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3" r:id="rId3"/>
  </p:sldMasterIdLst>
  <p:notesMasterIdLst>
    <p:notesMasterId r:id="rId126"/>
  </p:notesMasterIdLst>
  <p:sldIdLst>
    <p:sldId id="256" r:id="rId4"/>
    <p:sldId id="257" r:id="rId5"/>
    <p:sldId id="353" r:id="rId6"/>
    <p:sldId id="259" r:id="rId7"/>
    <p:sldId id="354" r:id="rId8"/>
    <p:sldId id="415" r:id="rId9"/>
    <p:sldId id="355" r:id="rId10"/>
    <p:sldId id="356" r:id="rId11"/>
    <p:sldId id="357" r:id="rId12"/>
    <p:sldId id="358" r:id="rId13"/>
    <p:sldId id="359" r:id="rId14"/>
    <p:sldId id="360" r:id="rId15"/>
    <p:sldId id="364" r:id="rId16"/>
    <p:sldId id="365" r:id="rId17"/>
    <p:sldId id="409" r:id="rId18"/>
    <p:sldId id="366" r:id="rId19"/>
    <p:sldId id="367" r:id="rId20"/>
    <p:sldId id="369" r:id="rId21"/>
    <p:sldId id="410" r:id="rId22"/>
    <p:sldId id="411" r:id="rId23"/>
    <p:sldId id="329" r:id="rId24"/>
    <p:sldId id="376" r:id="rId25"/>
    <p:sldId id="377" r:id="rId26"/>
    <p:sldId id="379" r:id="rId27"/>
    <p:sldId id="412" r:id="rId28"/>
    <p:sldId id="413" r:id="rId29"/>
    <p:sldId id="414" r:id="rId30"/>
    <p:sldId id="416" r:id="rId31"/>
    <p:sldId id="417" r:id="rId32"/>
    <p:sldId id="418" r:id="rId33"/>
    <p:sldId id="419" r:id="rId34"/>
    <p:sldId id="420" r:id="rId35"/>
    <p:sldId id="421" r:id="rId36"/>
    <p:sldId id="422" r:id="rId37"/>
    <p:sldId id="423" r:id="rId38"/>
    <p:sldId id="424"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439" r:id="rId54"/>
    <p:sldId id="440" r:id="rId55"/>
    <p:sldId id="441" r:id="rId56"/>
    <p:sldId id="442" r:id="rId57"/>
    <p:sldId id="443" r:id="rId58"/>
    <p:sldId id="444" r:id="rId59"/>
    <p:sldId id="445" r:id="rId60"/>
    <p:sldId id="446" r:id="rId61"/>
    <p:sldId id="447" r:id="rId62"/>
    <p:sldId id="448" r:id="rId63"/>
    <p:sldId id="449" r:id="rId64"/>
    <p:sldId id="450" r:id="rId65"/>
    <p:sldId id="451" r:id="rId66"/>
    <p:sldId id="452" r:id="rId67"/>
    <p:sldId id="453" r:id="rId68"/>
    <p:sldId id="454" r:id="rId69"/>
    <p:sldId id="455" r:id="rId70"/>
    <p:sldId id="456" r:id="rId71"/>
    <p:sldId id="457" r:id="rId72"/>
    <p:sldId id="458" r:id="rId73"/>
    <p:sldId id="459" r:id="rId74"/>
    <p:sldId id="460" r:id="rId75"/>
    <p:sldId id="461" r:id="rId76"/>
    <p:sldId id="462" r:id="rId77"/>
    <p:sldId id="463" r:id="rId78"/>
    <p:sldId id="464" r:id="rId79"/>
    <p:sldId id="465" r:id="rId80"/>
    <p:sldId id="466" r:id="rId81"/>
    <p:sldId id="467" r:id="rId82"/>
    <p:sldId id="468" r:id="rId83"/>
    <p:sldId id="469" r:id="rId84"/>
    <p:sldId id="470" r:id="rId85"/>
    <p:sldId id="471" r:id="rId86"/>
    <p:sldId id="472" r:id="rId87"/>
    <p:sldId id="473" r:id="rId88"/>
    <p:sldId id="474" r:id="rId89"/>
    <p:sldId id="475" r:id="rId90"/>
    <p:sldId id="476" r:id="rId91"/>
    <p:sldId id="477" r:id="rId92"/>
    <p:sldId id="478" r:id="rId93"/>
    <p:sldId id="479" r:id="rId94"/>
    <p:sldId id="480" r:id="rId95"/>
    <p:sldId id="481" r:id="rId96"/>
    <p:sldId id="482" r:id="rId97"/>
    <p:sldId id="483" r:id="rId98"/>
    <p:sldId id="484" r:id="rId99"/>
    <p:sldId id="485" r:id="rId100"/>
    <p:sldId id="486" r:id="rId101"/>
    <p:sldId id="487" r:id="rId102"/>
    <p:sldId id="488" r:id="rId103"/>
    <p:sldId id="489" r:id="rId104"/>
    <p:sldId id="490" r:id="rId105"/>
    <p:sldId id="491" r:id="rId106"/>
    <p:sldId id="492" r:id="rId107"/>
    <p:sldId id="493" r:id="rId108"/>
    <p:sldId id="494" r:id="rId109"/>
    <p:sldId id="495" r:id="rId110"/>
    <p:sldId id="496" r:id="rId111"/>
    <p:sldId id="497" r:id="rId112"/>
    <p:sldId id="498" r:id="rId113"/>
    <p:sldId id="499" r:id="rId114"/>
    <p:sldId id="500" r:id="rId115"/>
    <p:sldId id="501" r:id="rId116"/>
    <p:sldId id="502" r:id="rId117"/>
    <p:sldId id="503" r:id="rId118"/>
    <p:sldId id="504" r:id="rId119"/>
    <p:sldId id="505" r:id="rId120"/>
    <p:sldId id="506" r:id="rId121"/>
    <p:sldId id="507" r:id="rId122"/>
    <p:sldId id="508" r:id="rId123"/>
    <p:sldId id="509" r:id="rId124"/>
    <p:sldId id="510" r:id="rId125"/>
  </p:sldIdLst>
  <p:sldSz cx="1218882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9A7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106" y="-110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88323D-6293-452A-B7F7-18D726CB2F3F}" type="datetimeFigureOut">
              <a:rPr lang="zh-CN" altLang="en-US" smtClean="0"/>
              <a:t>2020/11/16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A52E55-CB20-41A0-9493-3B61A2246D92}" type="slidenum">
              <a:rPr lang="zh-CN" altLang="en-US" smtClean="0"/>
              <a:t>‹#›</a:t>
            </a:fld>
            <a:endParaRPr lang="zh-CN" altLang="en-US"/>
          </a:p>
        </p:txBody>
      </p:sp>
    </p:spTree>
    <p:extLst>
      <p:ext uri="{BB962C8B-B14F-4D97-AF65-F5344CB8AC3E}">
        <p14:creationId xmlns:p14="http://schemas.microsoft.com/office/powerpoint/2010/main" val="2239011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type="dt" sz="quarter" idx="1"/>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744FE6BA-5761-4914-B0BB-94774927BB5C}" type="datetime1">
              <a:rPr lang="zh-CN" altLang="en-US" sz="1000">
                <a:solidFill>
                  <a:prstClr val="black"/>
                </a:solidFill>
              </a:rPr>
              <a:pPr eaLnBrk="1" hangingPunct="1"/>
              <a:t>2020/11/16</a:t>
            </a:fld>
            <a:endParaRPr lang="en-US" altLang="zh-CN" sz="1200">
              <a:solidFill>
                <a:prstClr val="black"/>
              </a:solidFill>
            </a:endParaRPr>
          </a:p>
        </p:txBody>
      </p:sp>
      <p:sp>
        <p:nvSpPr>
          <p:cNvPr id="136195"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3C31DAA2-6014-4039-A677-57E9D1BC17BE}" type="slidenum">
              <a:rPr lang="zh-CN" altLang="en-US" sz="1000">
                <a:solidFill>
                  <a:prstClr val="black"/>
                </a:solidFill>
              </a:rPr>
              <a:pPr eaLnBrk="1" hangingPunct="1"/>
              <a:t>59</a:t>
            </a:fld>
            <a:endParaRPr lang="en-US" altLang="zh-CN" sz="1200">
              <a:solidFill>
                <a:prstClr val="black"/>
              </a:solidFill>
            </a:endParaRPr>
          </a:p>
        </p:txBody>
      </p:sp>
      <p:sp>
        <p:nvSpPr>
          <p:cNvPr id="136196" name="Rectangle 2"/>
          <p:cNvSpPr>
            <a:spLocks noChangeArrowheads="1" noTextEdit="1"/>
          </p:cNvSpPr>
          <p:nvPr>
            <p:ph type="sldImg"/>
          </p:nvPr>
        </p:nvSpPr>
        <p:spPr>
          <a:xfrm>
            <a:off x="870106" y="675739"/>
            <a:ext cx="5060652" cy="3452947"/>
          </a:xfrm>
          <a:ln/>
        </p:spPr>
      </p:sp>
      <p:sp>
        <p:nvSpPr>
          <p:cNvPr id="136197" name="Rectangle 3"/>
          <p:cNvSpPr>
            <a:spLocks noGrp="1" noChangeArrowheads="1"/>
          </p:cNvSpPr>
          <p:nvPr>
            <p:ph type="body" idx="1"/>
          </p:nvPr>
        </p:nvSpPr>
        <p:spPr>
          <a:xfrm>
            <a:off x="896226" y="4354427"/>
            <a:ext cx="5083506" cy="4128686"/>
          </a:xfrm>
          <a:noFill/>
        </p:spPr>
        <p:txBody>
          <a:bodyPr/>
          <a:lstStyle/>
          <a:p>
            <a:pPr eaLnBrk="1" hangingPunct="1"/>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type="dt" sz="quarter" idx="1"/>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1F0AC719-C9BF-4792-8303-E48914DB7B3C}" type="datetime1">
              <a:rPr lang="zh-CN" altLang="en-US" sz="1000">
                <a:solidFill>
                  <a:prstClr val="black"/>
                </a:solidFill>
              </a:rPr>
              <a:pPr eaLnBrk="1" hangingPunct="1"/>
              <a:t>2020/11/16</a:t>
            </a:fld>
            <a:endParaRPr lang="en-US" altLang="zh-CN" sz="1200">
              <a:solidFill>
                <a:prstClr val="black"/>
              </a:solidFill>
            </a:endParaRPr>
          </a:p>
        </p:txBody>
      </p:sp>
      <p:sp>
        <p:nvSpPr>
          <p:cNvPr id="13721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77CC45A2-31FD-4E1B-8420-D1E99DAACE87}" type="slidenum">
              <a:rPr lang="zh-CN" altLang="en-US" sz="1000">
                <a:solidFill>
                  <a:prstClr val="black"/>
                </a:solidFill>
              </a:rPr>
              <a:pPr eaLnBrk="1" hangingPunct="1"/>
              <a:t>70</a:t>
            </a:fld>
            <a:endParaRPr lang="en-US" altLang="zh-CN" sz="1200">
              <a:solidFill>
                <a:prstClr val="black"/>
              </a:solidFill>
            </a:endParaRPr>
          </a:p>
        </p:txBody>
      </p:sp>
      <p:sp>
        <p:nvSpPr>
          <p:cNvPr id="137220" name="Rectangle 2"/>
          <p:cNvSpPr>
            <a:spLocks noChangeArrowheads="1" noTextEdit="1"/>
          </p:cNvSpPr>
          <p:nvPr>
            <p:ph type="sldImg"/>
          </p:nvPr>
        </p:nvSpPr>
        <p:spPr>
          <a:xfrm>
            <a:off x="870106" y="675739"/>
            <a:ext cx="5060652" cy="3452947"/>
          </a:xfrm>
          <a:ln/>
        </p:spPr>
      </p:sp>
      <p:sp>
        <p:nvSpPr>
          <p:cNvPr id="137221" name="Rectangle 3"/>
          <p:cNvSpPr>
            <a:spLocks noGrp="1" noChangeArrowheads="1"/>
          </p:cNvSpPr>
          <p:nvPr>
            <p:ph type="body" idx="1"/>
          </p:nvPr>
        </p:nvSpPr>
        <p:spPr>
          <a:xfrm>
            <a:off x="896226" y="4354427"/>
            <a:ext cx="5083506" cy="4128686"/>
          </a:xfrm>
          <a:noFill/>
        </p:spPr>
        <p:txBody>
          <a:bodyPr/>
          <a:lstStyle/>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p:cNvSpPr>
            <a:spLocks noGrp="1" noChangeArrowheads="1"/>
          </p:cNvSpPr>
          <p:nvPr>
            <p:ph type="dt" sz="quarter" idx="1"/>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03D36A13-2A21-45F3-B8E5-A5DB62539163}" type="datetime1">
              <a:rPr lang="zh-CN" altLang="en-US" sz="1000">
                <a:solidFill>
                  <a:prstClr val="black"/>
                </a:solidFill>
              </a:rPr>
              <a:pPr eaLnBrk="1" hangingPunct="1"/>
              <a:t>2020/11/16</a:t>
            </a:fld>
            <a:endParaRPr lang="en-US" altLang="zh-CN" sz="1200">
              <a:solidFill>
                <a:prstClr val="black"/>
              </a:solidFill>
            </a:endParaRPr>
          </a:p>
        </p:txBody>
      </p:sp>
      <p:sp>
        <p:nvSpPr>
          <p:cNvPr id="13824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37412501-7E52-4D51-A08D-13F6F36D8FD0}" type="slidenum">
              <a:rPr lang="zh-CN" altLang="en-US" sz="1000">
                <a:solidFill>
                  <a:prstClr val="black"/>
                </a:solidFill>
              </a:rPr>
              <a:pPr eaLnBrk="1" hangingPunct="1"/>
              <a:t>71</a:t>
            </a:fld>
            <a:endParaRPr lang="en-US" altLang="zh-CN" sz="1200">
              <a:solidFill>
                <a:prstClr val="black"/>
              </a:solidFill>
            </a:endParaRPr>
          </a:p>
        </p:txBody>
      </p:sp>
      <p:sp>
        <p:nvSpPr>
          <p:cNvPr id="138244" name="Rectangle 2"/>
          <p:cNvSpPr>
            <a:spLocks noChangeArrowheads="1" noTextEdit="1"/>
          </p:cNvSpPr>
          <p:nvPr>
            <p:ph type="sldImg"/>
          </p:nvPr>
        </p:nvSpPr>
        <p:spPr>
          <a:xfrm>
            <a:off x="870106" y="675739"/>
            <a:ext cx="5060652" cy="3452947"/>
          </a:xfrm>
          <a:ln/>
        </p:spPr>
      </p:sp>
      <p:sp>
        <p:nvSpPr>
          <p:cNvPr id="138245" name="Rectangle 3"/>
          <p:cNvSpPr>
            <a:spLocks noGrp="1" noChangeArrowheads="1"/>
          </p:cNvSpPr>
          <p:nvPr>
            <p:ph type="body" idx="1"/>
          </p:nvPr>
        </p:nvSpPr>
        <p:spPr>
          <a:xfrm>
            <a:off x="896226" y="4354427"/>
            <a:ext cx="5083506" cy="4128686"/>
          </a:xfrm>
          <a:noFill/>
        </p:spPr>
        <p:txBody>
          <a:bodyPr/>
          <a:lstStyle/>
          <a:p>
            <a:pPr eaLnBrk="1" hangingPunct="1"/>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dt" sz="quarter" idx="1"/>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D3FDD037-1B6A-4F31-B97B-24EA6206DA17}" type="datetime1">
              <a:rPr lang="zh-CN" altLang="en-US" sz="1000">
                <a:solidFill>
                  <a:prstClr val="black"/>
                </a:solidFill>
              </a:rPr>
              <a:pPr eaLnBrk="1" hangingPunct="1"/>
              <a:t>2020/11/16</a:t>
            </a:fld>
            <a:endParaRPr lang="en-US" altLang="zh-CN" sz="1200">
              <a:solidFill>
                <a:prstClr val="black"/>
              </a:solidFill>
            </a:endParaRPr>
          </a:p>
        </p:txBody>
      </p:sp>
      <p:sp>
        <p:nvSpPr>
          <p:cNvPr id="139267"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3F507A73-439F-4FBE-88D7-3C32AAD45CF6}" type="slidenum">
              <a:rPr lang="zh-CN" altLang="en-US" sz="1000">
                <a:solidFill>
                  <a:prstClr val="black"/>
                </a:solidFill>
              </a:rPr>
              <a:pPr eaLnBrk="1" hangingPunct="1"/>
              <a:t>90</a:t>
            </a:fld>
            <a:endParaRPr lang="en-US" altLang="zh-CN" sz="1200">
              <a:solidFill>
                <a:prstClr val="black"/>
              </a:solidFill>
            </a:endParaRPr>
          </a:p>
        </p:txBody>
      </p:sp>
      <p:sp>
        <p:nvSpPr>
          <p:cNvPr id="139268" name="Rectangle 2"/>
          <p:cNvSpPr>
            <a:spLocks noChangeArrowheads="1" noTextEdit="1"/>
          </p:cNvSpPr>
          <p:nvPr>
            <p:ph type="sldImg"/>
          </p:nvPr>
        </p:nvSpPr>
        <p:spPr>
          <a:xfrm>
            <a:off x="927242" y="692075"/>
            <a:ext cx="5006781" cy="3415819"/>
          </a:xfrm>
          <a:ln/>
        </p:spPr>
      </p:sp>
      <p:sp>
        <p:nvSpPr>
          <p:cNvPr id="139269" name="Rectangle 3"/>
          <p:cNvSpPr>
            <a:spLocks noGrp="1" noChangeArrowheads="1"/>
          </p:cNvSpPr>
          <p:nvPr>
            <p:ph type="body" idx="1"/>
          </p:nvPr>
        </p:nvSpPr>
        <p:spPr>
          <a:xfrm>
            <a:off x="914183" y="4344032"/>
            <a:ext cx="5029635" cy="4113834"/>
          </a:xfrm>
          <a:noFill/>
        </p:spPr>
        <p:txBody>
          <a:bodyPr/>
          <a:lstStyle/>
          <a:p>
            <a:pPr eaLnBrk="1" hangingPunct="1"/>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a:spLocks noGrp="1" noChangeArrowheads="1"/>
          </p:cNvSpPr>
          <p:nvPr>
            <p:ph type="dt" sz="quarter" idx="1"/>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2B738379-41C2-4F51-AF60-8BCD3B7FFA00}" type="datetime1">
              <a:rPr lang="zh-CN" altLang="en-US" sz="1000">
                <a:solidFill>
                  <a:prstClr val="black"/>
                </a:solidFill>
              </a:rPr>
              <a:pPr eaLnBrk="1" hangingPunct="1"/>
              <a:t>2020/11/16</a:t>
            </a:fld>
            <a:endParaRPr lang="en-US" altLang="zh-CN" sz="1200">
              <a:solidFill>
                <a:prstClr val="black"/>
              </a:solidFill>
            </a:endParaRPr>
          </a:p>
        </p:txBody>
      </p:sp>
      <p:sp>
        <p:nvSpPr>
          <p:cNvPr id="147459"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117F017E-17B2-4751-901E-B31C010155F9}" type="slidenum">
              <a:rPr lang="zh-CN" altLang="en-US" sz="1000">
                <a:solidFill>
                  <a:prstClr val="black"/>
                </a:solidFill>
              </a:rPr>
              <a:pPr eaLnBrk="1" hangingPunct="1"/>
              <a:t>119</a:t>
            </a:fld>
            <a:endParaRPr lang="en-US" altLang="zh-CN" sz="1200">
              <a:solidFill>
                <a:prstClr val="black"/>
              </a:solidFill>
            </a:endParaRPr>
          </a:p>
        </p:txBody>
      </p:sp>
      <p:sp>
        <p:nvSpPr>
          <p:cNvPr id="147460" name="Rectangle 2"/>
          <p:cNvSpPr>
            <a:spLocks noChangeArrowheads="1" noTextEdit="1"/>
          </p:cNvSpPr>
          <p:nvPr>
            <p:ph type="sldImg"/>
          </p:nvPr>
        </p:nvSpPr>
        <p:spPr>
          <a:xfrm>
            <a:off x="915816" y="686134"/>
            <a:ext cx="5026369" cy="3429186"/>
          </a:xfrm>
          <a:ln/>
        </p:spPr>
      </p:sp>
      <p:sp>
        <p:nvSpPr>
          <p:cNvPr id="147461" name="Rectangle 3"/>
          <p:cNvSpPr>
            <a:spLocks noGrp="1" noChangeArrowheads="1"/>
          </p:cNvSpPr>
          <p:nvPr>
            <p:ph type="body" idx="1"/>
          </p:nvPr>
        </p:nvSpPr>
        <p:spPr>
          <a:xfrm>
            <a:off x="685637" y="4344032"/>
            <a:ext cx="5486727" cy="4113834"/>
          </a:xfrm>
          <a:noFill/>
        </p:spPr>
        <p:txBody>
          <a:bodyPr/>
          <a:lstStyle/>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Grp="1" noChangeArrowheads="1"/>
          </p:cNvSpPr>
          <p:nvPr>
            <p:ph type="dt" sz="quarter" idx="1"/>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A985B65A-DC73-478D-9F4B-2614F36C0574}" type="datetime1">
              <a:rPr lang="zh-CN" altLang="en-US" sz="1000">
                <a:solidFill>
                  <a:prstClr val="black"/>
                </a:solidFill>
              </a:rPr>
              <a:pPr eaLnBrk="1" hangingPunct="1"/>
              <a:t>2020/11/16</a:t>
            </a:fld>
            <a:endParaRPr lang="en-US" altLang="zh-CN" sz="1200">
              <a:solidFill>
                <a:prstClr val="black"/>
              </a:solidFill>
            </a:endParaRPr>
          </a:p>
        </p:txBody>
      </p:sp>
      <p:sp>
        <p:nvSpPr>
          <p:cNvPr id="148483" name="Rectangle 7"/>
          <p:cNvSpPr>
            <a:spLocks noGrp="1" noChangeArrowheads="1"/>
          </p:cNvSpPr>
          <p:nvPr>
            <p:ph type="sldNum" sz="quarter" idx="5"/>
          </p:nvPr>
        </p:nvSpPr>
        <p:spPr>
          <a:noFill/>
        </p:spPr>
        <p:txBody>
          <a:bodyPr/>
          <a:lstStyle>
            <a:lvl1pPr defTabSz="933450" eaLnBrk="0" hangingPunct="0">
              <a:defRPr sz="2400">
                <a:solidFill>
                  <a:schemeClr val="tx1"/>
                </a:solidFill>
                <a:latin typeface="Times New Roman" pitchFamily="18" charset="0"/>
                <a:ea typeface="宋体" pitchFamily="2" charset="-122"/>
              </a:defRPr>
            </a:lvl1pPr>
            <a:lvl2pPr marL="742950" indent="-285750" defTabSz="933450" eaLnBrk="0" hangingPunct="0">
              <a:defRPr sz="2400">
                <a:solidFill>
                  <a:schemeClr val="tx1"/>
                </a:solidFill>
                <a:latin typeface="Times New Roman" pitchFamily="18" charset="0"/>
                <a:ea typeface="宋体" pitchFamily="2" charset="-122"/>
              </a:defRPr>
            </a:lvl2pPr>
            <a:lvl3pPr marL="1143000" indent="-228600" defTabSz="933450" eaLnBrk="0" hangingPunct="0">
              <a:defRPr sz="2400">
                <a:solidFill>
                  <a:schemeClr val="tx1"/>
                </a:solidFill>
                <a:latin typeface="Times New Roman" pitchFamily="18" charset="0"/>
                <a:ea typeface="宋体" pitchFamily="2" charset="-122"/>
              </a:defRPr>
            </a:lvl3pPr>
            <a:lvl4pPr marL="1600200" indent="-228600" defTabSz="933450" eaLnBrk="0" hangingPunct="0">
              <a:defRPr sz="2400">
                <a:solidFill>
                  <a:schemeClr val="tx1"/>
                </a:solidFill>
                <a:latin typeface="Times New Roman" pitchFamily="18" charset="0"/>
                <a:ea typeface="宋体" pitchFamily="2" charset="-122"/>
              </a:defRPr>
            </a:lvl4pPr>
            <a:lvl5pPr marL="2057400" indent="-228600" defTabSz="933450" eaLnBrk="0" hangingPunct="0">
              <a:defRPr sz="2400">
                <a:solidFill>
                  <a:schemeClr val="tx1"/>
                </a:solidFill>
                <a:latin typeface="Times New Roman" pitchFamily="18" charset="0"/>
                <a:ea typeface="宋体" pitchFamily="2" charset="-122"/>
              </a:defRPr>
            </a:lvl5pPr>
            <a:lvl6pPr marL="25146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defTabSz="93345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fld id="{1C7D27FB-A843-478B-8371-9EECC4753044}" type="slidenum">
              <a:rPr lang="zh-CN" altLang="en-US" sz="1000">
                <a:solidFill>
                  <a:prstClr val="black"/>
                </a:solidFill>
              </a:rPr>
              <a:pPr eaLnBrk="1" hangingPunct="1"/>
              <a:t>120</a:t>
            </a:fld>
            <a:endParaRPr lang="en-US" altLang="zh-CN" sz="1200">
              <a:solidFill>
                <a:prstClr val="black"/>
              </a:solidFill>
            </a:endParaRPr>
          </a:p>
        </p:txBody>
      </p:sp>
      <p:sp>
        <p:nvSpPr>
          <p:cNvPr id="148484" name="Rectangle 2"/>
          <p:cNvSpPr>
            <a:spLocks noChangeArrowheads="1" noTextEdit="1"/>
          </p:cNvSpPr>
          <p:nvPr>
            <p:ph type="sldImg"/>
          </p:nvPr>
        </p:nvSpPr>
        <p:spPr>
          <a:xfrm>
            <a:off x="915816" y="686134"/>
            <a:ext cx="5026369" cy="3429186"/>
          </a:xfrm>
          <a:ln/>
        </p:spPr>
      </p:sp>
      <p:sp>
        <p:nvSpPr>
          <p:cNvPr id="148485" name="Rectangle 3"/>
          <p:cNvSpPr>
            <a:spLocks noGrp="1" noChangeArrowheads="1"/>
          </p:cNvSpPr>
          <p:nvPr>
            <p:ph type="body" idx="1"/>
          </p:nvPr>
        </p:nvSpPr>
        <p:spPr>
          <a:xfrm>
            <a:off x="685637" y="4344032"/>
            <a:ext cx="5486727" cy="4113834"/>
          </a:xfrm>
          <a:noFill/>
        </p:spPr>
        <p:txBody>
          <a:bodyPr/>
          <a:lstStyle/>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10" Type="http://schemas.openxmlformats.org/officeDocument/2006/relationships/slideMaster" Target="../slideMasters/slideMaster2.xml"/><Relationship Id="rId4" Type="http://schemas.openxmlformats.org/officeDocument/2006/relationships/tags" Target="../tags/tag25.xml"/><Relationship Id="rId9" Type="http://schemas.openxmlformats.org/officeDocument/2006/relationships/tags" Target="../tags/tag30.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Master" Target="../slideMasters/slideMaster2.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slideMaster" Target="../slideMasters/slideMaster2.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slideMaster" Target="../slideMasters/slideMaster2.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10" Type="http://schemas.openxmlformats.org/officeDocument/2006/relationships/slideMaster" Target="../slideMasters/slideMaster2.xml"/><Relationship Id="rId4" Type="http://schemas.openxmlformats.org/officeDocument/2006/relationships/tags" Target="../tags/tag92.xml"/><Relationship Id="rId9" Type="http://schemas.openxmlformats.org/officeDocument/2006/relationships/tags" Target="../tags/tag97.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9"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718" y="1122363"/>
            <a:ext cx="9142305"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718" y="3602038"/>
            <a:ext cx="914230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283" y="365125"/>
            <a:ext cx="2628413"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45" y="365125"/>
            <a:ext cx="7732867"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9323246" y="587375"/>
            <a:ext cx="2647459"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5" name="任意多边形: 形状 4"/>
          <p:cNvSpPr/>
          <p:nvPr>
            <p:custDataLst>
              <p:tags r:id="rId2"/>
            </p:custDataLst>
          </p:nvPr>
        </p:nvSpPr>
        <p:spPr>
          <a:xfrm>
            <a:off x="9685129" y="4530725"/>
            <a:ext cx="2082414"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6" name="任意多边形: 形状 5"/>
          <p:cNvSpPr/>
          <p:nvPr>
            <p:custDataLst>
              <p:tags r:id="rId3"/>
            </p:custDataLst>
          </p:nvPr>
        </p:nvSpPr>
        <p:spPr>
          <a:xfrm>
            <a:off x="9196270" y="4321175"/>
            <a:ext cx="2996644"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4"/>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8" name="任意多边形: 形状 7"/>
          <p:cNvSpPr/>
          <p:nvPr>
            <p:custDataLst>
              <p:tags r:id="rId5"/>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9" name="任意多边形: 形状 8"/>
          <p:cNvSpPr/>
          <p:nvPr>
            <p:custDataLst>
              <p:tags r:id="rId6"/>
            </p:custDataLst>
          </p:nvPr>
        </p:nvSpPr>
        <p:spPr>
          <a:xfrm>
            <a:off x="7754452" y="4530725"/>
            <a:ext cx="1910996"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a:off x="6411042" y="6334125"/>
            <a:ext cx="2139554"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a:off x="10300965" y="-3175"/>
            <a:ext cx="1891950"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9801" name="副标题 2"/>
          <p:cNvSpPr>
            <a:spLocks noGrp="1"/>
          </p:cNvSpPr>
          <p:nvPr>
            <p:ph type="subTitle" idx="1" hasCustomPrompt="1"/>
            <p:custDataLst>
              <p:tags r:id="rId9"/>
            </p:custDataLst>
          </p:nvPr>
        </p:nvSpPr>
        <p:spPr>
          <a:xfrm>
            <a:off x="2299522" y="3080658"/>
            <a:ext cx="6421787" cy="916576"/>
          </a:xfrm>
        </p:spPr>
        <p:txBody>
          <a:bodyPr anchor="t">
            <a:normAutofit/>
          </a:bodyPr>
          <a:lstStyle>
            <a:lvl1pPr marL="0" indent="0" algn="l">
              <a:buNone/>
              <a:defRPr sz="3600" baseline="0">
                <a:solidFill>
                  <a:schemeClr val="tx1">
                    <a:lumMod val="85000"/>
                    <a:lumOff val="1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0"/>
            </p:custDataLst>
          </p:nvPr>
        </p:nvSpPr>
        <p:spPr>
          <a:xfrm>
            <a:off x="2299522" y="1532709"/>
            <a:ext cx="6421787" cy="1495696"/>
          </a:xfrm>
        </p:spPr>
        <p:txBody>
          <a:bodyPr anchor="b">
            <a:normAutofit/>
          </a:bodyPr>
          <a:lstStyle>
            <a:lvl1pPr algn="l">
              <a:defRPr sz="4800" baseline="0">
                <a:solidFill>
                  <a:schemeClr val="accent1"/>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12" name="文本占位符 13"/>
          <p:cNvSpPr>
            <a:spLocks noGrp="1"/>
          </p:cNvSpPr>
          <p:nvPr>
            <p:ph type="body" sz="quarter" idx="10" hasCustomPrompt="1"/>
            <p:custDataLst>
              <p:tags r:id="rId11"/>
            </p:custDataLst>
          </p:nvPr>
        </p:nvSpPr>
        <p:spPr>
          <a:xfrm>
            <a:off x="2299522" y="4204426"/>
            <a:ext cx="1799667"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2"/>
            </p:custDataLst>
          </p:nvPr>
        </p:nvSpPr>
        <p:spPr>
          <a:xfrm>
            <a:off x="2299522" y="4724278"/>
            <a:ext cx="1799667"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2" name="日期占位符 1"/>
          <p:cNvSpPr>
            <a:spLocks noGrp="1"/>
          </p:cNvSpPr>
          <p:nvPr>
            <p:ph type="dt" sz="half" idx="12"/>
            <p:custDataLst>
              <p:tags r:id="rId13"/>
            </p:custDataLst>
          </p:nvPr>
        </p:nvSpPr>
        <p:spPr/>
        <p:txBody>
          <a:bodyPr/>
          <a:lstStyle/>
          <a:p>
            <a:fld id="{760FBDFE-C587-4B4C-A407-44438C67B59E}" type="datetimeFigureOut">
              <a:rPr lang="zh-CN" altLang="en-US" smtClean="0"/>
              <a:t>2020/11/16</a:t>
            </a:fld>
            <a:endParaRPr lang="zh-CN" altLang="en-US" dirty="0"/>
          </a:p>
        </p:txBody>
      </p:sp>
      <p:sp>
        <p:nvSpPr>
          <p:cNvPr id="3" name="页脚占位符 2"/>
          <p:cNvSpPr>
            <a:spLocks noGrp="1"/>
          </p:cNvSpPr>
          <p:nvPr>
            <p:ph type="ftr" sz="quarter" idx="13"/>
            <p:custDataLst>
              <p:tags r:id="rId14"/>
            </p:custDataLst>
          </p:nvPr>
        </p:nvSpPr>
        <p:spPr/>
        <p:txBody>
          <a:bodyPr/>
          <a:lstStyle/>
          <a:p>
            <a:endParaRPr lang="zh-CN" altLang="en-US" dirty="0"/>
          </a:p>
        </p:txBody>
      </p:sp>
      <p:sp>
        <p:nvSpPr>
          <p:cNvPr id="15" name="灯片编号占位符 14"/>
          <p:cNvSpPr>
            <a:spLocks noGrp="1"/>
          </p:cNvSpPr>
          <p:nvPr>
            <p:ph type="sldNum" sz="quarter" idx="14"/>
            <p:custDataLst>
              <p:tags r:id="rId15"/>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5" name="任意多边形: 形状 14"/>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6" name="任意多边形: 形状 15"/>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7" name="任意多边形: 形状 16"/>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8" name="任意多边形: 形状 17"/>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8" y="443234"/>
            <a:ext cx="10850226" cy="441964"/>
          </a:xfrm>
        </p:spPr>
        <p:txBody>
          <a:bodyPr vert="horz" lIns="90000" tIns="46800" rIns="90000" bIns="468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6"/>
            </p:custDataLst>
          </p:nvPr>
        </p:nvSpPr>
        <p:spPr>
          <a:xfrm>
            <a:off x="669758" y="952508"/>
            <a:ext cx="10850226"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2020/11/16</a:t>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9323246" y="587375"/>
            <a:ext cx="2647459"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2"/>
            </p:custDataLst>
          </p:nvPr>
        </p:nvSpPr>
        <p:spPr>
          <a:xfrm>
            <a:off x="9685129" y="4530725"/>
            <a:ext cx="2082414"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3"/>
            </p:custDataLst>
          </p:nvPr>
        </p:nvSpPr>
        <p:spPr>
          <a:xfrm>
            <a:off x="9196270" y="4321175"/>
            <a:ext cx="2996644"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7754452" y="4530725"/>
            <a:ext cx="1910996"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2" name="任意多边形: 形状 11"/>
          <p:cNvSpPr/>
          <p:nvPr>
            <p:custDataLst>
              <p:tags r:id="rId5"/>
            </p:custDataLst>
          </p:nvPr>
        </p:nvSpPr>
        <p:spPr>
          <a:xfrm>
            <a:off x="6411042" y="6334125"/>
            <a:ext cx="2139554"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3" name="任意多边形: 形状 12"/>
          <p:cNvSpPr/>
          <p:nvPr>
            <p:custDataLst>
              <p:tags r:id="rId6"/>
            </p:custDataLst>
          </p:nvPr>
        </p:nvSpPr>
        <p:spPr>
          <a:xfrm>
            <a:off x="10300965" y="-3175"/>
            <a:ext cx="1891950"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20" name="标题 1"/>
          <p:cNvSpPr>
            <a:spLocks noGrp="1"/>
          </p:cNvSpPr>
          <p:nvPr>
            <p:ph type="title" hasCustomPrompt="1"/>
            <p:custDataLst>
              <p:tags r:id="rId7"/>
            </p:custDataLst>
          </p:nvPr>
        </p:nvSpPr>
        <p:spPr>
          <a:xfrm>
            <a:off x="3454694" y="2533650"/>
            <a:ext cx="5418180" cy="895350"/>
          </a:xfrm>
        </p:spPr>
        <p:txBody>
          <a:bodyPr anchor="b">
            <a:normAutofit/>
          </a:bodyPr>
          <a:lstStyle>
            <a:lvl1pPr algn="l">
              <a:defRPr sz="4000" b="1"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hasCustomPrompt="1"/>
            <p:custDataLst>
              <p:tags r:id="rId8"/>
            </p:custDataLst>
          </p:nvPr>
        </p:nvSpPr>
        <p:spPr>
          <a:xfrm>
            <a:off x="3447102" y="3463836"/>
            <a:ext cx="5418180" cy="1015623"/>
          </a:xfrm>
        </p:spPr>
        <p:txBody>
          <a:bodyPr anchor="t">
            <a:normAutofit/>
          </a:bodyPr>
          <a:lstStyle>
            <a:lvl1pPr marL="0" indent="0" algn="l">
              <a:lnSpc>
                <a:spcPct val="100000"/>
              </a:lnSpc>
              <a:buNone/>
              <a:defRPr sz="2000" baseline="0">
                <a:solidFill>
                  <a:schemeClr val="tx1">
                    <a:lumMod val="85000"/>
                    <a:lumOff val="1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2" name="日期占位符 1"/>
          <p:cNvSpPr>
            <a:spLocks noGrp="1"/>
          </p:cNvSpPr>
          <p:nvPr>
            <p:ph type="dt" sz="half" idx="10"/>
            <p:custDataLst>
              <p:tags r:id="rId9"/>
            </p:custDataLst>
          </p:nvPr>
        </p:nvSpPr>
        <p:spPr/>
        <p:txBody>
          <a:bodyPr/>
          <a:lstStyle/>
          <a:p>
            <a:fld id="{760FBDFE-C587-4B4C-A407-44438C67B59E}" type="datetimeFigureOut">
              <a:rPr lang="zh-CN" altLang="en-US" smtClean="0"/>
              <a:t>2020/11/16</a:t>
            </a:fld>
            <a:endParaRPr lang="zh-CN" altLang="en-US" dirty="0"/>
          </a:p>
        </p:txBody>
      </p:sp>
      <p:sp>
        <p:nvSpPr>
          <p:cNvPr id="3" name="页脚占位符 2"/>
          <p:cNvSpPr>
            <a:spLocks noGrp="1"/>
          </p:cNvSpPr>
          <p:nvPr>
            <p:ph type="ftr" sz="quarter" idx="11"/>
            <p:custDataLst>
              <p:tags r:id="rId10"/>
            </p:custDataLst>
          </p:nvPr>
        </p:nvSpPr>
        <p:spPr/>
        <p:txBody>
          <a:body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任意多边形: 形状 7"/>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0" name="任意多边形: 形状 9"/>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8" y="443234"/>
            <a:ext cx="10850226"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6"/>
            </p:custDataLst>
          </p:nvPr>
        </p:nvSpPr>
        <p:spPr>
          <a:xfrm>
            <a:off x="669806" y="952508"/>
            <a:ext cx="5282263"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7"/>
            </p:custDataLst>
          </p:nvPr>
        </p:nvSpPr>
        <p:spPr>
          <a:xfrm>
            <a:off x="6237721" y="952508"/>
            <a:ext cx="5282263" cy="5388907"/>
          </a:xfrm>
        </p:spPr>
        <p:txBody>
          <a:bodyPr>
            <a:norm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760FBDFE-C587-4B4C-A407-44438C67B59E}" type="datetimeFigureOut">
              <a:rPr lang="zh-CN" altLang="en-US" smtClean="0"/>
              <a:t>2020/11/16</a:t>
            </a:fld>
            <a:endParaRPr lang="zh-CN" altLang="en-US"/>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任意多边形: 形状 9"/>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2" name="任意多边形: 形状 11"/>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3" name="任意多边形: 形状 12"/>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8" y="443234"/>
            <a:ext cx="10850226"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6"/>
            </p:custDataLst>
          </p:nvPr>
        </p:nvSpPr>
        <p:spPr>
          <a:xfrm>
            <a:off x="669806" y="952508"/>
            <a:ext cx="5282263"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7"/>
            </p:custDataLst>
          </p:nvPr>
        </p:nvSpPr>
        <p:spPr>
          <a:xfrm>
            <a:off x="669801" y="1406525"/>
            <a:ext cx="5282221"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8"/>
            </p:custDataLst>
          </p:nvPr>
        </p:nvSpPr>
        <p:spPr>
          <a:xfrm>
            <a:off x="6234595" y="952508"/>
            <a:ext cx="5282263"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9"/>
            </p:custDataLst>
          </p:nvPr>
        </p:nvSpPr>
        <p:spPr>
          <a:xfrm>
            <a:off x="6234595" y="1406525"/>
            <a:ext cx="5282263"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t>2020/11/16</a:t>
            </a:fld>
            <a:endParaRPr lang="zh-CN" altLang="en-US"/>
          </a:p>
        </p:txBody>
      </p:sp>
      <p:sp>
        <p:nvSpPr>
          <p:cNvPr id="8" name="页脚占位符 7"/>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9" name="任意多边形: 形状 8"/>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2020/11/16</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任意多边形: 形状 4"/>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6" name="任意多边形: 形状 5"/>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8" name="任意多边形: 形状 7"/>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日期占位符 1"/>
          <p:cNvSpPr>
            <a:spLocks noGrp="1"/>
          </p:cNvSpPr>
          <p:nvPr>
            <p:ph type="dt" sz="half" idx="10"/>
            <p:custDataLst>
              <p:tags r:id="rId5"/>
            </p:custDataLst>
          </p:nvPr>
        </p:nvSpPr>
        <p:spPr/>
        <p:txBody>
          <a:bodyPr/>
          <a:lstStyle/>
          <a:p>
            <a:fld id="{760FBDFE-C587-4B4C-A407-44438C67B59E}" type="datetimeFigureOut">
              <a:rPr lang="zh-CN" altLang="en-US" smtClean="0"/>
              <a:t>2020/11/16</a:t>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任意多边形: 形状 7"/>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0" name="任意多边形: 形状 9"/>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806" y="443234"/>
            <a:ext cx="10850226"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6"/>
            </p:custDataLst>
          </p:nvPr>
        </p:nvSpPr>
        <p:spPr>
          <a:xfrm>
            <a:off x="669806" y="952508"/>
            <a:ext cx="5282263"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7"/>
            </p:custDataLst>
          </p:nvPr>
        </p:nvSpPr>
        <p:spPr>
          <a:xfrm>
            <a:off x="6237769" y="952508"/>
            <a:ext cx="5282263"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8"/>
            </p:custDataLst>
          </p:nvPr>
        </p:nvSpPr>
        <p:spPr/>
        <p:txBody>
          <a:bodyPr/>
          <a:lstStyle/>
          <a:p>
            <a:fld id="{9EFD9D74-47D9-4702-A33C-335B63B48DBF}" type="datetimeFigureOut">
              <a:rPr lang="zh-CN" altLang="en-US" smtClean="0"/>
              <a:t>2020/11/16</a:t>
            </a:fld>
            <a:endParaRPr lang="zh-CN" altLang="en-US" dirty="0"/>
          </a:p>
        </p:txBody>
      </p:sp>
      <p:sp>
        <p:nvSpPr>
          <p:cNvPr id="6" name="页脚占位符 5"/>
          <p:cNvSpPr>
            <a:spLocks noGrp="1"/>
          </p:cNvSpPr>
          <p:nvPr>
            <p:ph type="ftr" sz="quarter" idx="11"/>
            <p:custDataLst>
              <p:tags r:id="rId9"/>
            </p:custDataLst>
          </p:nvPr>
        </p:nvSpPr>
        <p:spPr/>
        <p:txBody>
          <a:body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p>
            <a:fld id="{FABC47A4-756D-490B-A52F-7D9E2C9FC05F}"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任意多边形: 形状 6"/>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竖排标题 1"/>
          <p:cNvSpPr>
            <a:spLocks noGrp="1"/>
          </p:cNvSpPr>
          <p:nvPr>
            <p:ph type="title" orient="vert"/>
            <p:custDataLst>
              <p:tags r:id="rId5"/>
            </p:custDataLst>
          </p:nvPr>
        </p:nvSpPr>
        <p:spPr>
          <a:xfrm>
            <a:off x="10569176" y="952508"/>
            <a:ext cx="950808" cy="5388907"/>
          </a:xfrm>
        </p:spPr>
        <p:txBody>
          <a:bodyPr vert="eaVert" lIns="90000" tIns="46800" rIns="90000" bIns="468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6"/>
            </p:custDataLst>
          </p:nvPr>
        </p:nvSpPr>
        <p:spPr>
          <a:xfrm>
            <a:off x="669801" y="952500"/>
            <a:ext cx="9826279" cy="5388907"/>
          </a:xfrm>
        </p:spPr>
        <p:txBody>
          <a:bodyPr vert="eaVert" lIns="90000" tIns="46800" rIns="90000" bIns="46800">
            <a:normAutofit/>
          </a:bodyPr>
          <a:lstStyle>
            <a:lvl1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2020/11/16</a:t>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10549108" y="5333609"/>
            <a:ext cx="1364982"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2"/>
            </p:custDataLst>
          </p:nvPr>
        </p:nvSpPr>
        <p:spPr>
          <a:xfrm>
            <a:off x="10228671" y="5196253"/>
            <a:ext cx="1964243"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3"/>
            </p:custDataLst>
          </p:nvPr>
        </p:nvSpPr>
        <p:spPr>
          <a:xfrm>
            <a:off x="-3174" y="407670"/>
            <a:ext cx="1955437"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4"/>
            </p:custDataLst>
          </p:nvPr>
        </p:nvSpPr>
        <p:spPr>
          <a:xfrm>
            <a:off x="-3174" y="-3175"/>
            <a:ext cx="1815764"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2020/11/16</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8"/>
            </p:custDataLst>
          </p:nvPr>
        </p:nvSpPr>
        <p:spPr>
          <a:xfrm>
            <a:off x="669806" y="952508"/>
            <a:ext cx="10850226"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custDataLst>
              <p:tags r:id="rId1"/>
            </p:custDataLst>
          </p:nvPr>
        </p:nvSpPr>
        <p:spPr>
          <a:xfrm>
            <a:off x="3668327" y="1830258"/>
            <a:ext cx="5967578" cy="1783660"/>
          </a:xfrm>
        </p:spPr>
        <p:txBody>
          <a:bodyPr anchor="b">
            <a:normAutofit/>
          </a:bodyPr>
          <a:lstStyle>
            <a:lvl1pPr marL="0" indent="0" algn="l">
              <a:buFont typeface="Arial" panose="020B0604020202020204" pitchFamily="34" charset="0"/>
              <a:buNone/>
              <a:defRPr sz="8800" baseline="0">
                <a:solidFill>
                  <a:schemeClr val="accent1"/>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任意多边形: 形状 2"/>
          <p:cNvSpPr/>
          <p:nvPr>
            <p:custDataLst>
              <p:tags r:id="rId2"/>
            </p:custDataLst>
          </p:nvPr>
        </p:nvSpPr>
        <p:spPr>
          <a:xfrm flipH="1">
            <a:off x="9747348" y="3810"/>
            <a:ext cx="1495148" cy="1818640"/>
          </a:xfrm>
          <a:custGeom>
            <a:avLst/>
            <a:gdLst>
              <a:gd name="connsiteX0" fmla="*/ 1498646 w 1495484"/>
              <a:gd name="connsiteY0" fmla="*/ 3162 h 1818661"/>
              <a:gd name="connsiteX1" fmla="*/ 91877 w 1495484"/>
              <a:gd name="connsiteY1" fmla="*/ 1523993 h 1818661"/>
              <a:gd name="connsiteX2" fmla="*/ 3162 w 1495484"/>
              <a:gd name="connsiteY2" fmla="*/ 1821823 h 1818661"/>
              <a:gd name="connsiteX3" fmla="*/ 1422605 w 1495484"/>
              <a:gd name="connsiteY3" fmla="*/ 1328820 h 1818661"/>
            </a:gdLst>
            <a:ahLst/>
            <a:cxnLst>
              <a:cxn ang="0">
                <a:pos x="connsiteX0" y="connsiteY0"/>
              </a:cxn>
              <a:cxn ang="0">
                <a:pos x="connsiteX1" y="connsiteY1"/>
              </a:cxn>
              <a:cxn ang="0">
                <a:pos x="connsiteX2" y="connsiteY2"/>
              </a:cxn>
              <a:cxn ang="0">
                <a:pos x="connsiteX3" y="connsiteY3"/>
              </a:cxn>
            </a:cxnLst>
            <a:rect l="l" t="t" r="r" b="b"/>
            <a:pathLst>
              <a:path w="1495484" h="1818661">
                <a:moveTo>
                  <a:pt x="1498646" y="3162"/>
                </a:moveTo>
                <a:lnTo>
                  <a:pt x="91877" y="1523993"/>
                </a:lnTo>
                <a:lnTo>
                  <a:pt x="3162" y="1821823"/>
                </a:lnTo>
                <a:lnTo>
                  <a:pt x="1422605" y="1328820"/>
                </a:lnTo>
                <a:close/>
              </a:path>
            </a:pathLst>
          </a:custGeom>
          <a:solidFill>
            <a:schemeClr val="accent1">
              <a:lumMod val="60000"/>
              <a:lumOff val="40000"/>
              <a:alpha val="40000"/>
            </a:schemeClr>
          </a:solidFill>
          <a:ln w="6337" cap="flat">
            <a:noFill/>
            <a:prstDash val="solid"/>
            <a:miter/>
          </a:ln>
        </p:spPr>
        <p:txBody>
          <a:bodyPr rtlCol="0" anchor="ctr"/>
          <a:lstStyle/>
          <a:p>
            <a:endParaRPr lang="zh-CN" altLang="en-US"/>
          </a:p>
        </p:txBody>
      </p:sp>
      <p:sp>
        <p:nvSpPr>
          <p:cNvPr id="4" name="任意多边形: 形状 3"/>
          <p:cNvSpPr/>
          <p:nvPr>
            <p:custDataLst>
              <p:tags r:id="rId3"/>
            </p:custDataLst>
          </p:nvPr>
        </p:nvSpPr>
        <p:spPr>
          <a:xfrm flipH="1">
            <a:off x="9747348" y="3810"/>
            <a:ext cx="2439218" cy="2648585"/>
          </a:xfrm>
          <a:custGeom>
            <a:avLst/>
            <a:gdLst>
              <a:gd name="connsiteX0" fmla="*/ 3162 w 2439667"/>
              <a:gd name="connsiteY0" fmla="*/ 3162 h 2648781"/>
              <a:gd name="connsiteX1" fmla="*/ 2442829 w 2439667"/>
              <a:gd name="connsiteY1" fmla="*/ 3162 h 2648781"/>
              <a:gd name="connsiteX2" fmla="*/ 3162 w 2439667"/>
              <a:gd name="connsiteY2" fmla="*/ 2651944 h 2648781"/>
            </a:gdLst>
            <a:ahLst/>
            <a:cxnLst>
              <a:cxn ang="0">
                <a:pos x="connsiteX0" y="connsiteY0"/>
              </a:cxn>
              <a:cxn ang="0">
                <a:pos x="connsiteX1" y="connsiteY1"/>
              </a:cxn>
              <a:cxn ang="0">
                <a:pos x="connsiteX2" y="connsiteY2"/>
              </a:cxn>
            </a:cxnLst>
            <a:rect l="l" t="t" r="r" b="b"/>
            <a:pathLst>
              <a:path w="2439667" h="2648781">
                <a:moveTo>
                  <a:pt x="3162" y="3162"/>
                </a:moveTo>
                <a:lnTo>
                  <a:pt x="2442829" y="3162"/>
                </a:lnTo>
                <a:lnTo>
                  <a:pt x="3162" y="2651944"/>
                </a:lnTo>
                <a:close/>
              </a:path>
            </a:pathLst>
          </a:custGeom>
          <a:solidFill>
            <a:schemeClr val="accent2">
              <a:alpha val="80000"/>
            </a:schemeClr>
          </a:solidFill>
          <a:ln w="6337" cap="flat">
            <a:noFill/>
            <a:prstDash val="solid"/>
            <a:miter/>
          </a:ln>
        </p:spPr>
        <p:txBody>
          <a:bodyPr rtlCol="0" anchor="ctr"/>
          <a:lstStyle/>
          <a:p>
            <a:endParaRPr lang="zh-CN" altLang="en-US"/>
          </a:p>
        </p:txBody>
      </p:sp>
      <p:sp>
        <p:nvSpPr>
          <p:cNvPr id="7" name="任意多边形: 形状 6"/>
          <p:cNvSpPr/>
          <p:nvPr>
            <p:custDataLst>
              <p:tags r:id="rId4"/>
            </p:custDataLst>
          </p:nvPr>
        </p:nvSpPr>
        <p:spPr>
          <a:xfrm flipH="1">
            <a:off x="218400" y="593090"/>
            <a:ext cx="2635396" cy="1799590"/>
          </a:xfrm>
          <a:custGeom>
            <a:avLst/>
            <a:gdLst>
              <a:gd name="connsiteX0" fmla="*/ 2639270 w 2636108"/>
              <a:gd name="connsiteY0" fmla="*/ 1802813 h 1799650"/>
              <a:gd name="connsiteX1" fmla="*/ 700210 w 2636108"/>
              <a:gd name="connsiteY1" fmla="*/ 1663403 h 1799650"/>
              <a:gd name="connsiteX2" fmla="*/ 3162 w 2636108"/>
              <a:gd name="connsiteY2" fmla="*/ 3162 h 1799650"/>
            </a:gdLst>
            <a:ahLst/>
            <a:cxnLst>
              <a:cxn ang="0">
                <a:pos x="connsiteX0" y="connsiteY0"/>
              </a:cxn>
              <a:cxn ang="0">
                <a:pos x="connsiteX1" y="connsiteY1"/>
              </a:cxn>
              <a:cxn ang="0">
                <a:pos x="connsiteX2" y="connsiteY2"/>
              </a:cxn>
            </a:cxnLst>
            <a:rect l="l" t="t" r="r" b="b"/>
            <a:pathLst>
              <a:path w="2636108" h="1799650">
                <a:moveTo>
                  <a:pt x="2639270" y="1802813"/>
                </a:moveTo>
                <a:lnTo>
                  <a:pt x="700210" y="1663403"/>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8" name="任意多边形: 形状 7"/>
          <p:cNvSpPr/>
          <p:nvPr>
            <p:custDataLst>
              <p:tags r:id="rId5"/>
            </p:custDataLst>
          </p:nvPr>
        </p:nvSpPr>
        <p:spPr>
          <a:xfrm flipH="1">
            <a:off x="421562" y="4528185"/>
            <a:ext cx="2071621" cy="2097405"/>
          </a:xfrm>
          <a:custGeom>
            <a:avLst/>
            <a:gdLst>
              <a:gd name="connsiteX0" fmla="*/ 2075295 w 2072133"/>
              <a:gd name="connsiteY0" fmla="*/ 123561 h 2097480"/>
              <a:gd name="connsiteX1" fmla="*/ 883977 w 2072133"/>
              <a:gd name="connsiteY1" fmla="*/ 2100642 h 2097480"/>
              <a:gd name="connsiteX2" fmla="*/ 3162 w 2072133"/>
              <a:gd name="connsiteY2" fmla="*/ 3162 h 2097480"/>
            </a:gdLst>
            <a:ahLst/>
            <a:cxnLst>
              <a:cxn ang="0">
                <a:pos x="connsiteX0" y="connsiteY0"/>
              </a:cxn>
              <a:cxn ang="0">
                <a:pos x="connsiteX1" y="connsiteY1"/>
              </a:cxn>
              <a:cxn ang="0">
                <a:pos x="connsiteX2" y="connsiteY2"/>
              </a:cxn>
            </a:cxnLst>
            <a:rect l="l" t="t" r="r" b="b"/>
            <a:pathLst>
              <a:path w="2072133" h="2097480">
                <a:moveTo>
                  <a:pt x="2075295" y="123561"/>
                </a:moveTo>
                <a:lnTo>
                  <a:pt x="883977" y="2100642"/>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9" name="任意多边形: 形状 8"/>
          <p:cNvSpPr/>
          <p:nvPr>
            <p:custDataLst>
              <p:tags r:id="rId6"/>
            </p:custDataLst>
          </p:nvPr>
        </p:nvSpPr>
        <p:spPr>
          <a:xfrm flipH="1">
            <a:off x="-3174" y="4319270"/>
            <a:ext cx="2983947" cy="2528570"/>
          </a:xfrm>
          <a:custGeom>
            <a:avLst/>
            <a:gdLst>
              <a:gd name="connsiteX0" fmla="*/ 2987794 w 2984632"/>
              <a:gd name="connsiteY0" fmla="*/ 2531544 h 2528382"/>
              <a:gd name="connsiteX1" fmla="*/ 3162 w 2984632"/>
              <a:gd name="connsiteY1" fmla="*/ 2531544 h 2528382"/>
              <a:gd name="connsiteX2" fmla="*/ 2987794 w 2984632"/>
              <a:gd name="connsiteY2" fmla="*/ 3162 h 2528382"/>
            </a:gdLst>
            <a:ahLst/>
            <a:cxnLst>
              <a:cxn ang="0">
                <a:pos x="connsiteX0" y="connsiteY0"/>
              </a:cxn>
              <a:cxn ang="0">
                <a:pos x="connsiteX1" y="connsiteY1"/>
              </a:cxn>
              <a:cxn ang="0">
                <a:pos x="connsiteX2" y="connsiteY2"/>
              </a:cxn>
            </a:cxnLst>
            <a:rect l="l" t="t" r="r" b="b"/>
            <a:pathLst>
              <a:path w="2984632" h="2528382">
                <a:moveTo>
                  <a:pt x="2987794" y="2531544"/>
                </a:moveTo>
                <a:lnTo>
                  <a:pt x="3162" y="2531544"/>
                </a:lnTo>
                <a:lnTo>
                  <a:pt x="2987794" y="3162"/>
                </a:lnTo>
                <a:close/>
              </a:path>
            </a:pathLst>
          </a:custGeom>
          <a:solidFill>
            <a:schemeClr val="accent2">
              <a:alpha val="80000"/>
            </a:schemeClr>
          </a:solidFill>
          <a:ln w="6337"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flipH="1">
            <a:off x="2512864" y="4528185"/>
            <a:ext cx="1907187" cy="2319020"/>
          </a:xfrm>
          <a:custGeom>
            <a:avLst/>
            <a:gdLst>
              <a:gd name="connsiteX0" fmla="*/ 327606 w 1907376"/>
              <a:gd name="connsiteY0" fmla="*/ 2322430 h 2319268"/>
              <a:gd name="connsiteX1" fmla="*/ 1906736 w 1907376"/>
              <a:gd name="connsiteY1" fmla="*/ 2322430 h 2319268"/>
              <a:gd name="connsiteX2" fmla="*/ 333309 w 1907376"/>
              <a:gd name="connsiteY2" fmla="*/ 3162 h 2319268"/>
              <a:gd name="connsiteX3" fmla="*/ 3162 w 1907376"/>
              <a:gd name="connsiteY3" fmla="*/ 1876953 h 2319268"/>
              <a:gd name="connsiteX4" fmla="*/ 795895 w 1907376"/>
              <a:gd name="connsiteY4" fmla="*/ 1923212 h 231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376" h="2319268">
                <a:moveTo>
                  <a:pt x="327606" y="2322430"/>
                </a:moveTo>
                <a:lnTo>
                  <a:pt x="1906736" y="2322430"/>
                </a:lnTo>
                <a:lnTo>
                  <a:pt x="333309" y="3162"/>
                </a:lnTo>
                <a:lnTo>
                  <a:pt x="3162" y="1876953"/>
                </a:lnTo>
                <a:lnTo>
                  <a:pt x="795895" y="192321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flipH="1">
            <a:off x="3625178" y="6327775"/>
            <a:ext cx="2135110" cy="519430"/>
          </a:xfrm>
          <a:custGeom>
            <a:avLst/>
            <a:gdLst>
              <a:gd name="connsiteX0" fmla="*/ 1344029 w 2135501"/>
              <a:gd name="connsiteY0" fmla="*/ 77302 h 519617"/>
              <a:gd name="connsiteX1" fmla="*/ 64629 w 2135501"/>
              <a:gd name="connsiteY1" fmla="*/ 3162 h 519617"/>
              <a:gd name="connsiteX2" fmla="*/ 3162 w 2135501"/>
              <a:gd name="connsiteY2" fmla="*/ 522779 h 519617"/>
              <a:gd name="connsiteX3" fmla="*/ 1266086 w 2135501"/>
              <a:gd name="connsiteY3" fmla="*/ 522779 h 519617"/>
              <a:gd name="connsiteX4" fmla="*/ 1668472 w 2135501"/>
              <a:gd name="connsiteY4" fmla="*/ 522779 h 519617"/>
              <a:gd name="connsiteX5" fmla="*/ 2136762 w 2135501"/>
              <a:gd name="connsiteY5" fmla="*/ 123561 h 51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501" h="519617">
                <a:moveTo>
                  <a:pt x="1344029" y="77302"/>
                </a:moveTo>
                <a:lnTo>
                  <a:pt x="64629" y="3162"/>
                </a:lnTo>
                <a:lnTo>
                  <a:pt x="3162" y="522779"/>
                </a:lnTo>
                <a:lnTo>
                  <a:pt x="1266086" y="522779"/>
                </a:lnTo>
                <a:lnTo>
                  <a:pt x="1668472" y="522779"/>
                </a:lnTo>
                <a:lnTo>
                  <a:pt x="2136762" y="123561"/>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12" name="任意多边形: 形状 11"/>
          <p:cNvSpPr/>
          <p:nvPr>
            <p:custDataLst>
              <p:tags r:id="rId9"/>
            </p:custDataLst>
          </p:nvPr>
        </p:nvSpPr>
        <p:spPr>
          <a:xfrm flipH="1">
            <a:off x="-3174" y="3810"/>
            <a:ext cx="1881792" cy="2927350"/>
          </a:xfrm>
          <a:custGeom>
            <a:avLst/>
            <a:gdLst>
              <a:gd name="connsiteX0" fmla="*/ 908690 w 1882029"/>
              <a:gd name="connsiteY0" fmla="*/ 3162 h 2927600"/>
              <a:gd name="connsiteX1" fmla="*/ 518344 w 1882029"/>
              <a:gd name="connsiteY1" fmla="*/ 3162 h 2927600"/>
              <a:gd name="connsiteX2" fmla="*/ 3162 w 1882029"/>
              <a:gd name="connsiteY2" fmla="*/ 2930763 h 2927600"/>
              <a:gd name="connsiteX3" fmla="*/ 1885191 w 1882029"/>
              <a:gd name="connsiteY3" fmla="*/ 2208368 h 2927600"/>
              <a:gd name="connsiteX4" fmla="*/ 1885191 w 1882029"/>
              <a:gd name="connsiteY4" fmla="*/ 1442882 h 29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029" h="2927600">
                <a:moveTo>
                  <a:pt x="908690" y="3162"/>
                </a:moveTo>
                <a:lnTo>
                  <a:pt x="518344" y="3162"/>
                </a:lnTo>
                <a:lnTo>
                  <a:pt x="3162" y="2930763"/>
                </a:lnTo>
                <a:lnTo>
                  <a:pt x="1885191" y="2208368"/>
                </a:lnTo>
                <a:lnTo>
                  <a:pt x="1885191" y="144288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a:p>
        </p:txBody>
      </p:sp>
      <p:sp>
        <p:nvSpPr>
          <p:cNvPr id="14" name="任意多边形: 形状 13"/>
          <p:cNvSpPr/>
          <p:nvPr>
            <p:custDataLst>
              <p:tags r:id="rId10"/>
            </p:custDataLst>
          </p:nvPr>
        </p:nvSpPr>
        <p:spPr>
          <a:xfrm flipH="1">
            <a:off x="10691418" y="3810"/>
            <a:ext cx="1495148" cy="2256155"/>
          </a:xfrm>
          <a:custGeom>
            <a:avLst/>
            <a:gdLst>
              <a:gd name="connsiteX0" fmla="*/ 1498646 w 1495484"/>
              <a:gd name="connsiteY0" fmla="*/ 3162 h 2255900"/>
              <a:gd name="connsiteX1" fmla="*/ 3162 w 1495484"/>
              <a:gd name="connsiteY1" fmla="*/ 3162 h 2255900"/>
              <a:gd name="connsiteX2" fmla="*/ 3162 w 1495484"/>
              <a:gd name="connsiteY2" fmla="*/ 1821823 h 2255900"/>
              <a:gd name="connsiteX3" fmla="*/ 814272 w 1495484"/>
              <a:gd name="connsiteY3" fmla="*/ 2259062 h 2255900"/>
            </a:gdLst>
            <a:ahLst/>
            <a:cxnLst>
              <a:cxn ang="0">
                <a:pos x="connsiteX0" y="connsiteY0"/>
              </a:cxn>
              <a:cxn ang="0">
                <a:pos x="connsiteX1" y="connsiteY1"/>
              </a:cxn>
              <a:cxn ang="0">
                <a:pos x="connsiteX2" y="connsiteY2"/>
              </a:cxn>
              <a:cxn ang="0">
                <a:pos x="connsiteX3" y="connsiteY3"/>
              </a:cxn>
            </a:cxnLst>
            <a:rect l="l" t="t" r="r" b="b"/>
            <a:pathLst>
              <a:path w="1495484" h="2255900">
                <a:moveTo>
                  <a:pt x="1498646" y="3162"/>
                </a:moveTo>
                <a:lnTo>
                  <a:pt x="3162" y="3162"/>
                </a:lnTo>
                <a:lnTo>
                  <a:pt x="3162" y="1821823"/>
                </a:lnTo>
                <a:lnTo>
                  <a:pt x="814272" y="22590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2" name="日期占位符 1"/>
          <p:cNvSpPr>
            <a:spLocks noGrp="1"/>
          </p:cNvSpPr>
          <p:nvPr>
            <p:ph type="dt" sz="half" idx="19"/>
            <p:custDataLst>
              <p:tags r:id="rId11"/>
            </p:custDataLst>
          </p:nvPr>
        </p:nvSpPr>
        <p:spPr/>
        <p:txBody>
          <a:bodyPr/>
          <a:lstStyle/>
          <a:p>
            <a:fld id="{760FBDFE-C587-4B4C-A407-44438C67B59E}" type="datetimeFigureOut">
              <a:rPr lang="zh-CN" altLang="en-US" smtClean="0"/>
              <a:t>2020/11/16</a:t>
            </a:fld>
            <a:endParaRPr lang="zh-CN" altLang="en-US" dirty="0"/>
          </a:p>
        </p:txBody>
      </p:sp>
      <p:sp>
        <p:nvSpPr>
          <p:cNvPr id="5" name="页脚占位符 4"/>
          <p:cNvSpPr>
            <a:spLocks noGrp="1"/>
          </p:cNvSpPr>
          <p:nvPr>
            <p:ph type="ftr" sz="quarter" idx="20"/>
            <p:custDataLst>
              <p:tags r:id="rId12"/>
            </p:custDataLst>
          </p:nvPr>
        </p:nvSpPr>
        <p:spPr/>
        <p:txBody>
          <a:bodyPr/>
          <a:lstStyle/>
          <a:p>
            <a:endParaRPr lang="zh-CN" altLang="en-US" dirty="0"/>
          </a:p>
        </p:txBody>
      </p:sp>
      <p:sp>
        <p:nvSpPr>
          <p:cNvPr id="17" name="灯片编号占位符 16"/>
          <p:cNvSpPr>
            <a:spLocks noGrp="1"/>
          </p:cNvSpPr>
          <p:nvPr>
            <p:ph type="sldNum" sz="quarter" idx="21"/>
            <p:custDataLst>
              <p:tags r:id="rId13"/>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08956"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4" name="Picture 15" descr="C:\Users\KANG\AppData\Roaming\Tencent\Users\277702187\QQ\WinTemp\RichOle\HHKY$W(E}(__`%}`FN8H4[J.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4655454"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5260" name="Rectangle 12"/>
          <p:cNvSpPr>
            <a:spLocks noGrp="1" noChangeArrowheads="1"/>
          </p:cNvSpPr>
          <p:nvPr>
            <p:ph type="ctrTitle"/>
          </p:nvPr>
        </p:nvSpPr>
        <p:spPr>
          <a:xfrm>
            <a:off x="1320456" y="1676400"/>
            <a:ext cx="10360501" cy="1462088"/>
          </a:xfrm>
        </p:spPr>
        <p:txBody>
          <a:bodyPr/>
          <a:lstStyle>
            <a:lvl1pPr>
              <a:defRPr/>
            </a:lvl1pPr>
          </a:lstStyle>
          <a:p>
            <a:pPr lvl="0"/>
            <a:r>
              <a:rPr lang="zh-CN" altLang="en-US" noProof="0" smtClean="0"/>
              <a:t>单击此处编辑母版标题样式</a:t>
            </a:r>
          </a:p>
        </p:txBody>
      </p:sp>
      <p:sp>
        <p:nvSpPr>
          <p:cNvPr id="1205261" name="Rectangle 13"/>
          <p:cNvSpPr>
            <a:spLocks noGrp="1" noChangeArrowheads="1"/>
          </p:cNvSpPr>
          <p:nvPr>
            <p:ph type="subTitle" idx="1"/>
          </p:nvPr>
        </p:nvSpPr>
        <p:spPr>
          <a:xfrm>
            <a:off x="1828324" y="3886200"/>
            <a:ext cx="8532178"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5" name="Rectangle 14"/>
          <p:cNvSpPr>
            <a:spLocks noGrp="1" noChangeArrowheads="1"/>
          </p:cNvSpPr>
          <p:nvPr>
            <p:ph type="dt" sz="half" idx="10"/>
          </p:nvPr>
        </p:nvSpPr>
        <p:spPr>
          <a:xfrm>
            <a:off x="1320456" y="6248400"/>
            <a:ext cx="2539339" cy="457200"/>
          </a:xfrm>
        </p:spPr>
        <p:txBody>
          <a:bodyPr/>
          <a:lstStyle>
            <a:lvl1pPr>
              <a:defRPr>
                <a:solidFill>
                  <a:schemeClr val="bg2"/>
                </a:solidFill>
              </a:defRPr>
            </a:lvl1pPr>
          </a:lstStyle>
          <a:p>
            <a:pPr>
              <a:defRPr/>
            </a:pPr>
            <a:fld id="{987D0AB5-7CD9-465D-93F4-8E5DF49C3496}" type="datetime1">
              <a:rPr lang="zh-CN" altLang="en-US"/>
              <a:pPr>
                <a:defRPr/>
              </a:pPr>
              <a:t>2020/11/16</a:t>
            </a:fld>
            <a:endParaRPr lang="en-US" altLang="zh-CN"/>
          </a:p>
        </p:txBody>
      </p:sp>
      <p:sp>
        <p:nvSpPr>
          <p:cNvPr id="16" name="Rectangle 15"/>
          <p:cNvSpPr>
            <a:spLocks noGrp="1" noChangeArrowheads="1"/>
          </p:cNvSpPr>
          <p:nvPr>
            <p:ph type="ftr" sz="quarter" idx="11"/>
          </p:nvPr>
        </p:nvSpPr>
        <p:spPr>
          <a:xfrm>
            <a:off x="4570809" y="6248400"/>
            <a:ext cx="3859795" cy="457200"/>
          </a:xfrm>
        </p:spPr>
        <p:txBody>
          <a:bodyPr/>
          <a:lstStyle>
            <a:lvl1pPr>
              <a:defRPr>
                <a:solidFill>
                  <a:schemeClr val="bg2"/>
                </a:solidFill>
              </a:defRPr>
            </a:lvl1pPr>
          </a:lstStyle>
          <a:p>
            <a:pPr>
              <a:defRPr/>
            </a:pPr>
            <a:endParaRPr lang="en-US" altLang="zh-CN"/>
          </a:p>
        </p:txBody>
      </p:sp>
      <p:sp>
        <p:nvSpPr>
          <p:cNvPr id="17" name="Rectangle 16"/>
          <p:cNvSpPr>
            <a:spLocks noGrp="1" noChangeArrowheads="1"/>
          </p:cNvSpPr>
          <p:nvPr>
            <p:ph type="sldNum" sz="quarter" idx="12"/>
          </p:nvPr>
        </p:nvSpPr>
        <p:spPr>
          <a:xfrm>
            <a:off x="9141619" y="6248400"/>
            <a:ext cx="2539339" cy="457200"/>
          </a:xfrm>
        </p:spPr>
        <p:txBody>
          <a:bodyPr/>
          <a:lstStyle>
            <a:lvl1pPr>
              <a:defRPr>
                <a:solidFill>
                  <a:schemeClr val="bg2"/>
                </a:solidFill>
              </a:defRPr>
            </a:lvl1pPr>
          </a:lstStyle>
          <a:p>
            <a:pPr>
              <a:defRPr/>
            </a:pPr>
            <a:fld id="{CA8E464E-48C5-4153-A188-A2504B47A54E}" type="slidenum">
              <a:rPr lang="zh-CN" altLang="en-US"/>
              <a:pPr>
                <a:defRPr/>
              </a:pPr>
              <a:t>‹#›</a:t>
            </a:fld>
            <a:endParaRPr lang="en-US" altLang="zh-CN"/>
          </a:p>
        </p:txBody>
      </p:sp>
    </p:spTree>
    <p:extLst>
      <p:ext uri="{BB962C8B-B14F-4D97-AF65-F5344CB8AC3E}">
        <p14:creationId xmlns:p14="http://schemas.microsoft.com/office/powerpoint/2010/main" val="41294556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08956"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grpSp>
      <p:pic>
        <p:nvPicPr>
          <p:cNvPr id="14" name="Picture 15" descr="C:\Users\KANG\AppData\Roaming\Tencent\Users\277702187\QQ\WinTemp\RichOle\HHKY$W(E}(__`%}`FN8H4[J.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4655454"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5260" name="Rectangle 12"/>
          <p:cNvSpPr>
            <a:spLocks noGrp="1" noChangeArrowheads="1"/>
          </p:cNvSpPr>
          <p:nvPr>
            <p:ph type="ctrTitle"/>
          </p:nvPr>
        </p:nvSpPr>
        <p:spPr>
          <a:xfrm>
            <a:off x="1320456" y="1676400"/>
            <a:ext cx="10360501" cy="1462088"/>
          </a:xfrm>
        </p:spPr>
        <p:txBody>
          <a:bodyPr/>
          <a:lstStyle>
            <a:lvl1pPr>
              <a:defRPr/>
            </a:lvl1pPr>
          </a:lstStyle>
          <a:p>
            <a:pPr lvl="0"/>
            <a:r>
              <a:rPr lang="zh-CN" altLang="en-US" noProof="0" smtClean="0"/>
              <a:t>单击此处编辑母版标题样式</a:t>
            </a:r>
          </a:p>
        </p:txBody>
      </p:sp>
      <p:sp>
        <p:nvSpPr>
          <p:cNvPr id="1205261" name="Rectangle 13"/>
          <p:cNvSpPr>
            <a:spLocks noGrp="1" noChangeArrowheads="1"/>
          </p:cNvSpPr>
          <p:nvPr>
            <p:ph type="subTitle" idx="1"/>
          </p:nvPr>
        </p:nvSpPr>
        <p:spPr>
          <a:xfrm>
            <a:off x="1828324" y="3886200"/>
            <a:ext cx="8532178"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5" name="Rectangle 14"/>
          <p:cNvSpPr>
            <a:spLocks noGrp="1" noChangeArrowheads="1"/>
          </p:cNvSpPr>
          <p:nvPr>
            <p:ph type="dt" sz="half" idx="10"/>
          </p:nvPr>
        </p:nvSpPr>
        <p:spPr>
          <a:xfrm>
            <a:off x="1320456" y="6248400"/>
            <a:ext cx="2539339" cy="457200"/>
          </a:xfrm>
        </p:spPr>
        <p:txBody>
          <a:bodyPr/>
          <a:lstStyle>
            <a:lvl1pPr>
              <a:defRPr>
                <a:solidFill>
                  <a:schemeClr val="bg2"/>
                </a:solidFill>
              </a:defRPr>
            </a:lvl1pPr>
          </a:lstStyle>
          <a:p>
            <a:pPr>
              <a:defRPr/>
            </a:pPr>
            <a:fld id="{F4CF7BE7-799E-47B5-988E-D51E25D275E3}" type="datetime1">
              <a:rPr lang="zh-CN" altLang="en-US">
                <a:solidFill>
                  <a:srgbClr val="1C1C1C"/>
                </a:solidFill>
              </a:rPr>
              <a:pPr>
                <a:defRPr/>
              </a:pPr>
              <a:t>2020/11/16</a:t>
            </a:fld>
            <a:endParaRPr lang="en-US" altLang="zh-CN">
              <a:solidFill>
                <a:srgbClr val="1C1C1C"/>
              </a:solidFill>
            </a:endParaRPr>
          </a:p>
        </p:txBody>
      </p:sp>
      <p:sp>
        <p:nvSpPr>
          <p:cNvPr id="16" name="Rectangle 15"/>
          <p:cNvSpPr>
            <a:spLocks noGrp="1" noChangeArrowheads="1"/>
          </p:cNvSpPr>
          <p:nvPr>
            <p:ph type="ftr" sz="quarter" idx="11"/>
          </p:nvPr>
        </p:nvSpPr>
        <p:spPr>
          <a:xfrm>
            <a:off x="4570809" y="6248400"/>
            <a:ext cx="3859795" cy="457200"/>
          </a:xfrm>
        </p:spPr>
        <p:txBody>
          <a:bodyPr/>
          <a:lstStyle>
            <a:lvl1pPr>
              <a:defRPr>
                <a:solidFill>
                  <a:schemeClr val="bg2"/>
                </a:solidFill>
              </a:defRPr>
            </a:lvl1pPr>
          </a:lstStyle>
          <a:p>
            <a:pPr>
              <a:defRPr/>
            </a:pPr>
            <a:endParaRPr lang="en-US" altLang="zh-CN">
              <a:solidFill>
                <a:srgbClr val="1C1C1C"/>
              </a:solidFill>
            </a:endParaRPr>
          </a:p>
        </p:txBody>
      </p:sp>
      <p:sp>
        <p:nvSpPr>
          <p:cNvPr id="17" name="Rectangle 16"/>
          <p:cNvSpPr>
            <a:spLocks noGrp="1" noChangeArrowheads="1"/>
          </p:cNvSpPr>
          <p:nvPr>
            <p:ph type="sldNum" sz="quarter" idx="12"/>
          </p:nvPr>
        </p:nvSpPr>
        <p:spPr>
          <a:xfrm>
            <a:off x="9141619" y="6248400"/>
            <a:ext cx="2539339" cy="457200"/>
          </a:xfrm>
        </p:spPr>
        <p:txBody>
          <a:bodyPr/>
          <a:lstStyle>
            <a:lvl1pPr>
              <a:defRPr>
                <a:solidFill>
                  <a:schemeClr val="bg2"/>
                </a:solidFill>
              </a:defRPr>
            </a:lvl1pPr>
          </a:lstStyle>
          <a:p>
            <a:pPr>
              <a:defRPr/>
            </a:pPr>
            <a:fld id="{BD505AA6-290C-4EEE-9468-AB170821FA4A}" type="slidenum">
              <a:rPr lang="zh-CN" altLang="en-US">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16989881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BEFB323B-C778-47EC-9630-D00BFF4D9230}" type="datetime1">
              <a:rPr lang="zh-CN" altLang="en-US">
                <a:solidFill>
                  <a:srgbClr val="000000"/>
                </a:solidFill>
              </a:rPr>
              <a:pPr>
                <a:defRPr/>
              </a:pPr>
              <a:t>2020/11/16</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15BAFC87-E1BF-4AD9-966A-DAB5145C378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37534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833" y="4406901"/>
            <a:ext cx="1036050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833" y="2906713"/>
            <a:ext cx="1036050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2D06BD53-8000-4081-9AAE-6FDC6C5F3577}" type="datetime1">
              <a:rPr lang="zh-CN" altLang="en-US">
                <a:solidFill>
                  <a:srgbClr val="000000"/>
                </a:solidFill>
              </a:rPr>
              <a:pPr>
                <a:defRPr/>
              </a:pPr>
              <a:t>2020/11/16</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96E3B880-C61F-4870-B43A-D54A3756B1D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040944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576507" y="2017713"/>
            <a:ext cx="507867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58331" y="2017713"/>
            <a:ext cx="507867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E9BC5BBA-DA99-492A-B5C6-F178381F37B9}" type="datetime1">
              <a:rPr lang="zh-CN" altLang="en-US">
                <a:solidFill>
                  <a:srgbClr val="000000"/>
                </a:solidFill>
              </a:rPr>
              <a:pPr>
                <a:defRPr/>
              </a:pPr>
              <a:t>2020/11/16</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40EAC98-5C97-40B8-9471-F5CFB249755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425010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8"/>
            <a:ext cx="1096994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D8DE5D27-B3FD-4CA6-B9E0-BAA511B05D83}" type="datetime1">
              <a:rPr lang="zh-CN" altLang="en-US">
                <a:solidFill>
                  <a:srgbClr val="000000"/>
                </a:solidFill>
              </a:rPr>
              <a:pPr>
                <a:defRPr/>
              </a:pPr>
              <a:t>2020/11/16</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81AC35D9-6959-431F-94F5-164E804321B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39110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14F11A05-13FA-49EA-AD51-9ECA0C7190F3}" type="datetime1">
              <a:rPr lang="zh-CN" altLang="en-US">
                <a:solidFill>
                  <a:srgbClr val="000000"/>
                </a:solidFill>
              </a:rPr>
              <a:pPr>
                <a:defRPr/>
              </a:pPr>
              <a:t>2020/11/16</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149E3E88-6035-4B33-AA06-13F81C8AFC2C}"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80135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696" y="1709738"/>
            <a:ext cx="10513651"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696" y="4589463"/>
            <a:ext cx="1051365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FFF51F32-7059-4E37-B748-29A70FBAD1F2}" type="datetime1">
              <a:rPr lang="zh-CN" altLang="en-US">
                <a:solidFill>
                  <a:srgbClr val="000000"/>
                </a:solidFill>
              </a:rPr>
              <a:pPr>
                <a:defRPr/>
              </a:pPr>
              <a:t>2020/11/16</a:t>
            </a:fld>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83DC6D3C-D05A-4288-8308-F26A7D6CCA1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4905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2" y="273050"/>
            <a:ext cx="4010039"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9015E772-90C2-4A76-8478-52D9C7909544}" type="datetime1">
              <a:rPr lang="zh-CN" altLang="en-US">
                <a:solidFill>
                  <a:srgbClr val="000000"/>
                </a:solidFill>
              </a:rPr>
              <a:pPr>
                <a:defRPr/>
              </a:pPr>
              <a:t>2020/11/16</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18D1382A-86F9-48A9-8045-E52C0606B9A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6485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095" y="4800600"/>
            <a:ext cx="7313295"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79E4C672-6659-4C5E-BBE6-7588F1DCA7C2}" type="datetime1">
              <a:rPr lang="zh-CN" altLang="en-US">
                <a:solidFill>
                  <a:srgbClr val="000000"/>
                </a:solidFill>
              </a:rPr>
              <a:pPr>
                <a:defRPr/>
              </a:pPr>
              <a:t>2020/11/16</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09798F66-7BCB-434E-8819-AE2EB133094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416477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0E7E610A-D520-451A-B971-84D33019EF0F}" type="datetime1">
              <a:rPr lang="zh-CN" altLang="en-US">
                <a:solidFill>
                  <a:srgbClr val="000000"/>
                </a:solidFill>
              </a:rPr>
              <a:pPr>
                <a:defRPr/>
              </a:pPr>
              <a:t>2020/11/16</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F92921AC-47DD-4667-A61A-BFD90A13FA1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063938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36301" y="214313"/>
            <a:ext cx="2600707"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534184" y="214313"/>
            <a:ext cx="7598970"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E83CB003-9C77-42C3-9B64-7787EEC127A1}" type="datetime1">
              <a:rPr lang="zh-CN" altLang="en-US">
                <a:solidFill>
                  <a:srgbClr val="000000"/>
                </a:solidFill>
              </a:rPr>
              <a:pPr>
                <a:defRPr/>
              </a:pPr>
              <a:t>2020/11/16</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761D11A-80D6-4D9F-9EEE-713677F8FC8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782854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534184" y="214313"/>
            <a:ext cx="10402824"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1075EC11-6FC7-48BF-B14C-89DA67EAF12D}" type="datetime1">
              <a:rPr lang="zh-CN" altLang="en-US">
                <a:solidFill>
                  <a:srgbClr val="000000"/>
                </a:solidFill>
              </a:rPr>
              <a:pPr>
                <a:defRPr/>
              </a:pPr>
              <a:t>2020/11/16</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942B0A98-859D-483A-8BC8-557D7957ABA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99316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34185" y="214314"/>
            <a:ext cx="10388010" cy="14620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576507" y="2017713"/>
            <a:ext cx="10360501"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fld id="{3E1497A8-0F32-463E-9009-972663E217B1}" type="datetime1">
              <a:rPr lang="zh-CN" altLang="en-US">
                <a:solidFill>
                  <a:srgbClr val="000000"/>
                </a:solidFill>
              </a:rPr>
              <a:pPr>
                <a:defRPr/>
              </a:pPr>
              <a:t>2020/11/16</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BB73556-227C-423A-9BE3-A02EA02D6A6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16523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45" y="1825625"/>
            <a:ext cx="518064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056" y="1825625"/>
            <a:ext cx="518064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33" y="365125"/>
            <a:ext cx="10513651" cy="1325563"/>
          </a:xfrm>
        </p:spPr>
        <p:txBody>
          <a:bodyPr/>
          <a:lstStyle/>
          <a:p>
            <a:r>
              <a:rPr lang="zh-CN" altLang="en-US"/>
              <a:t>单击此处编辑母版标题样式</a:t>
            </a:r>
          </a:p>
        </p:txBody>
      </p:sp>
      <p:sp>
        <p:nvSpPr>
          <p:cNvPr id="3" name="文本占位符 2"/>
          <p:cNvSpPr>
            <a:spLocks noGrp="1"/>
          </p:cNvSpPr>
          <p:nvPr>
            <p:ph type="body" idx="1"/>
          </p:nvPr>
        </p:nvSpPr>
        <p:spPr>
          <a:xfrm>
            <a:off x="839633" y="1681163"/>
            <a:ext cx="515683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633" y="2505075"/>
            <a:ext cx="515683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056" y="1681163"/>
            <a:ext cx="518222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1056" y="2505075"/>
            <a:ext cx="518222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33" y="457200"/>
            <a:ext cx="393150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228" y="987425"/>
            <a:ext cx="6171056"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33" y="2057400"/>
            <a:ext cx="393150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33" y="457200"/>
            <a:ext cx="393150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228" y="987425"/>
            <a:ext cx="617105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33" y="2057400"/>
            <a:ext cx="393150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tags" Target="../tags/tag5.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4.xml"/><Relationship Id="rId2" Type="http://schemas.openxmlformats.org/officeDocument/2006/relationships/slideLayout" Target="../slideLayouts/slideLayout13.xml"/><Relationship Id="rId16" Type="http://schemas.openxmlformats.org/officeDocument/2006/relationships/tags" Target="../tags/tag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19" Type="http://schemas.openxmlformats.org/officeDocument/2006/relationships/tags" Target="../tags/tag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45" y="365125"/>
            <a:ext cx="10513651"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45" y="1825625"/>
            <a:ext cx="10513651"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45" y="6356350"/>
            <a:ext cx="274269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2020/11/16</a:t>
            </a:fld>
            <a:endParaRPr lang="zh-CN" altLang="en-US"/>
          </a:p>
        </p:txBody>
      </p:sp>
      <p:sp>
        <p:nvSpPr>
          <p:cNvPr id="5" name="页脚占位符 4"/>
          <p:cNvSpPr>
            <a:spLocks noGrp="1"/>
          </p:cNvSpPr>
          <p:nvPr>
            <p:ph type="ftr" sz="quarter" idx="3"/>
          </p:nvPr>
        </p:nvSpPr>
        <p:spPr>
          <a:xfrm>
            <a:off x="4037851" y="6356350"/>
            <a:ext cx="41140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004" y="6356350"/>
            <a:ext cx="274269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69758" y="443230"/>
            <a:ext cx="10850226" cy="441964"/>
          </a:xfrm>
          <a:prstGeom prst="rect">
            <a:avLst/>
          </a:prstGeom>
        </p:spPr>
        <p:txBody>
          <a:bodyPr vert="horz" lIns="90000" tIns="46800" rIns="90000" bIns="468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69758" y="952508"/>
            <a:ext cx="10850226"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879579" y="6349833"/>
            <a:ext cx="26995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2020/11/16</a:t>
            </a:fld>
            <a:endParaRPr lang="zh-CN" altLang="en-US"/>
          </a:p>
        </p:txBody>
      </p:sp>
      <p:sp>
        <p:nvSpPr>
          <p:cNvPr id="5" name="页脚占位符 4"/>
          <p:cNvSpPr>
            <a:spLocks noGrp="1"/>
          </p:cNvSpPr>
          <p:nvPr>
            <p:ph type="ftr" sz="quarter" idx="3"/>
            <p:custDataLst>
              <p:tags r:id="rId17"/>
            </p:custDataLst>
          </p:nvPr>
        </p:nvSpPr>
        <p:spPr>
          <a:xfrm>
            <a:off x="4115237" y="6349833"/>
            <a:ext cx="3959267"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609004" y="6349833"/>
            <a:ext cx="26995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wipe/>
  </p:transition>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539" y="1098551"/>
            <a:ext cx="584048"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400" smtClean="0">
              <a:solidFill>
                <a:srgbClr val="000000"/>
              </a:solidFill>
            </a:endParaRPr>
          </a:p>
        </p:txBody>
      </p:sp>
      <p:sp>
        <p:nvSpPr>
          <p:cNvPr id="1027" name="Rectangle 3"/>
          <p:cNvSpPr>
            <a:spLocks noChangeArrowheads="1"/>
          </p:cNvSpPr>
          <p:nvPr/>
        </p:nvSpPr>
        <p:spPr bwMode="ltGray">
          <a:xfrm>
            <a:off x="1066523" y="1098551"/>
            <a:ext cx="438037"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400" smtClean="0">
              <a:solidFill>
                <a:srgbClr val="000000"/>
              </a:solidFill>
            </a:endParaRPr>
          </a:p>
        </p:txBody>
      </p:sp>
      <p:sp>
        <p:nvSpPr>
          <p:cNvPr id="1028" name="Rectangle 4"/>
          <p:cNvSpPr>
            <a:spLocks noChangeArrowheads="1"/>
          </p:cNvSpPr>
          <p:nvPr/>
        </p:nvSpPr>
        <p:spPr bwMode="ltGray">
          <a:xfrm>
            <a:off x="721597" y="1520826"/>
            <a:ext cx="562887"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400" smtClean="0">
              <a:solidFill>
                <a:srgbClr val="000000"/>
              </a:solidFill>
            </a:endParaRPr>
          </a:p>
        </p:txBody>
      </p:sp>
      <p:sp>
        <p:nvSpPr>
          <p:cNvPr id="1029" name="Rectangle 5"/>
          <p:cNvSpPr>
            <a:spLocks noChangeArrowheads="1"/>
          </p:cNvSpPr>
          <p:nvPr/>
        </p:nvSpPr>
        <p:spPr bwMode="ltGray">
          <a:xfrm>
            <a:off x="1214650" y="1520826"/>
            <a:ext cx="490939"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400" smtClean="0">
              <a:solidFill>
                <a:srgbClr val="000000"/>
              </a:solidFill>
            </a:endParaRPr>
          </a:p>
        </p:txBody>
      </p:sp>
      <p:sp>
        <p:nvSpPr>
          <p:cNvPr id="1030" name="Rectangle 6"/>
          <p:cNvSpPr>
            <a:spLocks noChangeArrowheads="1"/>
          </p:cNvSpPr>
          <p:nvPr/>
        </p:nvSpPr>
        <p:spPr bwMode="ltGray">
          <a:xfrm>
            <a:off x="169289" y="1447801"/>
            <a:ext cx="746989"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400" smtClean="0">
              <a:solidFill>
                <a:srgbClr val="000000"/>
              </a:solidFill>
            </a:endParaRPr>
          </a:p>
        </p:txBody>
      </p:sp>
      <p:sp>
        <p:nvSpPr>
          <p:cNvPr id="1031" name="Rectangle 7"/>
          <p:cNvSpPr>
            <a:spLocks noChangeArrowheads="1"/>
          </p:cNvSpPr>
          <p:nvPr/>
        </p:nvSpPr>
        <p:spPr bwMode="gray">
          <a:xfrm>
            <a:off x="1015736" y="990601"/>
            <a:ext cx="423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400" smtClean="0">
              <a:solidFill>
                <a:srgbClr val="000000"/>
              </a:solidFill>
            </a:endParaRPr>
          </a:p>
        </p:txBody>
      </p:sp>
      <p:sp>
        <p:nvSpPr>
          <p:cNvPr id="1032" name="Rectangle 8"/>
          <p:cNvSpPr>
            <a:spLocks noChangeArrowheads="1"/>
          </p:cNvSpPr>
          <p:nvPr/>
        </p:nvSpPr>
        <p:spPr bwMode="gray">
          <a:xfrm>
            <a:off x="590398" y="1781175"/>
            <a:ext cx="10965710"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400" smtClean="0">
              <a:solidFill>
                <a:srgbClr val="000000"/>
              </a:solidFill>
            </a:endParaRPr>
          </a:p>
        </p:txBody>
      </p:sp>
      <p:sp>
        <p:nvSpPr>
          <p:cNvPr id="1033" name="Rectangle 9"/>
          <p:cNvSpPr>
            <a:spLocks noGrp="1" noChangeArrowheads="1"/>
          </p:cNvSpPr>
          <p:nvPr>
            <p:ph type="title"/>
          </p:nvPr>
        </p:nvSpPr>
        <p:spPr bwMode="auto">
          <a:xfrm>
            <a:off x="1534185" y="214314"/>
            <a:ext cx="10388010"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576507" y="2017713"/>
            <a:ext cx="10360501"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204235" name="Rectangle 11"/>
          <p:cNvSpPr>
            <a:spLocks noGrp="1" noChangeArrowheads="1"/>
          </p:cNvSpPr>
          <p:nvPr>
            <p:ph type="dt" sz="half" idx="2"/>
          </p:nvPr>
        </p:nvSpPr>
        <p:spPr bwMode="auto">
          <a:xfrm>
            <a:off x="1548996" y="6243638"/>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latin typeface="+mn-lt"/>
              </a:defRPr>
            </a:lvl1pPr>
          </a:lstStyle>
          <a:p>
            <a:pPr fontAlgn="base">
              <a:spcBef>
                <a:spcPct val="0"/>
              </a:spcBef>
              <a:spcAft>
                <a:spcPct val="0"/>
              </a:spcAft>
              <a:defRPr/>
            </a:pPr>
            <a:fld id="{62A64FE8-0D8E-42DB-9B84-46F369255C34}" type="datetime1">
              <a:rPr lang="zh-CN" altLang="en-US">
                <a:solidFill>
                  <a:srgbClr val="000000"/>
                </a:solidFill>
              </a:rPr>
              <a:pPr fontAlgn="base">
                <a:spcBef>
                  <a:spcPct val="0"/>
                </a:spcBef>
                <a:spcAft>
                  <a:spcPct val="0"/>
                </a:spcAft>
                <a:defRPr/>
              </a:pPr>
              <a:t>2020/11/16</a:t>
            </a:fld>
            <a:endParaRPr lang="en-US" altLang="zh-CN">
              <a:solidFill>
                <a:srgbClr val="000000"/>
              </a:solidFill>
            </a:endParaRPr>
          </a:p>
        </p:txBody>
      </p:sp>
      <p:sp>
        <p:nvSpPr>
          <p:cNvPr id="1204236" name="Rectangle 12"/>
          <p:cNvSpPr>
            <a:spLocks noGrp="1" noChangeArrowheads="1"/>
          </p:cNvSpPr>
          <p:nvPr>
            <p:ph type="ftr" sz="quarter" idx="3"/>
          </p:nvPr>
        </p:nvSpPr>
        <p:spPr bwMode="auto">
          <a:xfrm>
            <a:off x="4875530" y="6243638"/>
            <a:ext cx="38597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latin typeface="+mn-lt"/>
              </a:defRPr>
            </a:lvl1pPr>
          </a:lstStyle>
          <a:p>
            <a:pPr fontAlgn="base">
              <a:spcBef>
                <a:spcPct val="0"/>
              </a:spcBef>
              <a:spcAft>
                <a:spcPct val="0"/>
              </a:spcAft>
              <a:defRPr/>
            </a:pPr>
            <a:endParaRPr lang="en-US" altLang="zh-CN">
              <a:solidFill>
                <a:srgbClr val="000000"/>
              </a:solidFill>
            </a:endParaRPr>
          </a:p>
        </p:txBody>
      </p:sp>
      <p:sp>
        <p:nvSpPr>
          <p:cNvPr id="1204237" name="Rectangle 13"/>
          <p:cNvSpPr>
            <a:spLocks noGrp="1" noChangeArrowheads="1"/>
          </p:cNvSpPr>
          <p:nvPr>
            <p:ph type="sldNum" sz="quarter" idx="4"/>
          </p:nvPr>
        </p:nvSpPr>
        <p:spPr bwMode="auto">
          <a:xfrm>
            <a:off x="9387088" y="6243638"/>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latin typeface="+mn-lt"/>
              </a:defRPr>
            </a:lvl1pPr>
          </a:lstStyle>
          <a:p>
            <a:pPr fontAlgn="base">
              <a:spcBef>
                <a:spcPct val="0"/>
              </a:spcBef>
              <a:spcAft>
                <a:spcPct val="0"/>
              </a:spcAft>
              <a:defRPr/>
            </a:pPr>
            <a:fld id="{D6539AFC-7494-4501-B6FD-321C64F5333C}"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pic>
        <p:nvPicPr>
          <p:cNvPr id="1038" name="Picture 15" descr="C:\Users\KANG\AppData\Roaming\Tencent\Users\277702187\QQ\WinTemp\RichOle\HHKY$W(E}(__`%}`FN8H4[J.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4655454"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74710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29.xml"/><Relationship Id="rId1" Type="http://schemas.openxmlformats.org/officeDocument/2006/relationships/vmlDrawing" Target="../drawings/vmlDrawing3.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5.xml"/><Relationship Id="rId4" Type="http://schemas.openxmlformats.org/officeDocument/2006/relationships/image" Target="../media/image1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30.xml"/><Relationship Id="rId1" Type="http://schemas.openxmlformats.org/officeDocument/2006/relationships/vmlDrawing" Target="../drawings/vmlDrawing4.vml"/><Relationship Id="rId5" Type="http://schemas.openxmlformats.org/officeDocument/2006/relationships/image" Target="../media/image8.wmf"/><Relationship Id="rId4"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5.xml"/><Relationship Id="rId4" Type="http://schemas.openxmlformats.org/officeDocument/2006/relationships/image" Target="../media/image1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5.xml"/><Relationship Id="rId4" Type="http://schemas.openxmlformats.org/officeDocument/2006/relationships/image" Target="../media/image143.png"/></Relationships>
</file>

<file path=ppt/slides/_rels/slide1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8" Type="http://schemas.openxmlformats.org/officeDocument/2006/relationships/image" Target="../media/image150.jpeg"/><Relationship Id="rId3" Type="http://schemas.openxmlformats.org/officeDocument/2006/relationships/image" Target="../media/image145.jpeg"/><Relationship Id="rId7" Type="http://schemas.openxmlformats.org/officeDocument/2006/relationships/image" Target="../media/image149.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slideLayout" Target="../slideLayouts/slideLayout17.xml"/><Relationship Id="rId1" Type="http://schemas.openxmlformats.org/officeDocument/2006/relationships/tags" Target="../tags/tag131.xml"/></Relationships>
</file>

<file path=ppt/slides/_rels/slide120.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5.jpeg"/><Relationship Id="rId7" Type="http://schemas.openxmlformats.org/officeDocument/2006/relationships/image" Target="../media/image153.jpe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47.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7.xml"/><Relationship Id="rId1" Type="http://schemas.openxmlformats.org/officeDocument/2006/relationships/tags" Target="../tags/tag13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7.xml"/><Relationship Id="rId1" Type="http://schemas.openxmlformats.org/officeDocument/2006/relationships/tags" Target="../tags/tag134.xml"/><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7.xml"/><Relationship Id="rId1" Type="http://schemas.openxmlformats.org/officeDocument/2006/relationships/tags" Target="../tags/tag13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7.xml"/><Relationship Id="rId1" Type="http://schemas.openxmlformats.org/officeDocument/2006/relationships/tags" Target="../tags/tag13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7.xml"/><Relationship Id="rId1" Type="http://schemas.openxmlformats.org/officeDocument/2006/relationships/tags" Target="../tags/tag13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2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7.xml"/><Relationship Id="rId1" Type="http://schemas.openxmlformats.org/officeDocument/2006/relationships/tags" Target="../tags/tag13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7.xml"/><Relationship Id="rId1" Type="http://schemas.openxmlformats.org/officeDocument/2006/relationships/tags" Target="../tags/tag14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7.xml"/><Relationship Id="rId1" Type="http://schemas.openxmlformats.org/officeDocument/2006/relationships/tags" Target="../tags/tag14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7.xml"/><Relationship Id="rId1" Type="http://schemas.openxmlformats.org/officeDocument/2006/relationships/tags" Target="../tags/tag14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7.xml"/><Relationship Id="rId1" Type="http://schemas.openxmlformats.org/officeDocument/2006/relationships/tags" Target="../tags/tag143.xm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7.xml"/><Relationship Id="rId1" Type="http://schemas.openxmlformats.org/officeDocument/2006/relationships/tags" Target="../tags/tag144.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7.xml"/><Relationship Id="rId1" Type="http://schemas.openxmlformats.org/officeDocument/2006/relationships/tags" Target="../tags/tag145.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7.xml"/><Relationship Id="rId1" Type="http://schemas.openxmlformats.org/officeDocument/2006/relationships/tags" Target="../tags/tag14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4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7.xml"/><Relationship Id="rId1" Type="http://schemas.openxmlformats.org/officeDocument/2006/relationships/tags" Target="../tags/tag12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4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49.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5.xml"/><Relationship Id="rId1" Type="http://schemas.openxmlformats.org/officeDocument/2006/relationships/vmlDrawing" Target="../drawings/vmlDrawing5.v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5.xml"/><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5.xml"/><Relationship Id="rId5" Type="http://schemas.openxmlformats.org/officeDocument/2006/relationships/image" Target="../media/image57.jpeg"/><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1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5.xml"/><Relationship Id="rId1" Type="http://schemas.openxmlformats.org/officeDocument/2006/relationships/vmlDrawing" Target="../drawings/vmlDrawing6.vml"/><Relationship Id="rId6" Type="http://schemas.openxmlformats.org/officeDocument/2006/relationships/image" Target="../media/image59.wmf"/><Relationship Id="rId5" Type="http://schemas.openxmlformats.org/officeDocument/2006/relationships/oleObject" Target="../embeddings/oleObject7.bin"/><Relationship Id="rId4" Type="http://schemas.openxmlformats.org/officeDocument/2006/relationships/image" Target="../media/image58.wmf"/></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0.xml"/><Relationship Id="rId5" Type="http://schemas.openxmlformats.org/officeDocument/2006/relationships/image" Target="../media/image64.jpeg"/><Relationship Id="rId4" Type="http://schemas.openxmlformats.org/officeDocument/2006/relationships/image" Target="../media/image63.jpeg"/></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0.xml"/><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5.xml"/><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0.xml"/><Relationship Id="rId1" Type="http://schemas.openxmlformats.org/officeDocument/2006/relationships/vmlDrawing" Target="../drawings/vmlDrawing7.vml"/><Relationship Id="rId4" Type="http://schemas.openxmlformats.org/officeDocument/2006/relationships/image" Target="../media/image58.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3.png"/><Relationship Id="rId7" Type="http://schemas.openxmlformats.org/officeDocument/2006/relationships/image" Target="../media/image77.wmf"/><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76.wmf"/><Relationship Id="rId5" Type="http://schemas.openxmlformats.org/officeDocument/2006/relationships/image" Target="../media/image75.wmf"/><Relationship Id="rId10" Type="http://schemas.openxmlformats.org/officeDocument/2006/relationships/image" Target="../media/image80.wmf"/><Relationship Id="rId4" Type="http://schemas.openxmlformats.org/officeDocument/2006/relationships/image" Target="../media/image74.png"/><Relationship Id="rId9" Type="http://schemas.openxmlformats.org/officeDocument/2006/relationships/image" Target="../media/image79.wm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5.xml"/><Relationship Id="rId1" Type="http://schemas.openxmlformats.org/officeDocument/2006/relationships/vmlDrawing" Target="../drawings/vmlDrawing8.vml"/><Relationship Id="rId4" Type="http://schemas.openxmlformats.org/officeDocument/2006/relationships/image" Target="../media/image83.wmf"/></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0.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wmf"/><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50.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5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5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53.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5.xml"/><Relationship Id="rId5" Type="http://schemas.openxmlformats.org/officeDocument/2006/relationships/image" Target="../media/image93.emf"/><Relationship Id="rId4" Type="http://schemas.openxmlformats.org/officeDocument/2006/relationships/image" Target="../media/image92.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5.xml"/><Relationship Id="rId1" Type="http://schemas.openxmlformats.org/officeDocument/2006/relationships/vmlDrawing" Target="../drawings/vmlDrawing9.v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w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6.xml"/></Relationships>
</file>

<file path=ppt/slides/_rels/slide7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7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112.wmf"/><Relationship Id="rId2" Type="http://schemas.openxmlformats.org/officeDocument/2006/relationships/slideLayout" Target="../slideLayouts/slideLayout30.xml"/><Relationship Id="rId1" Type="http://schemas.openxmlformats.org/officeDocument/2006/relationships/vmlDrawing" Target="../drawings/vmlDrawing10.vml"/><Relationship Id="rId6" Type="http://schemas.openxmlformats.org/officeDocument/2006/relationships/image" Target="../media/image109.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111.wmf"/><Relationship Id="rId4" Type="http://schemas.openxmlformats.org/officeDocument/2006/relationships/image" Target="../media/image108.wmf"/><Relationship Id="rId9" Type="http://schemas.openxmlformats.org/officeDocument/2006/relationships/oleObject" Target="../embeddings/oleObject15.bin"/><Relationship Id="rId14" Type="http://schemas.openxmlformats.org/officeDocument/2006/relationships/image" Target="../media/image113.w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27.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0.xml"/><Relationship Id="rId1" Type="http://schemas.openxmlformats.org/officeDocument/2006/relationships/vmlDrawing" Target="../drawings/vmlDrawing11.vml"/><Relationship Id="rId4" Type="http://schemas.openxmlformats.org/officeDocument/2006/relationships/image" Target="../media/image114.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0.xml"/><Relationship Id="rId1" Type="http://schemas.openxmlformats.org/officeDocument/2006/relationships/vmlDrawing" Target="../drawings/vmlDrawing12.vml"/><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5.xml"/><Relationship Id="rId1" Type="http://schemas.openxmlformats.org/officeDocument/2006/relationships/vmlDrawing" Target="../drawings/vmlDrawing13.vml"/><Relationship Id="rId4" Type="http://schemas.openxmlformats.org/officeDocument/2006/relationships/image" Target="../media/image119.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28.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5.xml"/><Relationship Id="rId1" Type="http://schemas.openxmlformats.org/officeDocument/2006/relationships/vmlDrawing" Target="../drawings/vmlDrawing14.vml"/><Relationship Id="rId4" Type="http://schemas.openxmlformats.org/officeDocument/2006/relationships/image" Target="../media/image121.wmf"/></Relationships>
</file>

<file path=ppt/slides/_rels/slide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3288805" y="1943100"/>
            <a:ext cx="3164205" cy="1341120"/>
          </a:xfrm>
        </p:spPr>
        <p:txBody>
          <a:bodyPr>
            <a:noAutofit/>
            <a:scene3d>
              <a:camera prst="orthographicFront"/>
              <a:lightRig rig="threePt" dir="t"/>
            </a:scene3d>
          </a:bodyPr>
          <a:lstStyle/>
          <a:p>
            <a:r>
              <a:rPr lang="zh-CN" altLang="en-US" sz="6600" dirty="0">
                <a:solidFill>
                  <a:schemeClr val="accent1"/>
                </a:solidFill>
                <a:effectLst>
                  <a:outerShdw blurRad="38100" dist="25400" dir="5400000" algn="ctr" rotWithShape="0">
                    <a:srgbClr val="6E747A">
                      <a:alpha val="43000"/>
                    </a:srgbClr>
                  </a:outerShdw>
                </a:effectLst>
              </a:rPr>
              <a:t>第</a:t>
            </a:r>
            <a:r>
              <a:rPr lang="en-US" altLang="zh-CN" sz="6600" dirty="0">
                <a:solidFill>
                  <a:schemeClr val="accent1"/>
                </a:solidFill>
                <a:effectLst>
                  <a:outerShdw blurRad="38100" dist="25400" dir="5400000" algn="ctr" rotWithShape="0">
                    <a:srgbClr val="6E747A">
                      <a:alpha val="43000"/>
                    </a:srgbClr>
                  </a:outerShdw>
                </a:effectLst>
              </a:rPr>
              <a:t>11</a:t>
            </a:r>
            <a:r>
              <a:rPr lang="zh-CN" altLang="en-US" sz="6600" dirty="0">
                <a:solidFill>
                  <a:schemeClr val="accent1"/>
                </a:solidFill>
                <a:effectLst>
                  <a:outerShdw blurRad="38100" dist="25400" dir="5400000" algn="ctr" rotWithShape="0">
                    <a:srgbClr val="6E747A">
                      <a:alpha val="43000"/>
                    </a:srgbClr>
                  </a:outerShdw>
                </a:effectLst>
              </a:rPr>
              <a:t>章</a:t>
            </a:r>
          </a:p>
        </p:txBody>
      </p:sp>
      <p:sp>
        <p:nvSpPr>
          <p:cNvPr id="6" name="文本占位符 5"/>
          <p:cNvSpPr>
            <a:spLocks noGrp="1"/>
          </p:cNvSpPr>
          <p:nvPr>
            <p:ph type="body" idx="1"/>
            <p:custDataLst>
              <p:tags r:id="rId3"/>
            </p:custDataLst>
          </p:nvPr>
        </p:nvSpPr>
        <p:spPr>
          <a:xfrm>
            <a:off x="2620476" y="3500031"/>
            <a:ext cx="5419185" cy="1015623"/>
          </a:xfrm>
        </p:spPr>
        <p:txBody>
          <a:bodyPr>
            <a:normAutofit/>
          </a:bodyPr>
          <a:lstStyle/>
          <a:p>
            <a:pPr lvl="0"/>
            <a:r>
              <a:rPr lang="zh-CN" altLang="en-US" sz="4800" dirty="0">
                <a:solidFill>
                  <a:schemeClr val="accent1"/>
                </a:solidFill>
                <a:effectLst>
                  <a:outerShdw blurRad="38100" dist="25400" dir="5400000" algn="ctr" rotWithShape="0">
                    <a:srgbClr val="6E747A">
                      <a:alpha val="43000"/>
                    </a:srgbClr>
                  </a:outerShdw>
                </a:effectLst>
              </a:rPr>
              <a:t>固态图像传感器</a:t>
            </a: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3">
            <a:extLst>
              <a:ext uri="{FF2B5EF4-FFF2-40B4-BE49-F238E27FC236}">
                <a16:creationId xmlns="" xmlns:a16="http://schemas.microsoft.com/office/drawing/2014/main" id="{788DECBA-5EC3-49D7-987B-A07D69FA3F27}"/>
              </a:ext>
            </a:extLst>
          </p:cNvPr>
          <p:cNvSpPr>
            <a:spLocks noGrp="1"/>
          </p:cNvSpPr>
          <p:nvPr>
            <p:ph type="ftr" sz="quarter" idx="11"/>
          </p:nvPr>
        </p:nvSpPr>
        <p:spPr>
          <a:xfrm>
            <a:off x="4232274" y="6114921"/>
            <a:ext cx="2895600" cy="457200"/>
          </a:xfrm>
        </p:spPr>
        <p:txBody>
          <a:bodyPr/>
          <a:lstStyle/>
          <a:p>
            <a:pPr>
              <a:defRPr/>
            </a:pPr>
            <a:r>
              <a:rPr lang="en-US" altLang="zh-CN"/>
              <a:t>14cgq07_1</a:t>
            </a:r>
          </a:p>
        </p:txBody>
      </p:sp>
      <p:sp>
        <p:nvSpPr>
          <p:cNvPr id="4" name="灯片编号占位符 4">
            <a:extLst>
              <a:ext uri="{FF2B5EF4-FFF2-40B4-BE49-F238E27FC236}">
                <a16:creationId xmlns="" xmlns:a16="http://schemas.microsoft.com/office/drawing/2014/main" id="{CA3FC8B1-D35A-4E67-9D95-771F827761C5}"/>
              </a:ext>
            </a:extLst>
          </p:cNvPr>
          <p:cNvSpPr>
            <a:spLocks noGrp="1"/>
          </p:cNvSpPr>
          <p:nvPr>
            <p:ph type="sldNum" sz="quarter" idx="12"/>
          </p:nvPr>
        </p:nvSpPr>
        <p:spPr>
          <a:xfrm>
            <a:off x="9032874" y="6114921"/>
            <a:ext cx="914400" cy="457200"/>
          </a:xfrm>
          <a:noFill/>
        </p:spPr>
        <p:txBody>
          <a:bodyPr>
            <a:normAutofit fontScale="92500" lnSpcReduction="20000"/>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0DFBD45C-9ECE-4D5C-85AC-824233125F04}" type="slidenum">
              <a:rPr kumimoji="0" lang="en-US" altLang="zh-CN" sz="2400">
                <a:solidFill>
                  <a:schemeClr val="tx2"/>
                </a:solidFill>
              </a:rPr>
              <a:pPr>
                <a:spcBef>
                  <a:spcPct val="0"/>
                </a:spcBef>
                <a:buClrTx/>
                <a:buSzTx/>
                <a:buFontTx/>
                <a:buNone/>
              </a:pPr>
              <a:t>10</a:t>
            </a:fld>
            <a:endParaRPr kumimoji="0" lang="en-US" altLang="zh-CN" sz="1400">
              <a:solidFill>
                <a:schemeClr val="tx2"/>
              </a:solidFill>
            </a:endParaRPr>
          </a:p>
        </p:txBody>
      </p:sp>
      <p:sp>
        <p:nvSpPr>
          <p:cNvPr id="5" name="Rectangle 2">
            <a:extLst>
              <a:ext uri="{FF2B5EF4-FFF2-40B4-BE49-F238E27FC236}">
                <a16:creationId xmlns="" xmlns:a16="http://schemas.microsoft.com/office/drawing/2014/main" id="{859467DE-0657-42B3-B996-E72FF6094BE7}"/>
              </a:ext>
            </a:extLst>
          </p:cNvPr>
          <p:cNvSpPr>
            <a:spLocks noChangeArrowheads="1"/>
          </p:cNvSpPr>
          <p:nvPr/>
        </p:nvSpPr>
        <p:spPr bwMode="auto">
          <a:xfrm>
            <a:off x="2098674" y="234821"/>
            <a:ext cx="4114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3600" b="1">
                <a:solidFill>
                  <a:srgbClr val="0000FF"/>
                </a:solidFill>
                <a:latin typeface="楷体_GB2312" pitchFamily="49" charset="-122"/>
                <a:ea typeface="楷体_GB2312" pitchFamily="49" charset="-122"/>
              </a:rPr>
              <a:t>3.</a:t>
            </a:r>
            <a:r>
              <a:rPr lang="zh-CN" altLang="en-US" sz="3600" b="1">
                <a:solidFill>
                  <a:srgbClr val="0000FF"/>
                </a:solidFill>
                <a:latin typeface="楷体_GB2312" pitchFamily="49" charset="-122"/>
                <a:ea typeface="楷体_GB2312" pitchFamily="49" charset="-122"/>
              </a:rPr>
              <a:t>读出移位寄存器</a:t>
            </a:r>
          </a:p>
        </p:txBody>
      </p:sp>
      <p:sp>
        <p:nvSpPr>
          <p:cNvPr id="7" name="Rectangle 3">
            <a:extLst>
              <a:ext uri="{FF2B5EF4-FFF2-40B4-BE49-F238E27FC236}">
                <a16:creationId xmlns="" xmlns:a16="http://schemas.microsoft.com/office/drawing/2014/main" id="{C8028606-0487-48C2-9085-00099EA1F5CB}"/>
              </a:ext>
            </a:extLst>
          </p:cNvPr>
          <p:cNvSpPr>
            <a:spLocks noChangeArrowheads="1"/>
          </p:cNvSpPr>
          <p:nvPr/>
        </p:nvSpPr>
        <p:spPr bwMode="auto">
          <a:xfrm>
            <a:off x="6365874" y="234821"/>
            <a:ext cx="2133600" cy="6413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600" b="1">
                <a:solidFill>
                  <a:schemeClr val="bg1"/>
                </a:solidFill>
                <a:ea typeface="黑体" panose="02010609060101010101" pitchFamily="49" charset="-122"/>
              </a:rPr>
              <a:t>电荷转移</a:t>
            </a:r>
          </a:p>
        </p:txBody>
      </p:sp>
      <p:sp>
        <p:nvSpPr>
          <p:cNvPr id="8" name="Rectangle 4">
            <a:extLst>
              <a:ext uri="{FF2B5EF4-FFF2-40B4-BE49-F238E27FC236}">
                <a16:creationId xmlns="" xmlns:a16="http://schemas.microsoft.com/office/drawing/2014/main" id="{644AA9C3-91FF-4C4F-A251-8E428F05CB01}"/>
              </a:ext>
            </a:extLst>
          </p:cNvPr>
          <p:cNvSpPr>
            <a:spLocks noChangeArrowheads="1"/>
          </p:cNvSpPr>
          <p:nvPr/>
        </p:nvSpPr>
        <p:spPr bwMode="auto">
          <a:xfrm>
            <a:off x="1336673" y="920621"/>
            <a:ext cx="10003089"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600" b="1" i="1" dirty="0">
                <a:solidFill>
                  <a:srgbClr val="000000"/>
                </a:solidFill>
                <a:ea typeface="黑体" panose="02010609060101010101" pitchFamily="49" charset="-122"/>
              </a:rPr>
              <a:t>势阱耦合：</a:t>
            </a:r>
          </a:p>
          <a:p>
            <a:pPr eaLnBrk="1" hangingPunct="1">
              <a:spcBef>
                <a:spcPct val="0"/>
              </a:spcBef>
              <a:buClrTx/>
              <a:buSzTx/>
              <a:buFontTx/>
              <a:buNone/>
            </a:pPr>
            <a:r>
              <a:rPr lang="zh-CN" altLang="en-US" sz="3600" b="1" dirty="0">
                <a:solidFill>
                  <a:srgbClr val="000000"/>
                </a:solidFill>
                <a:ea typeface="华文新魏" panose="02010800040101010101" pitchFamily="2" charset="-122"/>
              </a:rPr>
              <a:t>多个</a:t>
            </a:r>
            <a:r>
              <a:rPr lang="en-US" altLang="zh-CN" sz="3600" b="1" dirty="0">
                <a:solidFill>
                  <a:srgbClr val="000000"/>
                </a:solidFill>
                <a:ea typeface="华文新魏" panose="02010800040101010101" pitchFamily="2" charset="-122"/>
              </a:rPr>
              <a:t>MOS</a:t>
            </a:r>
            <a:r>
              <a:rPr lang="zh-CN" altLang="en-US" sz="3600" b="1" dirty="0">
                <a:solidFill>
                  <a:srgbClr val="000000"/>
                </a:solidFill>
                <a:ea typeface="华文新魏" panose="02010800040101010101" pitchFamily="2" charset="-122"/>
              </a:rPr>
              <a:t>光敏元相邻间距极小</a:t>
            </a:r>
            <a:r>
              <a:rPr lang="en-US" altLang="zh-CN" sz="3600" b="1" dirty="0">
                <a:solidFill>
                  <a:srgbClr val="000000"/>
                </a:solidFill>
                <a:ea typeface="华文新魏" panose="02010800040101010101" pitchFamily="2" charset="-122"/>
              </a:rPr>
              <a:t>,</a:t>
            </a:r>
            <a:r>
              <a:rPr lang="zh-CN" altLang="en-US" sz="3600" b="1" dirty="0">
                <a:solidFill>
                  <a:srgbClr val="000000"/>
                </a:solidFill>
                <a:ea typeface="华文新魏" panose="02010800040101010101" pitchFamily="2" charset="-122"/>
              </a:rPr>
              <a:t>耗尽区可  </a:t>
            </a:r>
          </a:p>
          <a:p>
            <a:pPr eaLnBrk="1" hangingPunct="1">
              <a:spcBef>
                <a:spcPct val="0"/>
              </a:spcBef>
              <a:buClrTx/>
              <a:buSzTx/>
              <a:buFontTx/>
              <a:buNone/>
            </a:pPr>
            <a:r>
              <a:rPr lang="zh-CN" altLang="en-US" sz="3600" b="1" dirty="0">
                <a:solidFill>
                  <a:srgbClr val="000000"/>
                </a:solidFill>
                <a:ea typeface="华文新魏" panose="02010800040101010101" pitchFamily="2" charset="-122"/>
              </a:rPr>
              <a:t>以交迭，构成耦合的势阱。</a:t>
            </a:r>
          </a:p>
        </p:txBody>
      </p:sp>
      <p:graphicFrame>
        <p:nvGraphicFramePr>
          <p:cNvPr id="9" name="Object 6">
            <a:extLst>
              <a:ext uri="{FF2B5EF4-FFF2-40B4-BE49-F238E27FC236}">
                <a16:creationId xmlns="" xmlns:a16="http://schemas.microsoft.com/office/drawing/2014/main" id="{E7E33DA9-D94A-4486-A02E-71B51910FAAD}"/>
              </a:ext>
            </a:extLst>
          </p:cNvPr>
          <p:cNvGraphicFramePr>
            <a:graphicFrameLocks noChangeAspect="1"/>
          </p:cNvGraphicFramePr>
          <p:nvPr>
            <p:extLst>
              <p:ext uri="{D42A27DB-BD31-4B8C-83A1-F6EECF244321}">
                <p14:modId xmlns:p14="http://schemas.microsoft.com/office/powerpoint/2010/main" val="1689460298"/>
              </p:ext>
            </p:extLst>
          </p:nvPr>
        </p:nvGraphicFramePr>
        <p:xfrm>
          <a:off x="2596481" y="2705061"/>
          <a:ext cx="5163887" cy="3715998"/>
        </p:xfrm>
        <a:graphic>
          <a:graphicData uri="http://schemas.openxmlformats.org/presentationml/2006/ole">
            <mc:AlternateContent xmlns:mc="http://schemas.openxmlformats.org/markup-compatibility/2006">
              <mc:Choice xmlns:v="urn:schemas-microsoft-com:vml" Requires="v">
                <p:oleObj spid="_x0000_s8206" name="Slide" r:id="rId4" imgW="4572000" imgH="3429000" progId="PowerPoint.Slide.8">
                  <p:embed/>
                </p:oleObj>
              </mc:Choice>
              <mc:Fallback>
                <p:oleObj name="Slide" r:id="rId4" imgW="4572000" imgH="3429000" progId="PowerPoint.Slide.8">
                  <p:embed/>
                  <p:pic>
                    <p:nvPicPr>
                      <p:cNvPr id="65542" name="Object 6">
                        <a:extLst>
                          <a:ext uri="{FF2B5EF4-FFF2-40B4-BE49-F238E27FC236}">
                            <a16:creationId xmlns="" xmlns:a16="http://schemas.microsoft.com/office/drawing/2014/main" id="{DC0BB59A-EC40-43D5-9FC9-4EAA9CFB8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6481" y="2705061"/>
                        <a:ext cx="5163887" cy="3715998"/>
                      </a:xfrm>
                      <a:prstGeom prst="rect">
                        <a:avLst/>
                      </a:prstGeom>
                      <a:noFill/>
                      <a:ln>
                        <a:noFill/>
                      </a:ln>
                      <a:effectLst/>
                      <a:extLst/>
                    </p:spPr>
                  </p:pic>
                </p:oleObj>
              </mc:Fallback>
            </mc:AlternateContent>
          </a:graphicData>
        </a:graphic>
      </p:graphicFrame>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ppt_x</p:attrName>
                                        </p:attrNameLst>
                                      </p:cBhvr>
                                      <p:tavLst>
                                        <p:tav tm="0">
                                          <p:val>
                                            <p:strVal val="#ppt_x-#ppt_w/2"/>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p:cTn id="2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8">
                                            <p:txEl>
                                              <p:pRg st="0" end="0"/>
                                            </p:txEl>
                                          </p:spTgt>
                                        </p:tgtEl>
                                        <p:attrNameLst>
                                          <p:attrName>ppt_y</p:attrName>
                                        </p:attrNameLst>
                                      </p:cBhvr>
                                      <p:tavLst>
                                        <p:tav tm="0">
                                          <p:val>
                                            <p:strVal val="#ppt_y-#ppt_h/2"/>
                                          </p:val>
                                        </p:tav>
                                        <p:tav tm="100000">
                                          <p:val>
                                            <p:strVal val="#ppt_y"/>
                                          </p:val>
                                        </p:tav>
                                      </p:tavLst>
                                    </p:anim>
                                    <p:anim calcmode="lin" valueType="num">
                                      <p:cBhvr>
                                        <p:cTn id="25" dur="500" fill="hold"/>
                                        <p:tgtEl>
                                          <p:spTgt spid="8">
                                            <p:txEl>
                                              <p:pRg st="0" end="0"/>
                                            </p:txEl>
                                          </p:spTgt>
                                        </p:tgtEl>
                                        <p:attrNameLst>
                                          <p:attrName>ppt_w</p:attrName>
                                        </p:attrNameLst>
                                      </p:cBhvr>
                                      <p:tavLst>
                                        <p:tav tm="0">
                                          <p:val>
                                            <p:strVal val="#ppt_w"/>
                                          </p:val>
                                        </p:tav>
                                        <p:tav tm="100000">
                                          <p:val>
                                            <p:strVal val="#ppt_w"/>
                                          </p:val>
                                        </p:tav>
                                      </p:tavLst>
                                    </p:anim>
                                    <p:anim calcmode="lin" valueType="num">
                                      <p:cBhvr>
                                        <p:cTn id="26" dur="500" fill="hold"/>
                                        <p:tgtEl>
                                          <p:spTgt spid="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 calcmode="lin" valueType="num">
                                      <p:cBhvr>
                                        <p:cTn id="3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1" end="1"/>
                                            </p:txEl>
                                          </p:spTgt>
                                        </p:tgtEl>
                                        <p:attrNameLst>
                                          <p:attrName>ppt_y</p:attrName>
                                        </p:attrNameLst>
                                      </p:cBhvr>
                                      <p:tavLst>
                                        <p:tav tm="0">
                                          <p:val>
                                            <p:strVal val="#ppt_y-#ppt_h/2"/>
                                          </p:val>
                                        </p:tav>
                                        <p:tav tm="100000">
                                          <p:val>
                                            <p:strVal val="#ppt_y"/>
                                          </p:val>
                                        </p:tav>
                                      </p:tavLst>
                                    </p:anim>
                                    <p:anim calcmode="lin" valueType="num">
                                      <p:cBhvr>
                                        <p:cTn id="33" dur="500" fill="hold"/>
                                        <p:tgtEl>
                                          <p:spTgt spid="8">
                                            <p:txEl>
                                              <p:pRg st="1" end="1"/>
                                            </p:txEl>
                                          </p:spTgt>
                                        </p:tgtEl>
                                        <p:attrNameLst>
                                          <p:attrName>ppt_w</p:attrName>
                                        </p:attrNameLst>
                                      </p:cBhvr>
                                      <p:tavLst>
                                        <p:tav tm="0">
                                          <p:val>
                                            <p:strVal val="#ppt_w"/>
                                          </p:val>
                                        </p:tav>
                                        <p:tav tm="100000">
                                          <p:val>
                                            <p:strVal val="#ppt_w"/>
                                          </p:val>
                                        </p:tav>
                                      </p:tavLst>
                                    </p:anim>
                                    <p:anim calcmode="lin" valueType="num">
                                      <p:cBhvr>
                                        <p:cTn id="34" dur="500" fill="hold"/>
                                        <p:tgtEl>
                                          <p:spTgt spid="8">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anim calcmode="lin" valueType="num">
                                      <p:cBhvr>
                                        <p:cTn id="3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0" dur="500" fill="hold"/>
                                        <p:tgtEl>
                                          <p:spTgt spid="8">
                                            <p:txEl>
                                              <p:pRg st="2" end="2"/>
                                            </p:txEl>
                                          </p:spTgt>
                                        </p:tgtEl>
                                        <p:attrNameLst>
                                          <p:attrName>ppt_y</p:attrName>
                                        </p:attrNameLst>
                                      </p:cBhvr>
                                      <p:tavLst>
                                        <p:tav tm="0">
                                          <p:val>
                                            <p:strVal val="#ppt_y-#ppt_h/2"/>
                                          </p:val>
                                        </p:tav>
                                        <p:tav tm="100000">
                                          <p:val>
                                            <p:strVal val="#ppt_y"/>
                                          </p:val>
                                        </p:tav>
                                      </p:tavLst>
                                    </p:anim>
                                    <p:anim calcmode="lin" valueType="num">
                                      <p:cBhvr>
                                        <p:cTn id="41" dur="500" fill="hold"/>
                                        <p:tgtEl>
                                          <p:spTgt spid="8">
                                            <p:txEl>
                                              <p:pRg st="2" end="2"/>
                                            </p:txEl>
                                          </p:spTgt>
                                        </p:tgtEl>
                                        <p:attrNameLst>
                                          <p:attrName>ppt_w</p:attrName>
                                        </p:attrNameLst>
                                      </p:cBhvr>
                                      <p:tavLst>
                                        <p:tav tm="0">
                                          <p:val>
                                            <p:strVal val="#ppt_w"/>
                                          </p:val>
                                        </p:tav>
                                        <p:tav tm="100000">
                                          <p:val>
                                            <p:strVal val="#ppt_w"/>
                                          </p:val>
                                        </p:tav>
                                      </p:tavLst>
                                    </p:anim>
                                    <p:anim calcmode="lin" valueType="num">
                                      <p:cBhvr>
                                        <p:cTn id="42" dur="500" fill="hold"/>
                                        <p:tgtEl>
                                          <p:spTgt spid="8">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autoUpdateAnimBg="0"/>
      <p:bldP spid="8"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en-US" altLang="zh-CN" smtClean="0"/>
              <a:t>5.</a:t>
            </a:r>
            <a:r>
              <a:rPr lang="zh-CN" altLang="en-US" smtClean="0"/>
              <a:t>交互信息量</a:t>
            </a:r>
          </a:p>
        </p:txBody>
      </p:sp>
      <p:sp>
        <p:nvSpPr>
          <p:cNvPr id="123907" name="内容占位符 2"/>
          <p:cNvSpPr>
            <a:spLocks noGrp="1"/>
          </p:cNvSpPr>
          <p:nvPr>
            <p:ph idx="1"/>
          </p:nvPr>
        </p:nvSpPr>
        <p:spPr>
          <a:xfrm>
            <a:off x="431687" y="3644903"/>
            <a:ext cx="11410095" cy="2271713"/>
          </a:xfrm>
        </p:spPr>
        <p:txBody>
          <a:bodyPr/>
          <a:lstStyle/>
          <a:p>
            <a:r>
              <a:rPr lang="zh-CN" altLang="en-US" sz="2800" smtClean="0"/>
              <a:t>交互信息量是信息论中的一个重要概念</a:t>
            </a:r>
            <a:r>
              <a:rPr lang="en-US" altLang="zh-CN" sz="2800" smtClean="0"/>
              <a:t>, </a:t>
            </a:r>
            <a:r>
              <a:rPr lang="zh-CN" altLang="en-US" sz="2800" smtClean="0"/>
              <a:t>它可作为两个变量之间相关性的量度</a:t>
            </a:r>
            <a:r>
              <a:rPr lang="en-US" altLang="zh-CN" sz="2800" smtClean="0"/>
              <a:t>, </a:t>
            </a:r>
            <a:r>
              <a:rPr lang="zh-CN" altLang="en-US" sz="2800" smtClean="0"/>
              <a:t>或一个变量包含另一个变量的信息量的量度</a:t>
            </a:r>
            <a:r>
              <a:rPr lang="en-US" altLang="zh-CN" sz="2800" smtClean="0"/>
              <a:t>.</a:t>
            </a:r>
          </a:p>
          <a:p>
            <a:r>
              <a:rPr lang="zh-CN" altLang="en-US" sz="2800" smtClean="0"/>
              <a:t>交互信息量是反应融合效果的一种客观指标，它的值越大，表示融合图像从源图像中获取的信息越丰富，融合效果越好。它可以更准确地评价各种融合效果的优劣。</a:t>
            </a:r>
          </a:p>
        </p:txBody>
      </p:sp>
      <p:pic>
        <p:nvPicPr>
          <p:cNvPr id="131074" name="Picture 2"/>
          <p:cNvPicPr>
            <a:picLocks noChangeAspect="1" noChangeArrowheads="1"/>
          </p:cNvPicPr>
          <p:nvPr/>
        </p:nvPicPr>
        <p:blipFill>
          <a:blip r:embed="rId2"/>
          <a:srcRect/>
          <a:stretch>
            <a:fillRect/>
          </a:stretch>
        </p:blipFill>
        <p:spPr bwMode="auto">
          <a:xfrm>
            <a:off x="1678080" y="2060575"/>
            <a:ext cx="5152740" cy="15748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pic>
        <p:nvPicPr>
          <p:cNvPr id="123909" name="Picture 1" descr="C:\Users\KANG\AppData\Roaming\Tencent\Users\277702187\QQ\WinTemp\RichOle\4NZ@CD8]K82SQCG{`P@DP{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357" y="1989141"/>
            <a:ext cx="3167824"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TextBox 3"/>
          <p:cNvSpPr txBox="1">
            <a:spLocks noChangeArrowheads="1"/>
          </p:cNvSpPr>
          <p:nvPr/>
        </p:nvSpPr>
        <p:spPr bwMode="auto">
          <a:xfrm>
            <a:off x="7006461" y="2468563"/>
            <a:ext cx="4750679"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en-US" altLang="zh-CN" smtClean="0">
                <a:solidFill>
                  <a:srgbClr val="000000"/>
                </a:solidFill>
              </a:rPr>
              <a:t>P</a:t>
            </a:r>
            <a:r>
              <a:rPr lang="zh-CN" altLang="en-US" smtClean="0">
                <a:solidFill>
                  <a:srgbClr val="000000"/>
                </a:solidFill>
              </a:rPr>
              <a:t>为灰度直方图中灰度概率密度函数。</a:t>
            </a:r>
          </a:p>
        </p:txBody>
      </p:sp>
    </p:spTree>
    <p:extLst>
      <p:ext uri="{BB962C8B-B14F-4D97-AF65-F5344CB8AC3E}">
        <p14:creationId xmlns:p14="http://schemas.microsoft.com/office/powerpoint/2010/main" val="235465616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en-US" altLang="zh-CN" smtClean="0"/>
              <a:t>6.</a:t>
            </a:r>
            <a:r>
              <a:rPr lang="zh-CN" altLang="en-US" smtClean="0"/>
              <a:t>均方根误差</a:t>
            </a:r>
          </a:p>
        </p:txBody>
      </p:sp>
      <p:sp>
        <p:nvSpPr>
          <p:cNvPr id="124931" name="内容占位符 2"/>
          <p:cNvSpPr>
            <a:spLocks noGrp="1"/>
          </p:cNvSpPr>
          <p:nvPr>
            <p:ph idx="1"/>
          </p:nvPr>
        </p:nvSpPr>
        <p:spPr>
          <a:xfrm>
            <a:off x="431687" y="3644903"/>
            <a:ext cx="11410095" cy="2271713"/>
          </a:xfrm>
        </p:spPr>
        <p:txBody>
          <a:bodyPr/>
          <a:lstStyle/>
          <a:p>
            <a:r>
              <a:rPr lang="zh-CN" altLang="en-US" sz="2800" smtClean="0"/>
              <a:t>均方根误差用来评价融合图像与标准参考图像之间的差异程度。如果差异小，则表明融合的效果较好。</a:t>
            </a:r>
          </a:p>
        </p:txBody>
      </p:sp>
      <p:pic>
        <p:nvPicPr>
          <p:cNvPr id="132098" name="Picture 2"/>
          <p:cNvPicPr>
            <a:picLocks noChangeAspect="1" noChangeArrowheads="1"/>
          </p:cNvPicPr>
          <p:nvPr/>
        </p:nvPicPr>
        <p:blipFill>
          <a:blip r:embed="rId2"/>
          <a:srcRect/>
          <a:stretch>
            <a:fillRect/>
          </a:stretch>
        </p:blipFill>
        <p:spPr bwMode="auto">
          <a:xfrm>
            <a:off x="2831363" y="1989138"/>
            <a:ext cx="5415140" cy="10525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19713233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en-US" altLang="zh-CN" smtClean="0"/>
              <a:t>7.</a:t>
            </a:r>
            <a:r>
              <a:rPr lang="zh-CN" altLang="en-US" smtClean="0"/>
              <a:t>峰值信噪比</a:t>
            </a:r>
          </a:p>
        </p:txBody>
      </p:sp>
      <p:sp>
        <p:nvSpPr>
          <p:cNvPr id="125955" name="内容占位符 2"/>
          <p:cNvSpPr>
            <a:spLocks noGrp="1"/>
          </p:cNvSpPr>
          <p:nvPr>
            <p:ph idx="1"/>
          </p:nvPr>
        </p:nvSpPr>
        <p:spPr>
          <a:xfrm>
            <a:off x="431690" y="3644903"/>
            <a:ext cx="11710583" cy="2271713"/>
          </a:xfrm>
        </p:spPr>
        <p:txBody>
          <a:bodyPr/>
          <a:lstStyle/>
          <a:p>
            <a:r>
              <a:rPr lang="zh-CN" altLang="en-US" sz="2800" smtClean="0"/>
              <a:t>峰值信噪比主要是通过比较融合图像与标准参考图像之间的关系，来评价融合图像的质量以及融合效果的好坏。峰值信噪比越大，则融合图像质量越好。</a:t>
            </a:r>
            <a:endParaRPr lang="en-US" altLang="zh-CN" sz="2800" smtClean="0"/>
          </a:p>
          <a:p>
            <a:r>
              <a:rPr lang="zh-CN" altLang="en-US" sz="2800" smtClean="0"/>
              <a:t>由于在使用中需要标准参考图像，而在图像融合的实际应用中，标准参考图像不一定都能得到，所以此类方法的使用受到一定的限制。</a:t>
            </a:r>
          </a:p>
        </p:txBody>
      </p:sp>
      <p:pic>
        <p:nvPicPr>
          <p:cNvPr id="125956" name="Picture 1" descr="C:\Users\KANG\AppData\Roaming\Tencent\Users\277702187\QQ\WinTemp\RichOle\GV`J4~JT9~M`$A{IOH8NOB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438" y="1916113"/>
            <a:ext cx="6669996"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85512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body" idx="1"/>
          </p:nvPr>
        </p:nvSpPr>
        <p:spPr>
          <a:xfrm>
            <a:off x="814705" y="2017714"/>
            <a:ext cx="10360501" cy="1266825"/>
          </a:xfrm>
        </p:spPr>
        <p:txBody>
          <a:bodyPr/>
          <a:lstStyle/>
          <a:p>
            <a:pPr eaLnBrk="1" hangingPunct="1"/>
            <a:r>
              <a:rPr lang="zh-CN" altLang="en-US" dirty="0" smtClean="0">
                <a:ea typeface="隶书" pitchFamily="49" charset="-122"/>
              </a:rPr>
              <a:t>图像融合</a:t>
            </a:r>
            <a:r>
              <a:rPr lang="zh-CN" altLang="en-US" dirty="0" smtClean="0">
                <a:ea typeface="隶书" pitchFamily="49" charset="-122"/>
              </a:rPr>
              <a:t>实例一</a:t>
            </a:r>
            <a:endParaRPr lang="zh-CN" altLang="en-US" dirty="0" smtClean="0">
              <a:ea typeface="隶书" pitchFamily="49" charset="-122"/>
            </a:endParaRPr>
          </a:p>
          <a:p>
            <a:pPr eaLnBrk="1" hangingPunct="1">
              <a:buFont typeface="Wingdings" pitchFamily="2" charset="2"/>
              <a:buNone/>
            </a:pPr>
            <a:r>
              <a:rPr lang="en-US" altLang="zh-CN" dirty="0" smtClean="0">
                <a:ea typeface="隶书" pitchFamily="49" charset="-122"/>
              </a:rPr>
              <a:t>   </a:t>
            </a:r>
            <a:r>
              <a:rPr lang="en-US" altLang="zh-CN" dirty="0" smtClean="0">
                <a:solidFill>
                  <a:schemeClr val="tx2"/>
                </a:solidFill>
                <a:latin typeface="Arial" pitchFamily="34" charset="0"/>
                <a:ea typeface="隶书" pitchFamily="49" charset="-122"/>
              </a:rPr>
              <a:t>——</a:t>
            </a:r>
            <a:r>
              <a:rPr lang="zh-CN" altLang="en-US" dirty="0" smtClean="0">
                <a:solidFill>
                  <a:schemeClr val="tx2"/>
                </a:solidFill>
                <a:ea typeface="隶书" pitchFamily="49" charset="-122"/>
              </a:rPr>
              <a:t>不同小波：</a:t>
            </a:r>
          </a:p>
        </p:txBody>
      </p:sp>
      <p:pic>
        <p:nvPicPr>
          <p:cNvPr id="126979" name="Picture 3" descr="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289" y="3284540"/>
            <a:ext cx="4704124"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Picture 4" descr="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638" y="3297241"/>
            <a:ext cx="4704124"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Rectangle 5"/>
          <p:cNvSpPr>
            <a:spLocks noChangeArrowheads="1"/>
          </p:cNvSpPr>
          <p:nvPr/>
        </p:nvSpPr>
        <p:spPr bwMode="auto">
          <a:xfrm>
            <a:off x="2831363" y="5664478"/>
            <a:ext cx="49808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r>
              <a:rPr lang="en-US" altLang="zh-CN" smtClean="0">
                <a:solidFill>
                  <a:srgbClr val="000000"/>
                </a:solidFill>
                <a:latin typeface="Times New Roman" pitchFamily="18" charset="0"/>
                <a:cs typeface="Times New Roman" pitchFamily="18" charset="0"/>
              </a:rPr>
              <a:t>(a) </a:t>
            </a:r>
            <a:r>
              <a:rPr lang="zh-CN" altLang="en-US" smtClean="0">
                <a:solidFill>
                  <a:srgbClr val="000000"/>
                </a:solidFill>
                <a:latin typeface="Times New Roman" pitchFamily="18" charset="0"/>
                <a:cs typeface="Times New Roman" pitchFamily="18" charset="0"/>
              </a:rPr>
              <a:t>可见光图像                                    </a:t>
            </a:r>
            <a:r>
              <a:rPr lang="en-US" altLang="zh-CN" smtClean="0">
                <a:solidFill>
                  <a:srgbClr val="000000"/>
                </a:solidFill>
                <a:latin typeface="Times New Roman" pitchFamily="18" charset="0"/>
                <a:cs typeface="Times New Roman" pitchFamily="18" charset="0"/>
              </a:rPr>
              <a:t>(b) </a:t>
            </a:r>
            <a:r>
              <a:rPr lang="zh-CN" altLang="en-US" smtClean="0">
                <a:solidFill>
                  <a:srgbClr val="000000"/>
                </a:solidFill>
                <a:latin typeface="Times New Roman" pitchFamily="18" charset="0"/>
                <a:cs typeface="Times New Roman" pitchFamily="18" charset="0"/>
              </a:rPr>
              <a:t>红外图像</a:t>
            </a:r>
            <a:endParaRPr lang="zh-CN" altLang="en-US" smtClean="0">
              <a:solidFill>
                <a:srgbClr val="000000"/>
              </a:solidFill>
              <a:latin typeface="Arial" pitchFamily="34" charset="0"/>
              <a:cs typeface="Times New Roman" pitchFamily="18" charset="0"/>
            </a:endParaRPr>
          </a:p>
        </p:txBody>
      </p:sp>
      <p:sp>
        <p:nvSpPr>
          <p:cNvPr id="126982" name="Rectangle 6"/>
          <p:cNvSpPr>
            <a:spLocks noChangeArrowheads="1"/>
          </p:cNvSpPr>
          <p:nvPr/>
        </p:nvSpPr>
        <p:spPr bwMode="auto">
          <a:xfrm>
            <a:off x="5698259" y="4348880"/>
            <a:ext cx="21672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r>
              <a:rPr lang="zh-CN" altLang="en-US" sz="1000" smtClean="0">
                <a:solidFill>
                  <a:srgbClr val="000000"/>
                </a:solidFill>
                <a:latin typeface="Times New Roman" pitchFamily="18" charset="0"/>
                <a:cs typeface="Times New Roman" pitchFamily="18" charset="0"/>
              </a:rPr>
              <a:t> </a:t>
            </a:r>
            <a:endParaRPr lang="zh-CN" altLang="en-US" smtClean="0">
              <a:solidFill>
                <a:srgbClr val="000000"/>
              </a:solidFill>
              <a:latin typeface="Arial" pitchFamily="34" charset="0"/>
              <a:cs typeface="Times New Roman" pitchFamily="18" charset="0"/>
            </a:endParaRPr>
          </a:p>
        </p:txBody>
      </p:sp>
      <p:sp>
        <p:nvSpPr>
          <p:cNvPr id="126983" name="Rectangle 9"/>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dirty="0" smtClean="0">
                <a:solidFill>
                  <a:srgbClr val="333399"/>
                </a:solidFill>
                <a:latin typeface="Times New Roman" pitchFamily="18" charset="0"/>
              </a:rPr>
              <a:t>六、融合效果评价</a:t>
            </a:r>
          </a:p>
        </p:txBody>
      </p:sp>
    </p:spTree>
    <p:extLst>
      <p:ext uri="{BB962C8B-B14F-4D97-AF65-F5344CB8AC3E}">
        <p14:creationId xmlns:p14="http://schemas.microsoft.com/office/powerpoint/2010/main" val="191113448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515" y="1844675"/>
            <a:ext cx="470412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771" y="1844675"/>
            <a:ext cx="4704124"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p:cNvPicPr>
            <a:picLocks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1487632" y="4349750"/>
            <a:ext cx="4702009" cy="2247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8005" name="Rectangle 5"/>
          <p:cNvSpPr>
            <a:spLocks noChangeArrowheads="1"/>
          </p:cNvSpPr>
          <p:nvPr/>
        </p:nvSpPr>
        <p:spPr bwMode="auto">
          <a:xfrm>
            <a:off x="2351007" y="4060825"/>
            <a:ext cx="8925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en-US" altLang="zh-CN" sz="1400" smtClean="0">
                <a:solidFill>
                  <a:srgbClr val="000000"/>
                </a:solidFill>
                <a:latin typeface="Arial" pitchFamily="34" charset="0"/>
              </a:rPr>
              <a:t>(c) Haar</a:t>
            </a:r>
            <a:r>
              <a:rPr lang="zh-CN" altLang="en-US" sz="1400" smtClean="0">
                <a:solidFill>
                  <a:srgbClr val="000000"/>
                </a:solidFill>
                <a:latin typeface="Arial" pitchFamily="34" charset="0"/>
              </a:rPr>
              <a:t>小波                                                                 </a:t>
            </a:r>
            <a:r>
              <a:rPr lang="en-US" altLang="zh-CN" sz="1400" smtClean="0">
                <a:solidFill>
                  <a:srgbClr val="000000"/>
                </a:solidFill>
                <a:latin typeface="Arial" pitchFamily="34" charset="0"/>
              </a:rPr>
              <a:t>(d) W5/3</a:t>
            </a:r>
            <a:r>
              <a:rPr lang="zh-CN" altLang="en-US" sz="1400" smtClean="0">
                <a:solidFill>
                  <a:srgbClr val="000000"/>
                </a:solidFill>
                <a:latin typeface="Arial" pitchFamily="34" charset="0"/>
              </a:rPr>
              <a:t>小波</a:t>
            </a:r>
          </a:p>
        </p:txBody>
      </p:sp>
      <p:sp>
        <p:nvSpPr>
          <p:cNvPr id="128006" name="Rectangle 6"/>
          <p:cNvSpPr>
            <a:spLocks noChangeArrowheads="1"/>
          </p:cNvSpPr>
          <p:nvPr/>
        </p:nvSpPr>
        <p:spPr bwMode="auto">
          <a:xfrm>
            <a:off x="2175369" y="6516967"/>
            <a:ext cx="20201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r>
              <a:rPr lang="en-US" altLang="zh-CN" sz="1400" smtClean="0">
                <a:solidFill>
                  <a:srgbClr val="000000"/>
                </a:solidFill>
                <a:latin typeface="Arial" pitchFamily="34" charset="0"/>
              </a:rPr>
              <a:t>(e)Daubechies9/7</a:t>
            </a:r>
            <a:r>
              <a:rPr lang="zh-CN" altLang="en-US" sz="1400" smtClean="0">
                <a:solidFill>
                  <a:srgbClr val="000000"/>
                </a:solidFill>
                <a:latin typeface="Arial" pitchFamily="34" charset="0"/>
              </a:rPr>
              <a:t>小波</a:t>
            </a:r>
            <a:r>
              <a:rPr lang="zh-CN" altLang="en-US" smtClean="0">
                <a:solidFill>
                  <a:srgbClr val="000000"/>
                </a:solidFill>
                <a:latin typeface="Arial" pitchFamily="34" charset="0"/>
              </a:rPr>
              <a:t> </a:t>
            </a:r>
          </a:p>
        </p:txBody>
      </p:sp>
      <p:sp>
        <p:nvSpPr>
          <p:cNvPr id="128007" name="Rectangle 7"/>
          <p:cNvSpPr>
            <a:spLocks noChangeArrowheads="1"/>
          </p:cNvSpPr>
          <p:nvPr/>
        </p:nvSpPr>
        <p:spPr bwMode="auto">
          <a:xfrm>
            <a:off x="6477430" y="4785046"/>
            <a:ext cx="47993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zh-CN" altLang="en-US" smtClean="0">
                <a:solidFill>
                  <a:srgbClr val="000000"/>
                </a:solidFill>
                <a:latin typeface="Arial" pitchFamily="34" charset="0"/>
              </a:rPr>
              <a:t>图</a:t>
            </a:r>
            <a:r>
              <a:rPr lang="en-US" altLang="zh-CN" smtClean="0">
                <a:solidFill>
                  <a:srgbClr val="000000"/>
                </a:solidFill>
                <a:latin typeface="Arial" pitchFamily="34" charset="0"/>
              </a:rPr>
              <a:t>(a)</a:t>
            </a:r>
            <a:r>
              <a:rPr lang="zh-CN" altLang="en-US" smtClean="0">
                <a:solidFill>
                  <a:srgbClr val="000000"/>
                </a:solidFill>
                <a:latin typeface="Arial" pitchFamily="34" charset="0"/>
              </a:rPr>
              <a:t>为一幅花丛可见光图像，没有目标；图</a:t>
            </a:r>
            <a:r>
              <a:rPr lang="en-US" altLang="zh-CN" smtClean="0">
                <a:solidFill>
                  <a:srgbClr val="000000"/>
                </a:solidFill>
                <a:latin typeface="Arial" pitchFamily="34" charset="0"/>
              </a:rPr>
              <a:t>(b)</a:t>
            </a:r>
            <a:r>
              <a:rPr lang="zh-CN" altLang="en-US" smtClean="0">
                <a:solidFill>
                  <a:srgbClr val="000000"/>
                </a:solidFill>
                <a:latin typeface="Arial" pitchFamily="34" charset="0"/>
              </a:rPr>
              <a:t>是该场景的红外图像，一支隐藏的手枪</a:t>
            </a:r>
            <a:r>
              <a:rPr lang="en-US" altLang="zh-CN" smtClean="0">
                <a:solidFill>
                  <a:srgbClr val="000000"/>
                </a:solidFill>
                <a:latin typeface="Arial" pitchFamily="34" charset="0"/>
              </a:rPr>
              <a:t>(</a:t>
            </a:r>
            <a:r>
              <a:rPr lang="zh-CN" altLang="en-US" smtClean="0">
                <a:solidFill>
                  <a:srgbClr val="000000"/>
                </a:solidFill>
                <a:latin typeface="Arial" pitchFamily="34" charset="0"/>
              </a:rPr>
              <a:t>目标</a:t>
            </a:r>
            <a:r>
              <a:rPr lang="en-US" altLang="zh-CN" smtClean="0">
                <a:solidFill>
                  <a:srgbClr val="000000"/>
                </a:solidFill>
                <a:latin typeface="Arial" pitchFamily="34" charset="0"/>
              </a:rPr>
              <a:t>)</a:t>
            </a:r>
            <a:r>
              <a:rPr lang="zh-CN" altLang="en-US" smtClean="0">
                <a:solidFill>
                  <a:srgbClr val="000000"/>
                </a:solidFill>
                <a:latin typeface="Arial" pitchFamily="34" charset="0"/>
              </a:rPr>
              <a:t>清晰可见，融合的目的是提高图像的信息量。从图</a:t>
            </a:r>
            <a:r>
              <a:rPr lang="en-US" altLang="zh-CN" smtClean="0">
                <a:solidFill>
                  <a:srgbClr val="000000"/>
                </a:solidFill>
                <a:latin typeface="Arial" pitchFamily="34" charset="0"/>
              </a:rPr>
              <a:t> (c)</a:t>
            </a:r>
            <a:r>
              <a:rPr lang="zh-CN" altLang="en-US" smtClean="0">
                <a:solidFill>
                  <a:srgbClr val="000000"/>
                </a:solidFill>
                <a:latin typeface="Arial" pitchFamily="34" charset="0"/>
              </a:rPr>
              <a:t>，</a:t>
            </a:r>
            <a:r>
              <a:rPr lang="en-US" altLang="zh-CN" smtClean="0">
                <a:solidFill>
                  <a:srgbClr val="000000"/>
                </a:solidFill>
                <a:latin typeface="Arial" pitchFamily="34" charset="0"/>
              </a:rPr>
              <a:t> (d)</a:t>
            </a:r>
            <a:r>
              <a:rPr lang="zh-CN" altLang="en-US" smtClean="0">
                <a:solidFill>
                  <a:srgbClr val="000000"/>
                </a:solidFill>
                <a:latin typeface="Arial" pitchFamily="34" charset="0"/>
              </a:rPr>
              <a:t>，</a:t>
            </a:r>
            <a:r>
              <a:rPr lang="en-US" altLang="zh-CN" smtClean="0">
                <a:solidFill>
                  <a:srgbClr val="000000"/>
                </a:solidFill>
                <a:latin typeface="Arial" pitchFamily="34" charset="0"/>
              </a:rPr>
              <a:t>(e)</a:t>
            </a:r>
            <a:r>
              <a:rPr lang="zh-CN" altLang="en-US" smtClean="0">
                <a:solidFill>
                  <a:srgbClr val="000000"/>
                </a:solidFill>
                <a:latin typeface="Arial" pitchFamily="34" charset="0"/>
              </a:rPr>
              <a:t>可以看到，融合后，目标和目标的背景都得到了很好的保留。</a:t>
            </a:r>
            <a:endParaRPr lang="en-US" altLang="zh-CN" smtClean="0">
              <a:solidFill>
                <a:srgbClr val="000000"/>
              </a:solidFill>
              <a:latin typeface="Arial" pitchFamily="34" charset="0"/>
            </a:endParaRPr>
          </a:p>
        </p:txBody>
      </p:sp>
      <p:sp>
        <p:nvSpPr>
          <p:cNvPr id="128008" name="Rectangle 9"/>
          <p:cNvSpPr>
            <a:spLocks noChangeArrowheads="1"/>
          </p:cNvSpPr>
          <p:nvPr/>
        </p:nvSpPr>
        <p:spPr bwMode="auto">
          <a:xfrm>
            <a:off x="1390289" y="1004890"/>
            <a:ext cx="1038801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六、融合效果评价</a:t>
            </a:r>
          </a:p>
        </p:txBody>
      </p:sp>
    </p:spTree>
    <p:extLst>
      <p:ext uri="{BB962C8B-B14F-4D97-AF65-F5344CB8AC3E}">
        <p14:creationId xmlns:p14="http://schemas.microsoft.com/office/powerpoint/2010/main" val="42430835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4951" name="Group 39"/>
          <p:cNvGraphicFramePr>
            <a:graphicFrameLocks noGrp="1"/>
          </p:cNvGraphicFramePr>
          <p:nvPr>
            <p:ph idx="1"/>
          </p:nvPr>
        </p:nvGraphicFramePr>
        <p:xfrm>
          <a:off x="1110961" y="2781303"/>
          <a:ext cx="10241999" cy="2066925"/>
        </p:xfrm>
        <a:graphic>
          <a:graphicData uri="http://schemas.openxmlformats.org/drawingml/2006/table">
            <a:tbl>
              <a:tblPr/>
              <a:tblGrid>
                <a:gridCol w="2103419"/>
                <a:gridCol w="1883343"/>
                <a:gridCol w="1989149"/>
                <a:gridCol w="2133044"/>
                <a:gridCol w="2133044"/>
              </a:tblGrid>
              <a:tr h="640060">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小波滤波器</a:t>
                      </a:r>
                      <a:endParaRPr kumimoji="0" lang="zh-CN" altLang="en-US"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熵</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信息量</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交叉熵</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相关性</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交互信息量</a:t>
                      </a:r>
                      <a:endParaRPr kumimoji="0" lang="zh-CN" altLang="en-US"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空间频率</a:t>
                      </a:r>
                      <a:endParaRPr kumimoji="0" lang="zh-CN" altLang="en-US"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535">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Monospaced"/>
                          <a:cs typeface="Times New Roman" pitchFamily="18" charset="0"/>
                        </a:rPr>
                        <a:t>Haar</a:t>
                      </a:r>
                      <a:endParaRPr kumimoji="0" lang="en-US" altLang="zh-CN" sz="1800" b="0" i="0" u="none" strike="noStrike" cap="none" normalizeH="0" baseline="0" smtClean="0">
                        <a:ln>
                          <a:noFill/>
                        </a:ln>
                        <a:solidFill>
                          <a:schemeClr val="tx1"/>
                        </a:solidFill>
                        <a:effectLst/>
                        <a:latin typeface="Tahoma" pitchFamily="34" charset="0"/>
                        <a:ea typeface="Monospaced"/>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7.4965</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109.4934</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9.4910</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6.3215</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0123">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W53</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小波</a:t>
                      </a:r>
                      <a:endParaRPr kumimoji="0" lang="zh-CN" altLang="en-US"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7.4858</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108.6260</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10.0573</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6.9452</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8207">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Daubechies9/7</a:t>
                      </a:r>
                      <a:endParaRPr kumimoji="0" lang="en-US" altLang="zh-CN" sz="18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7.6847</a:t>
                      </a:r>
                      <a:endParaRPr kumimoji="0" lang="en-US" altLang="zh-CN" sz="1800" b="0" i="0" u="none" strike="noStrike" cap="none" normalizeH="0" baseline="0" smtClean="0">
                        <a:ln>
                          <a:noFill/>
                        </a:ln>
                        <a:solidFill>
                          <a:srgbClr val="FF0000"/>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105.0794</a:t>
                      </a:r>
                      <a:endParaRPr kumimoji="0" lang="en-US" altLang="zh-CN" sz="1800" b="0" i="0" u="none" strike="noStrike" cap="none" normalizeH="0" baseline="0" smtClean="0">
                        <a:ln>
                          <a:noFill/>
                        </a:ln>
                        <a:solidFill>
                          <a:srgbClr val="FF0000"/>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15.3403</a:t>
                      </a:r>
                      <a:endParaRPr kumimoji="0" lang="en-US" altLang="zh-CN" sz="1800" b="0" i="0" u="none" strike="noStrike" cap="none" normalizeH="0" baseline="0" smtClean="0">
                        <a:ln>
                          <a:noFill/>
                        </a:ln>
                        <a:solidFill>
                          <a:srgbClr val="FF0000"/>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60000"/>
                        <a:buFontTx/>
                        <a:buNone/>
                        <a:tabLst/>
                      </a:pPr>
                      <a:r>
                        <a:rPr kumimoji="0" lang="en-US" altLang="zh-CN" sz="1800" b="0"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7.1245</a:t>
                      </a:r>
                      <a:endParaRPr kumimoji="0" lang="en-US" altLang="zh-CN" sz="1800" b="0" i="0" u="none" strike="noStrike" cap="none" normalizeH="0" baseline="0" smtClean="0">
                        <a:ln>
                          <a:noFill/>
                        </a:ln>
                        <a:solidFill>
                          <a:srgbClr val="FF0000"/>
                        </a:solidFill>
                        <a:effectLst/>
                        <a:latin typeface="Tahoma" pitchFamily="34" charset="0"/>
                        <a:ea typeface="宋体" pitchFamily="2" charset="-122"/>
                        <a:cs typeface="Times New Roman" pitchFamily="18" charset="0"/>
                      </a:endParaRPr>
                    </a:p>
                  </a:txBody>
                  <a:tcPr marL="121888" marR="121888"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9058" name="Rectangle 34"/>
          <p:cNvSpPr>
            <a:spLocks noChangeArrowheads="1"/>
          </p:cNvSpPr>
          <p:nvPr/>
        </p:nvSpPr>
        <p:spPr bwMode="auto">
          <a:xfrm>
            <a:off x="1047478" y="5389454"/>
            <a:ext cx="103266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zh-CN" altLang="en-US" smtClean="0">
                <a:solidFill>
                  <a:srgbClr val="000000"/>
                </a:solidFill>
                <a:latin typeface="Arial" pitchFamily="34" charset="0"/>
              </a:rPr>
              <a:t>从表中可以看到，采用</a:t>
            </a:r>
            <a:r>
              <a:rPr lang="en-US" altLang="zh-CN" smtClean="0">
                <a:solidFill>
                  <a:srgbClr val="000000"/>
                </a:solidFill>
                <a:latin typeface="Arial" pitchFamily="34" charset="0"/>
              </a:rPr>
              <a:t>Daubechies9/7</a:t>
            </a:r>
            <a:r>
              <a:rPr lang="zh-CN" altLang="en-US" smtClean="0">
                <a:solidFill>
                  <a:srgbClr val="000000"/>
                </a:solidFill>
                <a:latin typeface="Arial" pitchFamily="34" charset="0"/>
              </a:rPr>
              <a:t>小波进行融合实验得到的融合图像，具有更多的信息量，与源图像对应像素的差异最小，相关性更强，细节更丰富，因此综合指标是最佳的。 </a:t>
            </a:r>
          </a:p>
        </p:txBody>
      </p:sp>
      <p:sp>
        <p:nvSpPr>
          <p:cNvPr id="129059" name="Rectangle 36"/>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六、融合效果评价</a:t>
            </a:r>
          </a:p>
        </p:txBody>
      </p:sp>
      <p:sp>
        <p:nvSpPr>
          <p:cNvPr id="129060" name="Text Box 38"/>
          <p:cNvSpPr txBox="1">
            <a:spLocks noChangeArrowheads="1"/>
          </p:cNvSpPr>
          <p:nvPr/>
        </p:nvSpPr>
        <p:spPr bwMode="auto">
          <a:xfrm>
            <a:off x="814707" y="2060575"/>
            <a:ext cx="76793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Char char="n"/>
            </a:pPr>
            <a:r>
              <a:rPr lang="zh-CN" altLang="en-US" b="1" smtClean="0">
                <a:solidFill>
                  <a:srgbClr val="333399"/>
                </a:solidFill>
                <a:ea typeface="华文新魏" pitchFamily="2" charset="-122"/>
              </a:rPr>
              <a:t> 定量评价指标：</a:t>
            </a:r>
          </a:p>
        </p:txBody>
      </p:sp>
    </p:spTree>
    <p:extLst>
      <p:ext uri="{BB962C8B-B14F-4D97-AF65-F5344CB8AC3E}">
        <p14:creationId xmlns:p14="http://schemas.microsoft.com/office/powerpoint/2010/main" val="256179746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172" y="332658"/>
            <a:ext cx="11373624" cy="1462087"/>
          </a:xfrm>
        </p:spPr>
        <p:txBody>
          <a:bodyPr/>
          <a:lstStyle/>
          <a:p>
            <a:r>
              <a:rPr lang="zh-CN" altLang="en-US" sz="4000" b="1" dirty="0" smtClean="0">
                <a:solidFill>
                  <a:srgbClr val="FF0000"/>
                </a:solidFill>
              </a:rPr>
              <a:t>融合实例二</a:t>
            </a:r>
            <a:r>
              <a:rPr lang="en-US" altLang="zh-CN" sz="4000" b="1" dirty="0" smtClean="0">
                <a:solidFill>
                  <a:srgbClr val="FF0000"/>
                </a:solidFill>
              </a:rPr>
              <a:t/>
            </a:r>
            <a:br>
              <a:rPr lang="en-US" altLang="zh-CN" sz="4000" b="1" dirty="0" smtClean="0">
                <a:solidFill>
                  <a:srgbClr val="FF0000"/>
                </a:solidFill>
              </a:rPr>
            </a:br>
            <a:r>
              <a:rPr lang="zh-CN" altLang="en-US" sz="4000" b="1" dirty="0">
                <a:solidFill>
                  <a:srgbClr val="0000FF"/>
                </a:solidFill>
              </a:rPr>
              <a:t>全</a:t>
            </a:r>
            <a:r>
              <a:rPr lang="zh-CN" altLang="en-US" sz="4000" b="1" dirty="0" smtClean="0">
                <a:solidFill>
                  <a:srgbClr val="0000FF"/>
                </a:solidFill>
              </a:rPr>
              <a:t>色图像和多光谱图像融合实例</a:t>
            </a:r>
            <a:endParaRPr lang="zh-CN" altLang="en-US" sz="4000" b="1" dirty="0">
              <a:solidFill>
                <a:srgbClr val="0000FF"/>
              </a:solidFill>
            </a:endParaRPr>
          </a:p>
        </p:txBody>
      </p:sp>
      <p:sp>
        <p:nvSpPr>
          <p:cNvPr id="4" name="TextBox 3"/>
          <p:cNvSpPr txBox="1"/>
          <p:nvPr/>
        </p:nvSpPr>
        <p:spPr>
          <a:xfrm>
            <a:off x="302737" y="2276875"/>
            <a:ext cx="11518280" cy="461665"/>
          </a:xfrm>
          <a:prstGeom prst="rect">
            <a:avLst/>
          </a:prstGeom>
          <a:noFill/>
        </p:spPr>
        <p:txBody>
          <a:bodyPr wrap="square" rtlCol="0">
            <a:spAutoFit/>
          </a:bodyPr>
          <a:lstStyle/>
          <a:p>
            <a:pPr fontAlgn="base">
              <a:spcBef>
                <a:spcPct val="0"/>
              </a:spcBef>
              <a:spcAft>
                <a:spcPct val="0"/>
              </a:spcAft>
            </a:pPr>
            <a:r>
              <a:rPr lang="en-US" altLang="zh-CN" sz="2400" b="1" dirty="0" smtClean="0">
                <a:solidFill>
                  <a:srgbClr val="000000"/>
                </a:solidFill>
                <a:latin typeface="Times New Roman" pitchFamily="18" charset="0"/>
              </a:rPr>
              <a:t>1 </a:t>
            </a:r>
            <a:r>
              <a:rPr lang="zh-CN" altLang="en-US" sz="2400" b="1" dirty="0" smtClean="0">
                <a:solidFill>
                  <a:srgbClr val="000000"/>
                </a:solidFill>
                <a:latin typeface="Times New Roman" pitchFamily="18" charset="0"/>
              </a:rPr>
              <a:t>光谱分辨率、空间分辨率、时间分辨率</a:t>
            </a:r>
            <a:endParaRPr lang="zh-CN" altLang="en-US" sz="2400" dirty="0" smtClean="0">
              <a:solidFill>
                <a:srgbClr val="000000"/>
              </a:solidFill>
              <a:latin typeface="Times New Roman" pitchFamily="18" charset="0"/>
            </a:endParaRPr>
          </a:p>
        </p:txBody>
      </p:sp>
      <p:sp>
        <p:nvSpPr>
          <p:cNvPr id="5" name="TextBox 4"/>
          <p:cNvSpPr txBox="1"/>
          <p:nvPr/>
        </p:nvSpPr>
        <p:spPr>
          <a:xfrm>
            <a:off x="719215" y="2996952"/>
            <a:ext cx="10270466" cy="2308324"/>
          </a:xfrm>
          <a:prstGeom prst="rect">
            <a:avLst/>
          </a:prstGeom>
          <a:noFill/>
        </p:spPr>
        <p:txBody>
          <a:bodyPr wrap="square" rtlCol="0">
            <a:spAutoFit/>
          </a:bodyPr>
          <a:lstStyle/>
          <a:p>
            <a:pPr fontAlgn="base">
              <a:spcBef>
                <a:spcPct val="0"/>
              </a:spcBef>
              <a:spcAft>
                <a:spcPct val="0"/>
              </a:spcAft>
            </a:pPr>
            <a:r>
              <a:rPr lang="zh-CN" altLang="en-US" sz="2400" b="1" dirty="0" smtClean="0">
                <a:solidFill>
                  <a:srgbClr val="000000"/>
                </a:solidFill>
                <a:latin typeface="Times New Roman" pitchFamily="18" charset="0"/>
              </a:rPr>
              <a:t>遥感</a:t>
            </a:r>
            <a:r>
              <a:rPr lang="en-US" altLang="zh-CN" sz="2400" dirty="0" smtClean="0">
                <a:solidFill>
                  <a:srgbClr val="000000"/>
                </a:solidFill>
                <a:latin typeface="Times New Roman" pitchFamily="18" charset="0"/>
              </a:rPr>
              <a:t>(Remote Sensing)</a:t>
            </a:r>
            <a:r>
              <a:rPr lang="zh-CN" altLang="en-US" sz="2400" dirty="0" smtClean="0">
                <a:solidFill>
                  <a:srgbClr val="000000"/>
                </a:solidFill>
                <a:latin typeface="Times New Roman" pitchFamily="18" charset="0"/>
              </a:rPr>
              <a:t>，可以理解为遥远的感知。遥感技术利用搭载在遥感平台上面的传感器对目标地物发射或反射的电磁波信息记录下来从而形成遥感影像（或其他遥感数据）。其中</a:t>
            </a:r>
            <a:r>
              <a:rPr lang="zh-CN" altLang="en-US" sz="2400" b="1" dirty="0" smtClean="0">
                <a:solidFill>
                  <a:srgbClr val="FF0000"/>
                </a:solidFill>
                <a:latin typeface="Times New Roman" pitchFamily="18" charset="0"/>
              </a:rPr>
              <a:t>分辨率作为传感器成像系统对输出影像细节辨别能力的一种度量</a:t>
            </a:r>
            <a:r>
              <a:rPr lang="zh-CN" altLang="en-US" sz="2400" dirty="0" smtClean="0">
                <a:solidFill>
                  <a:srgbClr val="000000"/>
                </a:solidFill>
                <a:latin typeface="Times New Roman" pitchFamily="18" charset="0"/>
              </a:rPr>
              <a:t>，是遥感影像应用价值的重要技术指标，而对“影像细节”的不同度量则形成了多种不同类型的分辨率，主要有</a:t>
            </a:r>
            <a:r>
              <a:rPr lang="zh-CN" altLang="en-US" sz="2400" b="1" dirty="0" smtClean="0">
                <a:solidFill>
                  <a:srgbClr val="FF0000"/>
                </a:solidFill>
                <a:latin typeface="Times New Roman" pitchFamily="18" charset="0"/>
              </a:rPr>
              <a:t>空间分辨率、光谱分辨率和时间分辨率</a:t>
            </a:r>
            <a:r>
              <a:rPr lang="zh-CN" altLang="en-US" sz="2400" dirty="0" smtClean="0">
                <a:solidFill>
                  <a:srgbClr val="FF0000"/>
                </a:solidFill>
                <a:latin typeface="Times New Roman" pitchFamily="18" charset="0"/>
              </a:rPr>
              <a:t>。</a:t>
            </a:r>
          </a:p>
        </p:txBody>
      </p:sp>
    </p:spTree>
    <p:extLst>
      <p:ext uri="{BB962C8B-B14F-4D97-AF65-F5344CB8AC3E}">
        <p14:creationId xmlns:p14="http://schemas.microsoft.com/office/powerpoint/2010/main" val="133695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1019" y="1916834"/>
            <a:ext cx="10942366" cy="3477875"/>
          </a:xfrm>
          <a:prstGeom prst="rect">
            <a:avLst/>
          </a:prstGeom>
          <a:noFill/>
        </p:spPr>
        <p:txBody>
          <a:bodyPr wrap="square" rtlCol="0">
            <a:spAutoFit/>
          </a:bodyPr>
          <a:lstStyle/>
          <a:p>
            <a:pPr fontAlgn="base">
              <a:spcBef>
                <a:spcPct val="0"/>
              </a:spcBef>
              <a:spcAft>
                <a:spcPct val="0"/>
              </a:spcAft>
            </a:pPr>
            <a:r>
              <a:rPr lang="zh-CN" altLang="en-US" sz="2000" dirty="0" smtClean="0">
                <a:solidFill>
                  <a:srgbClr val="000000"/>
                </a:solidFill>
                <a:latin typeface="Times New Roman" pitchFamily="18" charset="0"/>
              </a:rPr>
              <a:t>（</a:t>
            </a:r>
            <a:r>
              <a:rPr lang="en-US" altLang="zh-CN" sz="2000" dirty="0" smtClean="0">
                <a:solidFill>
                  <a:srgbClr val="000000"/>
                </a:solidFill>
                <a:latin typeface="Times New Roman" pitchFamily="18" charset="0"/>
              </a:rPr>
              <a:t>1</a:t>
            </a:r>
            <a:r>
              <a:rPr lang="zh-CN" altLang="en-US" sz="2000" dirty="0" smtClean="0">
                <a:solidFill>
                  <a:srgbClr val="000000"/>
                </a:solidFill>
                <a:latin typeface="Times New Roman" pitchFamily="18" charset="0"/>
              </a:rPr>
              <a:t>）</a:t>
            </a:r>
            <a:r>
              <a:rPr lang="zh-CN" altLang="en-US" sz="2000" b="1" dirty="0" smtClean="0">
                <a:solidFill>
                  <a:srgbClr val="000000"/>
                </a:solidFill>
                <a:latin typeface="Times New Roman" pitchFamily="18" charset="0"/>
              </a:rPr>
              <a:t>空间分辨率</a:t>
            </a:r>
            <a:r>
              <a:rPr lang="zh-CN" altLang="en-US" sz="2000" dirty="0" smtClean="0">
                <a:solidFill>
                  <a:srgbClr val="000000"/>
                </a:solidFill>
                <a:latin typeface="Times New Roman" pitchFamily="18" charset="0"/>
              </a:rPr>
              <a:t>：</a:t>
            </a:r>
            <a:r>
              <a:rPr lang="zh-CN" altLang="en-US" sz="2000" b="1" dirty="0" smtClean="0">
                <a:solidFill>
                  <a:srgbClr val="FF0000"/>
                </a:solidFill>
                <a:latin typeface="Times New Roman" pitchFamily="18" charset="0"/>
              </a:rPr>
              <a:t>是对遥感影像空间细节信息的辨别能力</a:t>
            </a:r>
            <a:r>
              <a:rPr lang="zh-CN" altLang="en-US" sz="2000" dirty="0" smtClean="0">
                <a:solidFill>
                  <a:srgbClr val="000000"/>
                </a:solidFill>
                <a:latin typeface="Times New Roman" pitchFamily="18" charset="0"/>
              </a:rPr>
              <a:t>，指传感器能够分辨最小目标地物大小，是实际卫星观测影像中的一个像素所对应的地面范围。如，</a:t>
            </a:r>
            <a:r>
              <a:rPr lang="en-US" altLang="zh-CN" sz="2000" dirty="0" smtClean="0">
                <a:solidFill>
                  <a:srgbClr val="000000"/>
                </a:solidFill>
                <a:latin typeface="Times New Roman" pitchFamily="18" charset="0"/>
              </a:rPr>
              <a:t>WorldView-2</a:t>
            </a:r>
            <a:r>
              <a:rPr lang="zh-CN" altLang="en-US" sz="2000" dirty="0" smtClean="0">
                <a:solidFill>
                  <a:srgbClr val="000000"/>
                </a:solidFill>
                <a:latin typeface="Times New Roman" pitchFamily="18" charset="0"/>
              </a:rPr>
              <a:t>卫星全色图像空间分辨率是</a:t>
            </a:r>
            <a:r>
              <a:rPr lang="en-US" altLang="zh-CN" sz="2000" dirty="0" smtClean="0">
                <a:solidFill>
                  <a:srgbClr val="000000"/>
                </a:solidFill>
                <a:latin typeface="Times New Roman" pitchFamily="18" charset="0"/>
              </a:rPr>
              <a:t>0.5m</a:t>
            </a:r>
            <a:r>
              <a:rPr lang="zh-CN" altLang="en-US" sz="2000" dirty="0" smtClean="0">
                <a:solidFill>
                  <a:srgbClr val="000000"/>
                </a:solidFill>
                <a:latin typeface="Times New Roman" pitchFamily="18" charset="0"/>
              </a:rPr>
              <a:t>，指的是影像中的一个像素所对应的实际地面大小为</a:t>
            </a:r>
            <a:r>
              <a:rPr lang="en-US" altLang="zh-CN" sz="2000" dirty="0" smtClean="0">
                <a:solidFill>
                  <a:srgbClr val="000000"/>
                </a:solidFill>
                <a:latin typeface="Times New Roman" pitchFamily="18" charset="0"/>
              </a:rPr>
              <a:t>0.5m </a:t>
            </a:r>
            <a:r>
              <a:rPr lang="zh-CN" altLang="en-US" sz="2000" dirty="0" smtClean="0">
                <a:solidFill>
                  <a:srgbClr val="000000"/>
                </a:solidFill>
                <a:latin typeface="Times New Roman" pitchFamily="18" charset="0"/>
              </a:rPr>
              <a:t>*</a:t>
            </a:r>
            <a:r>
              <a:rPr lang="en-US" altLang="zh-CN" sz="2000" dirty="0" smtClean="0">
                <a:solidFill>
                  <a:srgbClr val="000000"/>
                </a:solidFill>
                <a:latin typeface="Times New Roman" pitchFamily="18" charset="0"/>
              </a:rPr>
              <a:t> 0.5m </a:t>
            </a:r>
            <a:r>
              <a:rPr lang="zh-CN" altLang="en-US" sz="2000" dirty="0" smtClean="0">
                <a:solidFill>
                  <a:srgbClr val="000000"/>
                </a:solidFill>
                <a:latin typeface="Times New Roman" pitchFamily="18" charset="0"/>
              </a:rPr>
              <a:t>，高空间分辨率图像对于影响目标地物的识别和目视解译等具有重要的作用；</a:t>
            </a:r>
          </a:p>
          <a:p>
            <a:pPr fontAlgn="base">
              <a:spcBef>
                <a:spcPct val="0"/>
              </a:spcBef>
              <a:spcAft>
                <a:spcPct val="0"/>
              </a:spcAft>
            </a:pPr>
            <a:r>
              <a:rPr lang="zh-CN" altLang="en-US" sz="2000" dirty="0" smtClean="0">
                <a:solidFill>
                  <a:srgbClr val="000000"/>
                </a:solidFill>
                <a:latin typeface="Times New Roman" pitchFamily="18" charset="0"/>
              </a:rPr>
              <a:t>（</a:t>
            </a:r>
            <a:r>
              <a:rPr lang="en-US" altLang="zh-CN" sz="2000" dirty="0" smtClean="0">
                <a:solidFill>
                  <a:srgbClr val="000000"/>
                </a:solidFill>
                <a:latin typeface="Times New Roman" pitchFamily="18" charset="0"/>
              </a:rPr>
              <a:t>2</a:t>
            </a:r>
            <a:r>
              <a:rPr lang="zh-CN" altLang="en-US" sz="2000" dirty="0" smtClean="0">
                <a:solidFill>
                  <a:srgbClr val="000000"/>
                </a:solidFill>
                <a:latin typeface="Times New Roman" pitchFamily="18" charset="0"/>
              </a:rPr>
              <a:t>）</a:t>
            </a:r>
            <a:r>
              <a:rPr lang="zh-CN" altLang="en-US" sz="2000" b="1" dirty="0" smtClean="0">
                <a:solidFill>
                  <a:srgbClr val="000000"/>
                </a:solidFill>
                <a:latin typeface="Times New Roman" pitchFamily="18" charset="0"/>
              </a:rPr>
              <a:t>光谱分辨率</a:t>
            </a:r>
            <a:r>
              <a:rPr lang="zh-CN" altLang="en-US" sz="2000" dirty="0" smtClean="0">
                <a:solidFill>
                  <a:srgbClr val="000000"/>
                </a:solidFill>
                <a:latin typeface="Times New Roman" pitchFamily="18" charset="0"/>
              </a:rPr>
              <a:t>：</a:t>
            </a:r>
            <a:r>
              <a:rPr lang="zh-CN" altLang="en-US" sz="2000" b="1" dirty="0" smtClean="0">
                <a:solidFill>
                  <a:srgbClr val="FF0000"/>
                </a:solidFill>
                <a:latin typeface="Times New Roman" pitchFamily="18" charset="0"/>
              </a:rPr>
              <a:t>是对影像中地物波谱细节信息的分辨能力</a:t>
            </a:r>
            <a:r>
              <a:rPr lang="zh-CN" altLang="en-US" sz="2000" dirty="0" smtClean="0">
                <a:solidFill>
                  <a:srgbClr val="000000"/>
                </a:solidFill>
                <a:latin typeface="Times New Roman" pitchFamily="18" charset="0"/>
              </a:rPr>
              <a:t>，是卫星传感器接收地物箱射波谱时所能辨别的最小波长间隔，当间隔较小时，光谱分辨率相应就会越髙，在同样的波谱范围下，通常影像波段数越多，光谱分辨率越高，如高光谱影像往往比多光谱影像具有更髙的光谱分辨率，高光谱分辨率对于影像地物的分类识别等具有重要意义；</a:t>
            </a:r>
          </a:p>
          <a:p>
            <a:pPr fontAlgn="base">
              <a:spcBef>
                <a:spcPct val="0"/>
              </a:spcBef>
              <a:spcAft>
                <a:spcPct val="0"/>
              </a:spcAft>
            </a:pPr>
            <a:r>
              <a:rPr lang="zh-CN" altLang="en-US" sz="2000" dirty="0" smtClean="0">
                <a:solidFill>
                  <a:srgbClr val="000000"/>
                </a:solidFill>
                <a:latin typeface="Times New Roman" pitchFamily="18" charset="0"/>
              </a:rPr>
              <a:t>（</a:t>
            </a:r>
            <a:r>
              <a:rPr lang="en-US" altLang="zh-CN" sz="2000" dirty="0" smtClean="0">
                <a:solidFill>
                  <a:srgbClr val="000000"/>
                </a:solidFill>
                <a:latin typeface="Times New Roman" pitchFamily="18" charset="0"/>
              </a:rPr>
              <a:t>3</a:t>
            </a:r>
            <a:r>
              <a:rPr lang="zh-CN" altLang="en-US" sz="2000" dirty="0" smtClean="0">
                <a:solidFill>
                  <a:srgbClr val="000000"/>
                </a:solidFill>
                <a:latin typeface="Times New Roman" pitchFamily="18" charset="0"/>
              </a:rPr>
              <a:t>）</a:t>
            </a:r>
            <a:r>
              <a:rPr lang="zh-CN" altLang="en-US" sz="2000" b="1" dirty="0" smtClean="0">
                <a:solidFill>
                  <a:srgbClr val="000000"/>
                </a:solidFill>
                <a:latin typeface="Times New Roman" pitchFamily="18" charset="0"/>
              </a:rPr>
              <a:t>时间分辨率</a:t>
            </a:r>
            <a:r>
              <a:rPr lang="zh-CN" altLang="en-US" sz="2000" dirty="0" smtClean="0">
                <a:solidFill>
                  <a:srgbClr val="000000"/>
                </a:solidFill>
                <a:latin typeface="Times New Roman" pitchFamily="18" charset="0"/>
              </a:rPr>
              <a:t>：</a:t>
            </a:r>
            <a:r>
              <a:rPr lang="zh-CN" altLang="en-US" sz="2000" b="1" dirty="0" smtClean="0">
                <a:solidFill>
                  <a:srgbClr val="FF0000"/>
                </a:solidFill>
                <a:latin typeface="Times New Roman" pitchFamily="18" charset="0"/>
              </a:rPr>
              <a:t>是对同一地点的重复观测能力</a:t>
            </a:r>
            <a:r>
              <a:rPr lang="zh-CN" altLang="en-US" sz="2000" dirty="0" smtClean="0">
                <a:solidFill>
                  <a:srgbClr val="000000"/>
                </a:solidFill>
                <a:latin typeface="Times New Roman" pitchFamily="18" charset="0"/>
              </a:rPr>
              <a:t>，通常也把时间分辨率称为重访周期，重访周期越短，时间分辨率越髙。髙时间分辨率对于地物的动态变化检测等具有重要作用。</a:t>
            </a:r>
          </a:p>
          <a:p>
            <a:pPr fontAlgn="base">
              <a:spcBef>
                <a:spcPct val="0"/>
              </a:spcBef>
              <a:spcAft>
                <a:spcPct val="0"/>
              </a:spcAft>
            </a:pPr>
            <a:endParaRPr lang="zh-CN" altLang="en-US" sz="2000" dirty="0" smtClean="0">
              <a:solidFill>
                <a:srgbClr val="000000"/>
              </a:solidFill>
              <a:latin typeface="Times New Roman" pitchFamily="18" charset="0"/>
            </a:endParaRPr>
          </a:p>
        </p:txBody>
      </p:sp>
      <p:sp>
        <p:nvSpPr>
          <p:cNvPr id="5" name="标题 1"/>
          <p:cNvSpPr>
            <a:spLocks noGrp="1"/>
          </p:cNvSpPr>
          <p:nvPr>
            <p:ph type="title"/>
          </p:nvPr>
        </p:nvSpPr>
        <p:spPr>
          <a:xfrm>
            <a:off x="1007172" y="332658"/>
            <a:ext cx="11373624" cy="1462087"/>
          </a:xfrm>
        </p:spPr>
        <p:txBody>
          <a:bodyPr/>
          <a:lstStyle/>
          <a:p>
            <a:r>
              <a:rPr lang="zh-CN" altLang="en-US" sz="4000" b="1" dirty="0" smtClean="0">
                <a:solidFill>
                  <a:srgbClr val="FF0000"/>
                </a:solidFill>
              </a:rPr>
              <a:t>融合实例二</a:t>
            </a:r>
            <a:r>
              <a:rPr lang="en-US" altLang="zh-CN" sz="4000" b="1" dirty="0" smtClean="0">
                <a:solidFill>
                  <a:srgbClr val="FF0000"/>
                </a:solidFill>
              </a:rPr>
              <a:t/>
            </a:r>
            <a:br>
              <a:rPr lang="en-US" altLang="zh-CN" sz="4000" b="1" dirty="0" smtClean="0">
                <a:solidFill>
                  <a:srgbClr val="FF0000"/>
                </a:solidFill>
              </a:rPr>
            </a:br>
            <a:r>
              <a:rPr lang="zh-CN" altLang="en-US" sz="4000" b="1" dirty="0">
                <a:solidFill>
                  <a:srgbClr val="0000FF"/>
                </a:solidFill>
              </a:rPr>
              <a:t>全</a:t>
            </a:r>
            <a:r>
              <a:rPr lang="zh-CN" altLang="en-US" sz="4000" b="1" dirty="0" smtClean="0">
                <a:solidFill>
                  <a:srgbClr val="0000FF"/>
                </a:solidFill>
              </a:rPr>
              <a:t>色图像和多光谱图像融合实例</a:t>
            </a:r>
            <a:endParaRPr lang="zh-CN" altLang="en-US" sz="4000" b="1" dirty="0">
              <a:solidFill>
                <a:srgbClr val="0000FF"/>
              </a:solidFill>
            </a:endParaRPr>
          </a:p>
        </p:txBody>
      </p:sp>
    </p:spTree>
    <p:extLst>
      <p:ext uri="{BB962C8B-B14F-4D97-AF65-F5344CB8AC3E}">
        <p14:creationId xmlns:p14="http://schemas.microsoft.com/office/powerpoint/2010/main" val="230018948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7172" y="2276872"/>
            <a:ext cx="10270466" cy="2308324"/>
          </a:xfrm>
          <a:prstGeom prst="rect">
            <a:avLst/>
          </a:prstGeom>
          <a:noFill/>
        </p:spPr>
        <p:txBody>
          <a:bodyPr wrap="square" rtlCol="0">
            <a:spAutoFit/>
          </a:bodyPr>
          <a:lstStyle/>
          <a:p>
            <a:pPr fontAlgn="base">
              <a:spcBef>
                <a:spcPct val="0"/>
              </a:spcBef>
              <a:spcAft>
                <a:spcPct val="0"/>
              </a:spcAft>
            </a:pPr>
            <a:r>
              <a:rPr lang="zh-CN" altLang="en-US" sz="2400" dirty="0" smtClean="0">
                <a:solidFill>
                  <a:srgbClr val="000000"/>
                </a:solidFill>
                <a:latin typeface="Times New Roman" pitchFamily="18" charset="0"/>
              </a:rPr>
              <a:t>据统计，超过</a:t>
            </a:r>
            <a:r>
              <a:rPr lang="en-US" altLang="zh-CN" sz="2400" dirty="0" smtClean="0">
                <a:solidFill>
                  <a:srgbClr val="000000"/>
                </a:solidFill>
                <a:latin typeface="Times New Roman" pitchFamily="18" charset="0"/>
              </a:rPr>
              <a:t>70%</a:t>
            </a:r>
            <a:r>
              <a:rPr lang="zh-CN" altLang="en-US" sz="2400" dirty="0" smtClean="0">
                <a:solidFill>
                  <a:srgbClr val="000000"/>
                </a:solidFill>
                <a:latin typeface="Times New Roman" pitchFamily="18" charset="0"/>
              </a:rPr>
              <a:t>的光学对地观测卫星和航空摄影系统同时提供全色图像与多光谱图像，其中，</a:t>
            </a:r>
            <a:r>
              <a:rPr lang="zh-CN" altLang="en-US" sz="2400" b="1" dirty="0" smtClean="0">
                <a:solidFill>
                  <a:srgbClr val="FF0000"/>
                </a:solidFill>
                <a:latin typeface="Times New Roman" pitchFamily="18" charset="0"/>
              </a:rPr>
              <a:t>全色图像具有高空间分辨率，但其只有一个波段</a:t>
            </a:r>
            <a:r>
              <a:rPr lang="zh-CN" altLang="en-US" sz="2400" dirty="0" smtClean="0">
                <a:solidFill>
                  <a:srgbClr val="000000"/>
                </a:solidFill>
                <a:latin typeface="Times New Roman" pitchFamily="18" charset="0"/>
              </a:rPr>
              <a:t>；而</a:t>
            </a:r>
            <a:r>
              <a:rPr lang="zh-CN" altLang="en-US" sz="2400" b="1" dirty="0" smtClean="0">
                <a:solidFill>
                  <a:srgbClr val="0000FF"/>
                </a:solidFill>
                <a:latin typeface="Times New Roman" pitchFamily="18" charset="0"/>
              </a:rPr>
              <a:t>多光谱图像具有多个光谱波段，具有较高的光谱分辨率，然而其空间分辨率相对较低</a:t>
            </a:r>
            <a:r>
              <a:rPr lang="zh-CN" altLang="en-US" sz="2400" dirty="0" smtClean="0">
                <a:solidFill>
                  <a:srgbClr val="000000"/>
                </a:solidFill>
                <a:latin typeface="Times New Roman" pitchFamily="18" charset="0"/>
              </a:rPr>
              <a:t>。因此，全色</a:t>
            </a:r>
            <a:r>
              <a:rPr lang="en-US" altLang="zh-CN" sz="2400" dirty="0" smtClean="0">
                <a:solidFill>
                  <a:srgbClr val="000000"/>
                </a:solidFill>
                <a:latin typeface="Times New Roman" pitchFamily="18" charset="0"/>
              </a:rPr>
              <a:t>/</a:t>
            </a:r>
            <a:r>
              <a:rPr lang="zh-CN" altLang="en-US" sz="2400" dirty="0" smtClean="0">
                <a:solidFill>
                  <a:srgbClr val="000000"/>
                </a:solidFill>
                <a:latin typeface="Times New Roman" pitchFamily="18" charset="0"/>
              </a:rPr>
              <a:t>多光谱融合技术得以提出和发展，该技术通过集成全色和多光谱影像之间的空、谱互补优势，融合得到高空间分辨率多光谱影像。</a:t>
            </a:r>
          </a:p>
        </p:txBody>
      </p:sp>
      <p:sp>
        <p:nvSpPr>
          <p:cNvPr id="4" name="TextBox 3"/>
          <p:cNvSpPr txBox="1"/>
          <p:nvPr/>
        </p:nvSpPr>
        <p:spPr>
          <a:xfrm>
            <a:off x="719215" y="5229203"/>
            <a:ext cx="10654409" cy="830997"/>
          </a:xfrm>
          <a:prstGeom prst="rect">
            <a:avLst/>
          </a:prstGeom>
          <a:noFill/>
        </p:spPr>
        <p:txBody>
          <a:bodyPr wrap="square" rtlCol="0">
            <a:spAutoFit/>
          </a:bodyPr>
          <a:lstStyle/>
          <a:p>
            <a:pPr fontAlgn="base">
              <a:spcBef>
                <a:spcPct val="0"/>
              </a:spcBef>
              <a:spcAft>
                <a:spcPct val="0"/>
              </a:spcAft>
            </a:pPr>
            <a:r>
              <a:rPr lang="zh-CN" altLang="en-US" sz="2400" b="1" dirty="0" smtClean="0">
                <a:solidFill>
                  <a:srgbClr val="FF0000"/>
                </a:solidFill>
                <a:latin typeface="Times New Roman" pitchFamily="18" charset="0"/>
              </a:rPr>
              <a:t>那么问题来了，为什么要用全色图像和多光谱图像？ 为什么要融合？直接用一种图像不就行了，下面慢慢介绍。</a:t>
            </a:r>
          </a:p>
        </p:txBody>
      </p:sp>
      <p:sp>
        <p:nvSpPr>
          <p:cNvPr id="6" name="标题 1"/>
          <p:cNvSpPr>
            <a:spLocks noGrp="1"/>
          </p:cNvSpPr>
          <p:nvPr>
            <p:ph type="title"/>
          </p:nvPr>
        </p:nvSpPr>
        <p:spPr>
          <a:xfrm>
            <a:off x="1007172" y="332658"/>
            <a:ext cx="11373624" cy="1462087"/>
          </a:xfrm>
        </p:spPr>
        <p:txBody>
          <a:bodyPr/>
          <a:lstStyle/>
          <a:p>
            <a:r>
              <a:rPr lang="zh-CN" altLang="en-US" sz="4000" b="1" dirty="0" smtClean="0">
                <a:solidFill>
                  <a:srgbClr val="FF0000"/>
                </a:solidFill>
              </a:rPr>
              <a:t>融合实例二</a:t>
            </a:r>
            <a:r>
              <a:rPr lang="en-US" altLang="zh-CN" sz="4000" b="1" dirty="0" smtClean="0">
                <a:solidFill>
                  <a:srgbClr val="FF0000"/>
                </a:solidFill>
              </a:rPr>
              <a:t/>
            </a:r>
            <a:br>
              <a:rPr lang="en-US" altLang="zh-CN" sz="4000" b="1" dirty="0" smtClean="0">
                <a:solidFill>
                  <a:srgbClr val="FF0000"/>
                </a:solidFill>
              </a:rPr>
            </a:br>
            <a:r>
              <a:rPr lang="zh-CN" altLang="en-US" sz="4000" b="1" dirty="0">
                <a:solidFill>
                  <a:srgbClr val="0000FF"/>
                </a:solidFill>
              </a:rPr>
              <a:t>全</a:t>
            </a:r>
            <a:r>
              <a:rPr lang="zh-CN" altLang="en-US" sz="4000" b="1" dirty="0" smtClean="0">
                <a:solidFill>
                  <a:srgbClr val="0000FF"/>
                </a:solidFill>
              </a:rPr>
              <a:t>色图像和多光谱图像融合实例</a:t>
            </a:r>
            <a:endParaRPr lang="zh-CN" altLang="en-US" sz="4000" b="1" dirty="0">
              <a:solidFill>
                <a:srgbClr val="0000FF"/>
              </a:solidFill>
            </a:endParaRPr>
          </a:p>
        </p:txBody>
      </p:sp>
    </p:spTree>
    <p:extLst>
      <p:ext uri="{BB962C8B-B14F-4D97-AF65-F5344CB8AC3E}">
        <p14:creationId xmlns:p14="http://schemas.microsoft.com/office/powerpoint/2010/main" val="19134552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07172" y="332658"/>
            <a:ext cx="11373624" cy="1462087"/>
          </a:xfrm>
        </p:spPr>
        <p:txBody>
          <a:bodyPr/>
          <a:lstStyle/>
          <a:p>
            <a:r>
              <a:rPr lang="zh-CN" altLang="en-US" sz="4000" b="1" dirty="0" smtClean="0">
                <a:solidFill>
                  <a:srgbClr val="FF0000"/>
                </a:solidFill>
              </a:rPr>
              <a:t>融合实例二</a:t>
            </a:r>
            <a:r>
              <a:rPr lang="en-US" altLang="zh-CN" sz="4000" b="1" dirty="0" smtClean="0">
                <a:solidFill>
                  <a:srgbClr val="FF0000"/>
                </a:solidFill>
              </a:rPr>
              <a:t/>
            </a:r>
            <a:br>
              <a:rPr lang="en-US" altLang="zh-CN" sz="4000" b="1" dirty="0" smtClean="0">
                <a:solidFill>
                  <a:srgbClr val="FF0000"/>
                </a:solidFill>
              </a:rPr>
            </a:br>
            <a:r>
              <a:rPr lang="zh-CN" altLang="en-US" sz="4000" b="1" dirty="0">
                <a:solidFill>
                  <a:srgbClr val="0000FF"/>
                </a:solidFill>
              </a:rPr>
              <a:t>全</a:t>
            </a:r>
            <a:r>
              <a:rPr lang="zh-CN" altLang="en-US" sz="4000" b="1" dirty="0" smtClean="0">
                <a:solidFill>
                  <a:srgbClr val="0000FF"/>
                </a:solidFill>
              </a:rPr>
              <a:t>色图像和多光谱图像融合实例</a:t>
            </a:r>
            <a:endParaRPr lang="zh-CN" altLang="en-US" sz="4000" b="1" dirty="0">
              <a:solidFill>
                <a:srgbClr val="0000FF"/>
              </a:solidFill>
            </a:endParaRPr>
          </a:p>
        </p:txBody>
      </p:sp>
      <p:sp>
        <p:nvSpPr>
          <p:cNvPr id="5" name="TextBox 4"/>
          <p:cNvSpPr txBox="1"/>
          <p:nvPr/>
        </p:nvSpPr>
        <p:spPr>
          <a:xfrm>
            <a:off x="431258" y="1916834"/>
            <a:ext cx="11134337" cy="3785652"/>
          </a:xfrm>
          <a:prstGeom prst="rect">
            <a:avLst/>
          </a:prstGeom>
          <a:noFill/>
        </p:spPr>
        <p:txBody>
          <a:bodyPr wrap="square" rtlCol="0">
            <a:spAutoFit/>
          </a:bodyPr>
          <a:lstStyle/>
          <a:p>
            <a:pPr fontAlgn="base">
              <a:spcBef>
                <a:spcPct val="0"/>
              </a:spcBef>
              <a:spcAft>
                <a:spcPct val="0"/>
              </a:spcAft>
            </a:pPr>
            <a:r>
              <a:rPr lang="zh-CN" altLang="en-US" sz="2000" dirty="0" smtClean="0">
                <a:solidFill>
                  <a:srgbClr val="000000"/>
                </a:solidFill>
                <a:latin typeface="Times New Roman" pitchFamily="18" charset="0"/>
              </a:rPr>
              <a:t>具体来说，遥感影像</a:t>
            </a:r>
            <a:r>
              <a:rPr lang="zh-CN" altLang="en-US" sz="2000" b="1" dirty="0" smtClean="0">
                <a:solidFill>
                  <a:srgbClr val="000000"/>
                </a:solidFill>
                <a:latin typeface="Times New Roman" pitchFamily="18" charset="0"/>
              </a:rPr>
              <a:t>空间分辨率</a:t>
            </a:r>
            <a:r>
              <a:rPr lang="zh-CN" altLang="en-US" sz="2000" dirty="0" smtClean="0">
                <a:solidFill>
                  <a:srgbClr val="000000"/>
                </a:solidFill>
                <a:latin typeface="Times New Roman" pitchFamily="18" charset="0"/>
              </a:rPr>
              <a:t>和</a:t>
            </a:r>
            <a:r>
              <a:rPr lang="zh-CN" altLang="en-US" sz="2000" b="1" dirty="0" smtClean="0">
                <a:solidFill>
                  <a:srgbClr val="000000"/>
                </a:solidFill>
                <a:latin typeface="Times New Roman" pitchFamily="18" charset="0"/>
              </a:rPr>
              <a:t>光谱分辨率</a:t>
            </a:r>
            <a:r>
              <a:rPr lang="zh-CN" altLang="en-US" sz="2000" dirty="0" smtClean="0">
                <a:solidFill>
                  <a:srgbClr val="000000"/>
                </a:solidFill>
                <a:latin typeface="Times New Roman" pitchFamily="18" charset="0"/>
              </a:rPr>
              <a:t>的相互制约主要受下两方面因素的影响。</a:t>
            </a:r>
          </a:p>
          <a:p>
            <a:pPr fontAlgn="base">
              <a:spcBef>
                <a:spcPct val="0"/>
              </a:spcBef>
              <a:spcAft>
                <a:spcPct val="0"/>
              </a:spcAft>
            </a:pPr>
            <a:r>
              <a:rPr lang="zh-CN" altLang="en-US" sz="2000" dirty="0" smtClean="0">
                <a:solidFill>
                  <a:srgbClr val="000000"/>
                </a:solidFill>
                <a:latin typeface="Times New Roman" pitchFamily="18" charset="0"/>
              </a:rPr>
              <a:t>（</a:t>
            </a:r>
            <a:r>
              <a:rPr lang="en-US" altLang="zh-CN" sz="2000" dirty="0" smtClean="0">
                <a:solidFill>
                  <a:srgbClr val="000000"/>
                </a:solidFill>
                <a:latin typeface="Times New Roman" pitchFamily="18" charset="0"/>
              </a:rPr>
              <a:t>1</a:t>
            </a:r>
            <a:r>
              <a:rPr lang="zh-CN" altLang="en-US" sz="2000" dirty="0" smtClean="0">
                <a:solidFill>
                  <a:srgbClr val="000000"/>
                </a:solidFill>
                <a:latin typeface="Times New Roman" pitchFamily="18" charset="0"/>
              </a:rPr>
              <a:t>）</a:t>
            </a:r>
            <a:r>
              <a:rPr lang="zh-CN" altLang="en-US" sz="2000" b="1" dirty="0" smtClean="0">
                <a:solidFill>
                  <a:srgbClr val="000000"/>
                </a:solidFill>
                <a:latin typeface="Times New Roman" pitchFamily="18" charset="0"/>
              </a:rPr>
              <a:t>影像信噪比的限制</a:t>
            </a:r>
            <a:r>
              <a:rPr lang="zh-CN" altLang="en-US" sz="2000" dirty="0" smtClean="0">
                <a:solidFill>
                  <a:srgbClr val="000000"/>
                </a:solidFill>
                <a:latin typeface="Times New Roman" pitchFamily="18" charset="0"/>
              </a:rPr>
              <a:t>。通常全色影像具有较宽的波谱范围（大多数涵盖可见光、近红外），因此，进入其中的光子能量较多，其信噪比自然也就较好，成像质量较髙；而相比于全色波段，多光谱影像各波段光谱范围较窄，进入其中的光子能量较少，为了收集更多的光子能量以确保多光谱影像具有较髙的信噪比，其所在传感器的探测（感光）单元尺寸往往较大，送也就意味着卫星传感器拍摄时的瞬时视场角（</a:t>
            </a:r>
            <a:r>
              <a:rPr lang="en-US" altLang="zh-CN" sz="2000" dirty="0" smtClean="0">
                <a:solidFill>
                  <a:srgbClr val="000000"/>
                </a:solidFill>
                <a:latin typeface="Times New Roman" pitchFamily="18" charset="0"/>
              </a:rPr>
              <a:t>IFOV</a:t>
            </a:r>
            <a:r>
              <a:rPr lang="zh-CN" altLang="en-US" sz="2000" dirty="0" smtClean="0">
                <a:solidFill>
                  <a:srgbClr val="000000"/>
                </a:solidFill>
                <a:latin typeface="Times New Roman" pitchFamily="18" charset="0"/>
              </a:rPr>
              <a:t>）较大，影像的空间分辨率更低。</a:t>
            </a:r>
          </a:p>
          <a:p>
            <a:pPr fontAlgn="base">
              <a:spcBef>
                <a:spcPct val="0"/>
              </a:spcBef>
              <a:spcAft>
                <a:spcPct val="0"/>
              </a:spcAft>
            </a:pPr>
            <a:r>
              <a:rPr lang="zh-CN" altLang="en-US" sz="2000" dirty="0" smtClean="0">
                <a:solidFill>
                  <a:srgbClr val="000000"/>
                </a:solidFill>
                <a:latin typeface="Times New Roman" pitchFamily="18" charset="0"/>
              </a:rPr>
              <a:t>（</a:t>
            </a:r>
            <a:r>
              <a:rPr lang="en-US" altLang="zh-CN" sz="2000" dirty="0" smtClean="0">
                <a:solidFill>
                  <a:srgbClr val="000000"/>
                </a:solidFill>
                <a:latin typeface="Times New Roman" pitchFamily="18" charset="0"/>
              </a:rPr>
              <a:t>2</a:t>
            </a:r>
            <a:r>
              <a:rPr lang="zh-CN" altLang="en-US" sz="2000" dirty="0" smtClean="0">
                <a:solidFill>
                  <a:srgbClr val="000000"/>
                </a:solidFill>
                <a:latin typeface="Times New Roman" pitchFamily="18" charset="0"/>
              </a:rPr>
              <a:t>）</a:t>
            </a:r>
            <a:r>
              <a:rPr lang="zh-CN" altLang="en-US" sz="2000" b="1" dirty="0" smtClean="0">
                <a:solidFill>
                  <a:srgbClr val="000000"/>
                </a:solidFill>
                <a:latin typeface="Times New Roman" pitchFamily="18" charset="0"/>
              </a:rPr>
              <a:t>数据存储与传输的限制</a:t>
            </a:r>
            <a:r>
              <a:rPr lang="zh-CN" altLang="en-US" sz="2000" dirty="0" smtClean="0">
                <a:solidFill>
                  <a:srgbClr val="000000"/>
                </a:solidFill>
                <a:latin typeface="Times New Roman" pitchFamily="18" charset="0"/>
              </a:rPr>
              <a:t>。在数据存储方面，高分多光谱影像比低分多光谱影像和全色影像数据存储量大，这不仅对遥感卫星系统的数据存储带来一定的压力，同时对数据的快速传输将带来一定的困难。</a:t>
            </a:r>
          </a:p>
          <a:p>
            <a:pPr fontAlgn="base">
              <a:spcBef>
                <a:spcPct val="0"/>
              </a:spcBef>
              <a:spcAft>
                <a:spcPct val="0"/>
              </a:spcAft>
            </a:pPr>
            <a:r>
              <a:rPr lang="zh-CN" altLang="en-US" sz="2000" dirty="0" smtClean="0">
                <a:solidFill>
                  <a:srgbClr val="000000"/>
                </a:solidFill>
                <a:latin typeface="Times New Roman" pitchFamily="18" charset="0"/>
              </a:rPr>
              <a:t>综上所述，</a:t>
            </a:r>
            <a:r>
              <a:rPr lang="zh-CN" altLang="en-US" sz="2000" b="1" dirty="0" smtClean="0">
                <a:solidFill>
                  <a:srgbClr val="FF0000"/>
                </a:solidFill>
                <a:latin typeface="Times New Roman" pitchFamily="18" charset="0"/>
              </a:rPr>
              <a:t>将全色图像和多光谱图像融合，结合二者的优点，才能在实际应用中提供更好地数据来检测和分析等。</a:t>
            </a:r>
          </a:p>
          <a:p>
            <a:pPr fontAlgn="base">
              <a:spcBef>
                <a:spcPct val="0"/>
              </a:spcBef>
              <a:spcAft>
                <a:spcPct val="0"/>
              </a:spcAft>
            </a:pPr>
            <a:endParaRPr lang="zh-CN" altLang="en-US" sz="2000" dirty="0" smtClean="0">
              <a:solidFill>
                <a:srgbClr val="000000"/>
              </a:solidFill>
              <a:latin typeface="Times New Roman" pitchFamily="18" charset="0"/>
            </a:endParaRPr>
          </a:p>
        </p:txBody>
      </p:sp>
    </p:spTree>
    <p:extLst>
      <p:ext uri="{BB962C8B-B14F-4D97-AF65-F5344CB8AC3E}">
        <p14:creationId xmlns:p14="http://schemas.microsoft.com/office/powerpoint/2010/main" val="2863181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2">
            <a:extLst>
              <a:ext uri="{FF2B5EF4-FFF2-40B4-BE49-F238E27FC236}">
                <a16:creationId xmlns="" xmlns:a16="http://schemas.microsoft.com/office/drawing/2014/main" id="{41D41FF6-21FE-4560-B075-F3A97BDF1BB0}"/>
              </a:ext>
            </a:extLst>
          </p:cNvPr>
          <p:cNvSpPr>
            <a:spLocks noGrp="1"/>
          </p:cNvSpPr>
          <p:nvPr>
            <p:ph type="ftr" sz="quarter" idx="11"/>
          </p:nvPr>
        </p:nvSpPr>
        <p:spPr>
          <a:xfrm>
            <a:off x="5080518" y="6418263"/>
            <a:ext cx="2895600" cy="457200"/>
          </a:xfrm>
        </p:spPr>
        <p:txBody>
          <a:bodyPr/>
          <a:lstStyle/>
          <a:p>
            <a:pPr>
              <a:defRPr/>
            </a:pPr>
            <a:r>
              <a:rPr lang="en-US" altLang="zh-CN"/>
              <a:t>14cgq07_1</a:t>
            </a:r>
          </a:p>
        </p:txBody>
      </p:sp>
      <p:sp>
        <p:nvSpPr>
          <p:cNvPr id="9" name="灯片编号占位符 3">
            <a:extLst>
              <a:ext uri="{FF2B5EF4-FFF2-40B4-BE49-F238E27FC236}">
                <a16:creationId xmlns="" xmlns:a16="http://schemas.microsoft.com/office/drawing/2014/main" id="{93E1E4DD-2D79-4D69-9EFF-D06FE3C1F416}"/>
              </a:ext>
            </a:extLst>
          </p:cNvPr>
          <p:cNvSpPr>
            <a:spLocks noGrp="1"/>
          </p:cNvSpPr>
          <p:nvPr>
            <p:ph type="sldNum" sz="quarter" idx="12"/>
          </p:nvPr>
        </p:nvSpPr>
        <p:spPr>
          <a:xfrm>
            <a:off x="9881118" y="6418263"/>
            <a:ext cx="914400" cy="457200"/>
          </a:xfrm>
          <a:noFill/>
        </p:spPr>
        <p:txBody>
          <a:bodyPr>
            <a:normAutofit fontScale="92500" lnSpcReduction="20000"/>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1F716100-A57C-4D2A-83DA-667F83F87834}" type="slidenum">
              <a:rPr kumimoji="0" lang="en-US" altLang="zh-CN" sz="2400">
                <a:solidFill>
                  <a:schemeClr val="tx2"/>
                </a:solidFill>
              </a:rPr>
              <a:pPr>
                <a:spcBef>
                  <a:spcPct val="0"/>
                </a:spcBef>
                <a:buClrTx/>
                <a:buSzTx/>
                <a:buFontTx/>
                <a:buNone/>
              </a:pPr>
              <a:t>11</a:t>
            </a:fld>
            <a:endParaRPr kumimoji="0" lang="en-US" altLang="zh-CN" sz="1400">
              <a:solidFill>
                <a:schemeClr val="tx2"/>
              </a:solidFill>
            </a:endParaRPr>
          </a:p>
        </p:txBody>
      </p:sp>
      <p:graphicFrame>
        <p:nvGraphicFramePr>
          <p:cNvPr id="10" name="Object 2">
            <a:extLst>
              <a:ext uri="{FF2B5EF4-FFF2-40B4-BE49-F238E27FC236}">
                <a16:creationId xmlns="" xmlns:a16="http://schemas.microsoft.com/office/drawing/2014/main" id="{11E69E25-677E-4393-BD53-D2C0366DFADE}"/>
              </a:ext>
            </a:extLst>
          </p:cNvPr>
          <p:cNvGraphicFramePr>
            <a:graphicFrameLocks noChangeAspect="1"/>
          </p:cNvGraphicFramePr>
          <p:nvPr>
            <p:extLst>
              <p:ext uri="{D42A27DB-BD31-4B8C-83A1-F6EECF244321}">
                <p14:modId xmlns:p14="http://schemas.microsoft.com/office/powerpoint/2010/main" val="1298562932"/>
              </p:ext>
            </p:extLst>
          </p:nvPr>
        </p:nvGraphicFramePr>
        <p:xfrm>
          <a:off x="1651518" y="0"/>
          <a:ext cx="9144000" cy="6858001"/>
        </p:xfrm>
        <a:graphic>
          <a:graphicData uri="http://schemas.openxmlformats.org/presentationml/2006/ole">
            <mc:AlternateContent xmlns:mc="http://schemas.openxmlformats.org/markup-compatibility/2006">
              <mc:Choice xmlns:v="urn:schemas-microsoft-com:vml" Requires="v">
                <p:oleObj spid="_x0000_s9229" name="Slide" r:id="rId4" imgW="4572000" imgH="3429000" progId="PowerPoint.Slide.8">
                  <p:embed/>
                </p:oleObj>
              </mc:Choice>
              <mc:Fallback>
                <p:oleObj name="Slide" r:id="rId4" imgW="4572000" imgH="3429000" progId="PowerPoint.Slide.8">
                  <p:embed/>
                  <p:pic>
                    <p:nvPicPr>
                      <p:cNvPr id="67588" name="Object 2">
                        <a:extLst>
                          <a:ext uri="{FF2B5EF4-FFF2-40B4-BE49-F238E27FC236}">
                            <a16:creationId xmlns="" xmlns:a16="http://schemas.microsoft.com/office/drawing/2014/main" id="{3F96A6B4-2EBA-4F56-8F68-95CB8C34D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518" y="0"/>
                        <a:ext cx="9144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6459" y="908721"/>
            <a:ext cx="10942366" cy="461665"/>
          </a:xfrm>
          <a:prstGeom prst="rect">
            <a:avLst/>
          </a:prstGeom>
          <a:noFill/>
        </p:spPr>
        <p:txBody>
          <a:bodyPr wrap="square" rtlCol="0">
            <a:spAutoFit/>
          </a:bodyPr>
          <a:lstStyle/>
          <a:p>
            <a:pPr fontAlgn="base">
              <a:spcBef>
                <a:spcPct val="0"/>
              </a:spcBef>
              <a:spcAft>
                <a:spcPct val="0"/>
              </a:spcAft>
            </a:pPr>
            <a:r>
              <a:rPr lang="en-US" altLang="zh-CN" sz="2400" b="1" dirty="0" smtClean="0">
                <a:solidFill>
                  <a:srgbClr val="FF0000"/>
                </a:solidFill>
                <a:latin typeface="Times New Roman" pitchFamily="18" charset="0"/>
              </a:rPr>
              <a:t>2. </a:t>
            </a:r>
            <a:r>
              <a:rPr lang="zh-CN" altLang="en-US" sz="2400" b="1" dirty="0" smtClean="0">
                <a:solidFill>
                  <a:srgbClr val="FF0000"/>
                </a:solidFill>
                <a:latin typeface="Times New Roman" pitchFamily="18" charset="0"/>
              </a:rPr>
              <a:t>全色图像、多光谱图像、高光谱图像</a:t>
            </a:r>
          </a:p>
        </p:txBody>
      </p:sp>
      <p:sp>
        <p:nvSpPr>
          <p:cNvPr id="3" name="矩形 2"/>
          <p:cNvSpPr/>
          <p:nvPr/>
        </p:nvSpPr>
        <p:spPr>
          <a:xfrm>
            <a:off x="369318" y="1750164"/>
            <a:ext cx="11806237" cy="2308324"/>
          </a:xfrm>
          <a:prstGeom prst="rect">
            <a:avLst/>
          </a:prstGeom>
        </p:spPr>
        <p:txBody>
          <a:bodyPr wrap="square">
            <a:spAutoFit/>
          </a:bodyPr>
          <a:lstStyle/>
          <a:p>
            <a:pPr fontAlgn="base">
              <a:spcBef>
                <a:spcPct val="0"/>
              </a:spcBef>
              <a:spcAft>
                <a:spcPct val="0"/>
              </a:spcAft>
            </a:pPr>
            <a:r>
              <a:rPr lang="en-US" altLang="zh-CN" sz="2400" dirty="0" smtClean="0">
                <a:solidFill>
                  <a:srgbClr val="FF0000"/>
                </a:solidFill>
                <a:latin typeface="Times New Roman" pitchFamily="18" charset="0"/>
              </a:rPr>
              <a:t>2.1 </a:t>
            </a:r>
            <a:r>
              <a:rPr lang="zh-CN" altLang="en-US" sz="2400" dirty="0" smtClean="0">
                <a:solidFill>
                  <a:srgbClr val="FF0000"/>
                </a:solidFill>
                <a:latin typeface="Times New Roman" pitchFamily="18" charset="0"/>
              </a:rPr>
              <a:t>全色图像</a:t>
            </a:r>
          </a:p>
          <a:p>
            <a:pPr fontAlgn="base">
              <a:spcBef>
                <a:spcPct val="0"/>
              </a:spcBef>
              <a:spcAft>
                <a:spcPct val="0"/>
              </a:spcAft>
            </a:pPr>
            <a:r>
              <a:rPr lang="zh-CN" altLang="en-US" sz="2400" dirty="0" smtClean="0">
                <a:solidFill>
                  <a:srgbClr val="000000"/>
                </a:solidFill>
                <a:latin typeface="Times New Roman" pitchFamily="18" charset="0"/>
              </a:rPr>
              <a:t>全色图像是单通道的，其中全色是指全部</a:t>
            </a:r>
            <a:r>
              <a:rPr lang="zh-CN" altLang="en-US" sz="2400" b="1" dirty="0" smtClean="0">
                <a:solidFill>
                  <a:srgbClr val="FF0000"/>
                </a:solidFill>
                <a:latin typeface="Times New Roman" pitchFamily="18" charset="0"/>
              </a:rPr>
              <a:t>可见光波段</a:t>
            </a:r>
            <a:r>
              <a:rPr lang="en-US" altLang="zh-CN" sz="2400" b="1" dirty="0" smtClean="0">
                <a:solidFill>
                  <a:srgbClr val="FF0000"/>
                </a:solidFill>
                <a:latin typeface="Times New Roman" pitchFamily="18" charset="0"/>
              </a:rPr>
              <a:t>0.38~0.76um</a:t>
            </a:r>
            <a:r>
              <a:rPr lang="zh-CN" altLang="en-US" sz="2400" dirty="0" smtClean="0">
                <a:solidFill>
                  <a:srgbClr val="000000"/>
                </a:solidFill>
                <a:latin typeface="Times New Roman" pitchFamily="18" charset="0"/>
              </a:rPr>
              <a:t>，全色图像为这一波段范围的混合图像。因为是单波段，所以在图上显示为</a:t>
            </a:r>
            <a:r>
              <a:rPr lang="zh-CN" altLang="en-US" sz="2400" b="1" dirty="0" smtClean="0">
                <a:solidFill>
                  <a:srgbClr val="FF0000"/>
                </a:solidFill>
                <a:latin typeface="Times New Roman" pitchFamily="18" charset="0"/>
              </a:rPr>
              <a:t>灰度图片</a:t>
            </a:r>
            <a:r>
              <a:rPr lang="zh-CN" altLang="en-US" sz="2400" dirty="0" smtClean="0">
                <a:solidFill>
                  <a:srgbClr val="000000"/>
                </a:solidFill>
                <a:latin typeface="Times New Roman" pitchFamily="18" charset="0"/>
              </a:rPr>
              <a:t>。全色遥感图像一般</a:t>
            </a:r>
            <a:r>
              <a:rPr lang="zh-CN" altLang="en-US" sz="2400" b="1" dirty="0" smtClean="0">
                <a:solidFill>
                  <a:srgbClr val="FF0000"/>
                </a:solidFill>
                <a:latin typeface="Times New Roman" pitchFamily="18" charset="0"/>
              </a:rPr>
              <a:t>空间分辨率高，但无法显示地物色彩，也就是图像的光谱信息少</a:t>
            </a:r>
            <a:r>
              <a:rPr lang="zh-CN" altLang="en-US" sz="2400" dirty="0" smtClean="0">
                <a:solidFill>
                  <a:srgbClr val="000000"/>
                </a:solidFill>
                <a:latin typeface="Times New Roman" pitchFamily="18" charset="0"/>
              </a:rPr>
              <a:t>。 实际操作中，我们经常将全色图像与多波段图像融合处理，得到既有全色图像的高分辨率，又有多波段图像的彩色信息的图像。下图是</a:t>
            </a:r>
            <a:r>
              <a:rPr lang="en-US" altLang="zh-CN" sz="2400" dirty="0" smtClean="0">
                <a:solidFill>
                  <a:srgbClr val="000000"/>
                </a:solidFill>
                <a:latin typeface="Times New Roman" pitchFamily="18" charset="0"/>
              </a:rPr>
              <a:t>WorldView-3 </a:t>
            </a:r>
            <a:r>
              <a:rPr lang="zh-CN" altLang="en-US" sz="2400" dirty="0" smtClean="0">
                <a:solidFill>
                  <a:srgbClr val="000000"/>
                </a:solidFill>
                <a:latin typeface="Times New Roman" pitchFamily="18" charset="0"/>
              </a:rPr>
              <a:t>卫星拍摄的全色图像的例子。</a:t>
            </a:r>
          </a:p>
        </p:txBody>
      </p:sp>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608" y="4725144"/>
            <a:ext cx="8163973" cy="18669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4484019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a:t>
            </a:r>
            <a:r>
              <a:rPr lang="zh-CN" altLang="en-US" b="1" dirty="0"/>
              <a:t>多光谱</a:t>
            </a:r>
            <a:r>
              <a:rPr lang="zh-CN" altLang="en-US" b="1" dirty="0" smtClean="0"/>
              <a:t>图像</a:t>
            </a:r>
            <a:endParaRPr lang="zh-CN" altLang="en-US" dirty="0"/>
          </a:p>
        </p:txBody>
      </p:sp>
      <p:sp>
        <p:nvSpPr>
          <p:cNvPr id="3" name="矩形 2"/>
          <p:cNvSpPr/>
          <p:nvPr/>
        </p:nvSpPr>
        <p:spPr>
          <a:xfrm>
            <a:off x="623229" y="1988840"/>
            <a:ext cx="11230323" cy="1569660"/>
          </a:xfrm>
          <a:prstGeom prst="rect">
            <a:avLst/>
          </a:prstGeom>
        </p:spPr>
        <p:txBody>
          <a:bodyPr wrap="square">
            <a:spAutoFit/>
          </a:bodyPr>
          <a:lstStyle/>
          <a:p>
            <a:pPr fontAlgn="base">
              <a:spcBef>
                <a:spcPct val="0"/>
              </a:spcBef>
              <a:spcAft>
                <a:spcPct val="0"/>
              </a:spcAft>
            </a:pPr>
            <a:r>
              <a:rPr lang="zh-CN" altLang="en-US" sz="2400" dirty="0" smtClean="0">
                <a:solidFill>
                  <a:srgbClr val="000000"/>
                </a:solidFill>
                <a:latin typeface="Times New Roman" pitchFamily="18" charset="0"/>
              </a:rPr>
              <a:t>多光谱图像是指对地物辐射中多个单波段的摄取。得到的影象数据中会有多个波段的光谱信息。若取其中</a:t>
            </a:r>
            <a:r>
              <a:rPr lang="en-US" altLang="zh-CN" sz="2400" dirty="0" smtClean="0">
                <a:solidFill>
                  <a:srgbClr val="000000"/>
                </a:solidFill>
                <a:latin typeface="Times New Roman" pitchFamily="18" charset="0"/>
              </a:rPr>
              <a:t>RGB</a:t>
            </a:r>
            <a:r>
              <a:rPr lang="zh-CN" altLang="en-US" sz="2400" dirty="0" smtClean="0">
                <a:solidFill>
                  <a:srgbClr val="000000"/>
                </a:solidFill>
                <a:latin typeface="Times New Roman" pitchFamily="18" charset="0"/>
              </a:rPr>
              <a:t>三个波段的信息显示，就是</a:t>
            </a:r>
            <a:r>
              <a:rPr lang="en-US" altLang="zh-CN" sz="2400" dirty="0" smtClean="0">
                <a:solidFill>
                  <a:srgbClr val="000000"/>
                </a:solidFill>
                <a:latin typeface="Times New Roman" pitchFamily="18" charset="0"/>
              </a:rPr>
              <a:t>RGB</a:t>
            </a:r>
            <a:r>
              <a:rPr lang="zh-CN" altLang="en-US" sz="2400" dirty="0" smtClean="0">
                <a:solidFill>
                  <a:srgbClr val="000000"/>
                </a:solidFill>
                <a:latin typeface="Times New Roman" pitchFamily="18" charset="0"/>
              </a:rPr>
              <a:t>彩色图像。一般文献显示出来的多光谱图像，其实是</a:t>
            </a:r>
            <a:r>
              <a:rPr lang="en-US" altLang="zh-CN" sz="2400" dirty="0" smtClean="0">
                <a:solidFill>
                  <a:srgbClr val="000000"/>
                </a:solidFill>
                <a:latin typeface="Times New Roman" pitchFamily="18" charset="0"/>
              </a:rPr>
              <a:t>RGB</a:t>
            </a:r>
            <a:r>
              <a:rPr lang="zh-CN" altLang="en-US" sz="2400" dirty="0" smtClean="0">
                <a:solidFill>
                  <a:srgbClr val="000000"/>
                </a:solidFill>
                <a:latin typeface="Times New Roman" pitchFamily="18" charset="0"/>
              </a:rPr>
              <a:t>三通道的图像，有的波段不是人肉眼可见范围内的。下图是</a:t>
            </a:r>
            <a:r>
              <a:rPr lang="en-US" altLang="zh-CN" sz="2400" dirty="0" smtClean="0">
                <a:solidFill>
                  <a:srgbClr val="000000"/>
                </a:solidFill>
                <a:latin typeface="Times New Roman" pitchFamily="18" charset="0"/>
              </a:rPr>
              <a:t>WorldView-3 </a:t>
            </a:r>
            <a:r>
              <a:rPr lang="zh-CN" altLang="en-US" sz="2400" dirty="0" smtClean="0">
                <a:solidFill>
                  <a:srgbClr val="000000"/>
                </a:solidFill>
                <a:latin typeface="Times New Roman" pitchFamily="18" charset="0"/>
              </a:rPr>
              <a:t>卫星拍摄的多光谱图像</a:t>
            </a:r>
            <a:r>
              <a:rPr lang="en-US" altLang="zh-CN" sz="2400" dirty="0" smtClean="0">
                <a:solidFill>
                  <a:srgbClr val="000000"/>
                </a:solidFill>
                <a:latin typeface="Times New Roman" pitchFamily="18" charset="0"/>
              </a:rPr>
              <a:t>RGB</a:t>
            </a:r>
            <a:r>
              <a:rPr lang="zh-CN" altLang="en-US" sz="2400" dirty="0" smtClean="0">
                <a:solidFill>
                  <a:srgbClr val="000000"/>
                </a:solidFill>
                <a:latin typeface="Times New Roman" pitchFamily="18" charset="0"/>
              </a:rPr>
              <a:t>三波段显示的例子。</a:t>
            </a:r>
          </a:p>
        </p:txBody>
      </p:sp>
      <p:pic>
        <p:nvPicPr>
          <p:cNvPr id="166914" name="Picture 2" descr="https://img-blog.csdnimg.cn/2019042221415869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045" y="4297167"/>
            <a:ext cx="8163973"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83050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a:t>
            </a:r>
            <a:r>
              <a:rPr lang="zh-CN" altLang="en-US" b="1" dirty="0"/>
              <a:t>高光谱</a:t>
            </a:r>
            <a:r>
              <a:rPr lang="zh-CN" altLang="en-US" b="1" dirty="0" smtClean="0"/>
              <a:t>图像</a:t>
            </a:r>
            <a:endParaRPr lang="zh-CN" altLang="en-US" dirty="0"/>
          </a:p>
        </p:txBody>
      </p:sp>
      <p:sp>
        <p:nvSpPr>
          <p:cNvPr id="3" name="矩形 2"/>
          <p:cNvSpPr/>
          <p:nvPr/>
        </p:nvSpPr>
        <p:spPr>
          <a:xfrm>
            <a:off x="395638" y="1916832"/>
            <a:ext cx="11806237" cy="1938992"/>
          </a:xfrm>
          <a:prstGeom prst="rect">
            <a:avLst/>
          </a:prstGeom>
        </p:spPr>
        <p:txBody>
          <a:bodyPr wrap="square">
            <a:spAutoFit/>
          </a:bodyPr>
          <a:lstStyle/>
          <a:p>
            <a:pPr fontAlgn="base">
              <a:spcBef>
                <a:spcPct val="0"/>
              </a:spcBef>
              <a:spcAft>
                <a:spcPct val="0"/>
              </a:spcAft>
            </a:pPr>
            <a:r>
              <a:rPr lang="zh-CN" altLang="en-US" sz="2400" b="1" dirty="0" smtClean="0">
                <a:solidFill>
                  <a:srgbClr val="FF0000"/>
                </a:solidFill>
                <a:latin typeface="-apple-system"/>
              </a:rPr>
              <a:t>高光谱图像</a:t>
            </a:r>
            <a:r>
              <a:rPr lang="zh-CN" altLang="en-US" sz="2400" dirty="0" smtClean="0">
                <a:solidFill>
                  <a:srgbClr val="4D4D4D"/>
                </a:solidFill>
                <a:latin typeface="-apple-system"/>
              </a:rPr>
              <a:t>则是由很多通道组成的图像，具体有多少个通道，这需要看传感器的波长分辨率，每一个通道捕捉指定波长的光。把光谱想象成一条直线，由于波长分辨率的存在，每隔一定距离才能“看到”一个波长。“看到”这个波长就可以收集这个波长及其附近一个小范围的波段对应的信息，形成一个通道。也就是一个波段对应一个通道。</a:t>
            </a:r>
            <a:r>
              <a:rPr lang="zh-CN" altLang="en-US" sz="2400" b="1" dirty="0" smtClean="0">
                <a:solidFill>
                  <a:srgbClr val="FF0000"/>
                </a:solidFill>
                <a:latin typeface="-apple-system"/>
              </a:rPr>
              <a:t>多光谱图像其实可以看做是高光谱图像的一种情况，即成像的波段数量比高光谱图像少。</a:t>
            </a:r>
            <a:endParaRPr lang="zh-CN" altLang="en-US" sz="2400" b="1" dirty="0" smtClean="0">
              <a:solidFill>
                <a:srgbClr val="FF0000"/>
              </a:solidFill>
              <a:latin typeface="Times New Roman" pitchFamily="18" charset="0"/>
            </a:endParaRPr>
          </a:p>
        </p:txBody>
      </p:sp>
    </p:spTree>
    <p:extLst>
      <p:ext uri="{BB962C8B-B14F-4D97-AF65-F5344CB8AC3E}">
        <p14:creationId xmlns:p14="http://schemas.microsoft.com/office/powerpoint/2010/main" val="40804889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07172" y="332658"/>
            <a:ext cx="11373624" cy="1462087"/>
          </a:xfrm>
        </p:spPr>
        <p:txBody>
          <a:bodyPr/>
          <a:lstStyle/>
          <a:p>
            <a:r>
              <a:rPr lang="en-US" altLang="zh-CN" sz="4000" b="1" dirty="0" smtClean="0">
                <a:solidFill>
                  <a:srgbClr val="0000FF"/>
                </a:solidFill>
              </a:rPr>
              <a:t>3 </a:t>
            </a:r>
            <a:r>
              <a:rPr lang="zh-CN" altLang="en-US" sz="4000" b="1" dirty="0" smtClean="0">
                <a:solidFill>
                  <a:srgbClr val="0000FF"/>
                </a:solidFill>
              </a:rPr>
              <a:t>融合实验</a:t>
            </a:r>
            <a:endParaRPr lang="zh-CN" altLang="en-US" sz="4000" b="1" dirty="0">
              <a:solidFill>
                <a:srgbClr val="0000FF"/>
              </a:solidFill>
            </a:endParaRPr>
          </a:p>
        </p:txBody>
      </p:sp>
      <p:pic>
        <p:nvPicPr>
          <p:cNvPr id="194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613" y="1988840"/>
            <a:ext cx="3250353" cy="24384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pic>
        <p:nvPicPr>
          <p:cNvPr id="194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097" y="1988840"/>
            <a:ext cx="3250353" cy="24384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sp>
        <p:nvSpPr>
          <p:cNvPr id="2" name="矩形 1"/>
          <p:cNvSpPr/>
          <p:nvPr/>
        </p:nvSpPr>
        <p:spPr>
          <a:xfrm>
            <a:off x="5353379" y="4509123"/>
            <a:ext cx="4578497" cy="461665"/>
          </a:xfrm>
          <a:prstGeom prst="rect">
            <a:avLst/>
          </a:prstGeom>
        </p:spPr>
        <p:txBody>
          <a:bodyPr wrap="none">
            <a:spAutoFit/>
          </a:bodyPr>
          <a:lstStyle/>
          <a:p>
            <a:pPr fontAlgn="base">
              <a:spcBef>
                <a:spcPct val="0"/>
              </a:spcBef>
              <a:spcAft>
                <a:spcPct val="0"/>
              </a:spcAft>
            </a:pPr>
            <a:r>
              <a:rPr lang="en-US" altLang="zh-CN" sz="2400" dirty="0" smtClean="0">
                <a:solidFill>
                  <a:srgbClr val="000000"/>
                </a:solidFill>
                <a:latin typeface="Times New Roman" pitchFamily="18" charset="0"/>
              </a:rPr>
              <a:t>(a) </a:t>
            </a:r>
            <a:r>
              <a:rPr lang="zh-CN" altLang="en-US" sz="2400" dirty="0" smtClean="0">
                <a:solidFill>
                  <a:srgbClr val="000000"/>
                </a:solidFill>
                <a:latin typeface="Times New Roman" pitchFamily="18" charset="0"/>
              </a:rPr>
              <a:t>全色图像          </a:t>
            </a:r>
            <a:r>
              <a:rPr lang="en-US" altLang="zh-CN" sz="2400" dirty="0" smtClean="0">
                <a:solidFill>
                  <a:srgbClr val="000000"/>
                </a:solidFill>
                <a:latin typeface="Times New Roman" pitchFamily="18" charset="0"/>
              </a:rPr>
              <a:t>(b) </a:t>
            </a:r>
            <a:r>
              <a:rPr lang="zh-CN" altLang="en-US" sz="2400" dirty="0" smtClean="0">
                <a:solidFill>
                  <a:srgbClr val="000000"/>
                </a:solidFill>
                <a:latin typeface="Times New Roman" pitchFamily="18" charset="0"/>
              </a:rPr>
              <a:t>多光谱图像</a:t>
            </a:r>
          </a:p>
        </p:txBody>
      </p:sp>
      <p:sp>
        <p:nvSpPr>
          <p:cNvPr id="3" name="矩形 2"/>
          <p:cNvSpPr/>
          <p:nvPr/>
        </p:nvSpPr>
        <p:spPr>
          <a:xfrm>
            <a:off x="431258" y="2996953"/>
            <a:ext cx="3047206" cy="1200329"/>
          </a:xfrm>
          <a:prstGeom prst="rect">
            <a:avLst/>
          </a:prstGeom>
        </p:spPr>
        <p:txBody>
          <a:bodyPr wrap="square">
            <a:spAutoFit/>
          </a:bodyPr>
          <a:lstStyle/>
          <a:p>
            <a:pPr fontAlgn="base">
              <a:spcBef>
                <a:spcPct val="0"/>
              </a:spcBef>
              <a:spcAft>
                <a:spcPct val="0"/>
              </a:spcAft>
            </a:pPr>
            <a:r>
              <a:rPr lang="zh-CN" altLang="en-US" sz="2400" dirty="0" smtClean="0">
                <a:solidFill>
                  <a:srgbClr val="000000"/>
                </a:solidFill>
                <a:latin typeface="Times New Roman" pitchFamily="18" charset="0"/>
              </a:rPr>
              <a:t>选取市区</a:t>
            </a:r>
            <a:r>
              <a:rPr lang="zh-CN" altLang="en-US" sz="2400" b="1" dirty="0" smtClean="0">
                <a:solidFill>
                  <a:srgbClr val="FF0000"/>
                </a:solidFill>
                <a:latin typeface="Times New Roman" pitchFamily="18" charset="0"/>
              </a:rPr>
              <a:t>高架的全色图像和多光谱图像</a:t>
            </a:r>
            <a:r>
              <a:rPr lang="zh-CN" altLang="en-US" sz="2400" dirty="0" smtClean="0">
                <a:solidFill>
                  <a:srgbClr val="000000"/>
                </a:solidFill>
                <a:latin typeface="Times New Roman" pitchFamily="18" charset="0"/>
              </a:rPr>
              <a:t>作为融合对象</a:t>
            </a:r>
          </a:p>
        </p:txBody>
      </p:sp>
    </p:spTree>
    <p:extLst>
      <p:ext uri="{BB962C8B-B14F-4D97-AF65-F5344CB8AC3E}">
        <p14:creationId xmlns:p14="http://schemas.microsoft.com/office/powerpoint/2010/main" val="378086029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07172" y="332658"/>
            <a:ext cx="11373624" cy="1462087"/>
          </a:xfrm>
        </p:spPr>
        <p:txBody>
          <a:bodyPr/>
          <a:lstStyle/>
          <a:p>
            <a:r>
              <a:rPr lang="en-US" altLang="zh-CN" sz="4000" b="1" dirty="0" smtClean="0">
                <a:solidFill>
                  <a:srgbClr val="0000FF"/>
                </a:solidFill>
              </a:rPr>
              <a:t>3 </a:t>
            </a:r>
            <a:r>
              <a:rPr lang="zh-CN" altLang="en-US" sz="4000" b="1" dirty="0" smtClean="0">
                <a:solidFill>
                  <a:srgbClr val="0000FF"/>
                </a:solidFill>
              </a:rPr>
              <a:t>融合实验</a:t>
            </a:r>
            <a:endParaRPr lang="zh-CN" altLang="en-US" sz="4000" b="1" dirty="0">
              <a:solidFill>
                <a:srgbClr val="0000FF"/>
              </a:solidFill>
            </a:endParaRPr>
          </a:p>
        </p:txBody>
      </p:sp>
      <p:pic>
        <p:nvPicPr>
          <p:cNvPr id="195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189" y="2132856"/>
            <a:ext cx="3288443" cy="24765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pic>
        <p:nvPicPr>
          <p:cNvPr id="195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536" y="2156668"/>
            <a:ext cx="3263050" cy="24765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pic>
        <p:nvPicPr>
          <p:cNvPr id="195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055" y="2180484"/>
            <a:ext cx="3237657" cy="2428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sp>
        <p:nvSpPr>
          <p:cNvPr id="2" name="矩形 1"/>
          <p:cNvSpPr/>
          <p:nvPr/>
        </p:nvSpPr>
        <p:spPr>
          <a:xfrm>
            <a:off x="1355393" y="4797155"/>
            <a:ext cx="1800493" cy="461665"/>
          </a:xfrm>
          <a:prstGeom prst="rect">
            <a:avLst/>
          </a:prstGeom>
        </p:spPr>
        <p:txBody>
          <a:bodyPr wrap="none">
            <a:spAutoFit/>
          </a:bodyPr>
          <a:lstStyle/>
          <a:p>
            <a:pPr fontAlgn="base">
              <a:spcBef>
                <a:spcPct val="0"/>
              </a:spcBef>
              <a:spcAft>
                <a:spcPct val="0"/>
              </a:spcAft>
            </a:pPr>
            <a:r>
              <a:rPr lang="zh-CN" altLang="en-US" sz="2400" dirty="0" smtClean="0">
                <a:solidFill>
                  <a:srgbClr val="000000"/>
                </a:solidFill>
                <a:latin typeface="Times New Roman" pitchFamily="18" charset="0"/>
              </a:rPr>
              <a:t>加权平均法 </a:t>
            </a:r>
          </a:p>
        </p:txBody>
      </p:sp>
      <p:sp>
        <p:nvSpPr>
          <p:cNvPr id="3" name="矩形 2"/>
          <p:cNvSpPr/>
          <p:nvPr/>
        </p:nvSpPr>
        <p:spPr>
          <a:xfrm>
            <a:off x="5178589" y="4869163"/>
            <a:ext cx="1374094" cy="461665"/>
          </a:xfrm>
          <a:prstGeom prst="rect">
            <a:avLst/>
          </a:prstGeom>
        </p:spPr>
        <p:txBody>
          <a:bodyPr wrap="none">
            <a:spAutoFit/>
          </a:bodyPr>
          <a:lstStyle/>
          <a:p>
            <a:pPr fontAlgn="base">
              <a:spcBef>
                <a:spcPct val="0"/>
              </a:spcBef>
              <a:spcAft>
                <a:spcPct val="0"/>
              </a:spcAft>
            </a:pPr>
            <a:r>
              <a:rPr lang="en-US" altLang="zh-CN" sz="2400" dirty="0" smtClean="0">
                <a:solidFill>
                  <a:srgbClr val="000000"/>
                </a:solidFill>
                <a:latin typeface="Times New Roman" pitchFamily="18" charset="0"/>
              </a:rPr>
              <a:t>IHS </a:t>
            </a:r>
            <a:r>
              <a:rPr lang="zh-CN" altLang="en-US" sz="2400" dirty="0" smtClean="0">
                <a:solidFill>
                  <a:srgbClr val="000000"/>
                </a:solidFill>
                <a:latin typeface="Times New Roman" pitchFamily="18" charset="0"/>
              </a:rPr>
              <a:t>变换</a:t>
            </a:r>
          </a:p>
        </p:txBody>
      </p:sp>
      <p:sp>
        <p:nvSpPr>
          <p:cNvPr id="5" name="矩形 4"/>
          <p:cNvSpPr/>
          <p:nvPr/>
        </p:nvSpPr>
        <p:spPr>
          <a:xfrm>
            <a:off x="8973985" y="4797154"/>
            <a:ext cx="1536639" cy="461665"/>
          </a:xfrm>
          <a:prstGeom prst="rect">
            <a:avLst/>
          </a:prstGeom>
        </p:spPr>
        <p:txBody>
          <a:bodyPr wrap="none">
            <a:spAutoFit/>
          </a:bodyPr>
          <a:lstStyle/>
          <a:p>
            <a:pPr fontAlgn="base">
              <a:spcBef>
                <a:spcPct val="0"/>
              </a:spcBef>
              <a:spcAft>
                <a:spcPct val="0"/>
              </a:spcAft>
            </a:pPr>
            <a:r>
              <a:rPr lang="en-US" altLang="zh-CN" sz="2400" dirty="0" smtClean="0">
                <a:solidFill>
                  <a:srgbClr val="000000"/>
                </a:solidFill>
                <a:latin typeface="Times New Roman" pitchFamily="18" charset="0"/>
              </a:rPr>
              <a:t>PCA </a:t>
            </a:r>
            <a:r>
              <a:rPr lang="zh-CN" altLang="en-US" sz="2400" dirty="0" smtClean="0">
                <a:solidFill>
                  <a:srgbClr val="000000"/>
                </a:solidFill>
                <a:latin typeface="Times New Roman" pitchFamily="18" charset="0"/>
              </a:rPr>
              <a:t>变换 </a:t>
            </a:r>
          </a:p>
        </p:txBody>
      </p:sp>
      <p:sp>
        <p:nvSpPr>
          <p:cNvPr id="6" name="矩形 5"/>
          <p:cNvSpPr/>
          <p:nvPr/>
        </p:nvSpPr>
        <p:spPr>
          <a:xfrm>
            <a:off x="382588" y="5517235"/>
            <a:ext cx="11806237" cy="830997"/>
          </a:xfrm>
          <a:prstGeom prst="rect">
            <a:avLst/>
          </a:prstGeom>
        </p:spPr>
        <p:txBody>
          <a:bodyPr wrap="square">
            <a:spAutoFit/>
          </a:bodyPr>
          <a:lstStyle/>
          <a:p>
            <a:pPr fontAlgn="base">
              <a:spcBef>
                <a:spcPct val="0"/>
              </a:spcBef>
              <a:spcAft>
                <a:spcPct val="0"/>
              </a:spcAft>
            </a:pPr>
            <a:r>
              <a:rPr lang="zh-CN" altLang="en-US" sz="2400" dirty="0" smtClean="0">
                <a:solidFill>
                  <a:srgbClr val="000000"/>
                </a:solidFill>
                <a:latin typeface="Times New Roman" pitchFamily="18" charset="0"/>
              </a:rPr>
              <a:t>可以看出加权平均法融合效果最差，图像模糊不清；</a:t>
            </a:r>
            <a:r>
              <a:rPr lang="en-US" altLang="zh-CN" sz="2400" dirty="0" smtClean="0">
                <a:solidFill>
                  <a:srgbClr val="000000"/>
                </a:solidFill>
                <a:latin typeface="Times New Roman" pitchFamily="18" charset="0"/>
              </a:rPr>
              <a:t>IHS </a:t>
            </a:r>
            <a:r>
              <a:rPr lang="zh-CN" altLang="en-US" sz="2400" dirty="0" smtClean="0">
                <a:solidFill>
                  <a:srgbClr val="000000"/>
                </a:solidFill>
                <a:latin typeface="Times New Roman" pitchFamily="18" charset="0"/>
              </a:rPr>
              <a:t>变换法效果较好，在光谱保持和分辨率两方面都不错；</a:t>
            </a:r>
            <a:r>
              <a:rPr lang="en-US" altLang="zh-CN" sz="2400" dirty="0" smtClean="0">
                <a:solidFill>
                  <a:srgbClr val="000000"/>
                </a:solidFill>
                <a:latin typeface="Times New Roman" pitchFamily="18" charset="0"/>
              </a:rPr>
              <a:t>PCA </a:t>
            </a:r>
            <a:r>
              <a:rPr lang="zh-CN" altLang="en-US" sz="2400" dirty="0" smtClean="0">
                <a:solidFill>
                  <a:srgbClr val="000000"/>
                </a:solidFill>
                <a:latin typeface="Times New Roman" pitchFamily="18" charset="0"/>
              </a:rPr>
              <a:t>变换法虽然分辨率较高，但光谱失真较严重；</a:t>
            </a:r>
          </a:p>
        </p:txBody>
      </p:sp>
    </p:spTree>
    <p:extLst>
      <p:ext uri="{BB962C8B-B14F-4D97-AF65-F5344CB8AC3E}">
        <p14:creationId xmlns:p14="http://schemas.microsoft.com/office/powerpoint/2010/main" val="21299438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07172" y="332658"/>
            <a:ext cx="11373624" cy="1462087"/>
          </a:xfrm>
        </p:spPr>
        <p:txBody>
          <a:bodyPr/>
          <a:lstStyle/>
          <a:p>
            <a:r>
              <a:rPr lang="en-US" altLang="zh-CN" sz="4000" b="1" dirty="0" smtClean="0">
                <a:solidFill>
                  <a:srgbClr val="0000FF"/>
                </a:solidFill>
              </a:rPr>
              <a:t>3 </a:t>
            </a:r>
            <a:r>
              <a:rPr lang="zh-CN" altLang="en-US" sz="4000" b="1" dirty="0" smtClean="0">
                <a:solidFill>
                  <a:srgbClr val="0000FF"/>
                </a:solidFill>
              </a:rPr>
              <a:t>融合实验</a:t>
            </a:r>
            <a:endParaRPr lang="zh-CN" altLang="en-US" sz="4000" b="1" dirty="0">
              <a:solidFill>
                <a:srgbClr val="0000FF"/>
              </a:solidFill>
            </a:endParaRPr>
          </a:p>
        </p:txBody>
      </p:sp>
      <p:pic>
        <p:nvPicPr>
          <p:cNvPr id="196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167" y="2276872"/>
            <a:ext cx="3453500" cy="25717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pic>
        <p:nvPicPr>
          <p:cNvPr id="196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629" y="2292086"/>
            <a:ext cx="3454889" cy="25717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pic>
        <p:nvPicPr>
          <p:cNvPr id="1966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083" y="2292086"/>
            <a:ext cx="3421088" cy="255653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sp>
        <p:nvSpPr>
          <p:cNvPr id="2" name="矩形 1"/>
          <p:cNvSpPr/>
          <p:nvPr/>
        </p:nvSpPr>
        <p:spPr>
          <a:xfrm>
            <a:off x="2038669" y="5013179"/>
            <a:ext cx="962123" cy="461665"/>
          </a:xfrm>
          <a:prstGeom prst="rect">
            <a:avLst/>
          </a:prstGeom>
        </p:spPr>
        <p:txBody>
          <a:bodyPr wrap="none">
            <a:spAutoFit/>
          </a:bodyPr>
          <a:lstStyle/>
          <a:p>
            <a:pPr fontAlgn="base">
              <a:spcBef>
                <a:spcPct val="0"/>
              </a:spcBef>
              <a:spcAft>
                <a:spcPct val="0"/>
              </a:spcAft>
            </a:pPr>
            <a:r>
              <a:rPr lang="en-US" altLang="zh-CN" sz="2400" dirty="0" smtClean="0">
                <a:solidFill>
                  <a:srgbClr val="000000"/>
                </a:solidFill>
                <a:latin typeface="Times New Roman" pitchFamily="18" charset="0"/>
              </a:rPr>
              <a:t> DWT</a:t>
            </a:r>
            <a:endParaRPr lang="zh-CN" altLang="en-US" sz="2400" dirty="0" smtClean="0">
              <a:solidFill>
                <a:srgbClr val="000000"/>
              </a:solidFill>
              <a:latin typeface="Times New Roman" pitchFamily="18" charset="0"/>
            </a:endParaRPr>
          </a:p>
        </p:txBody>
      </p:sp>
      <p:sp>
        <p:nvSpPr>
          <p:cNvPr id="3" name="矩形 2"/>
          <p:cNvSpPr/>
          <p:nvPr/>
        </p:nvSpPr>
        <p:spPr>
          <a:xfrm>
            <a:off x="5259455" y="5013178"/>
            <a:ext cx="1277914" cy="461665"/>
          </a:xfrm>
          <a:prstGeom prst="rect">
            <a:avLst/>
          </a:prstGeom>
        </p:spPr>
        <p:txBody>
          <a:bodyPr wrap="none">
            <a:spAutoFit/>
          </a:bodyPr>
          <a:lstStyle/>
          <a:p>
            <a:pPr fontAlgn="base">
              <a:spcBef>
                <a:spcPct val="0"/>
              </a:spcBef>
              <a:spcAft>
                <a:spcPct val="0"/>
              </a:spcAft>
            </a:pPr>
            <a:r>
              <a:rPr lang="en-US" altLang="zh-CN" sz="2400" dirty="0" smtClean="0">
                <a:solidFill>
                  <a:srgbClr val="000000"/>
                </a:solidFill>
                <a:latin typeface="Times New Roman" pitchFamily="18" charset="0"/>
              </a:rPr>
              <a:t>DTCWT</a:t>
            </a:r>
            <a:endParaRPr lang="zh-CN" altLang="en-US" sz="2400" dirty="0" smtClean="0">
              <a:solidFill>
                <a:srgbClr val="000000"/>
              </a:solidFill>
              <a:latin typeface="Times New Roman" pitchFamily="18" charset="0"/>
            </a:endParaRPr>
          </a:p>
        </p:txBody>
      </p:sp>
      <p:sp>
        <p:nvSpPr>
          <p:cNvPr id="5" name="矩形 4"/>
          <p:cNvSpPr/>
          <p:nvPr/>
        </p:nvSpPr>
        <p:spPr>
          <a:xfrm>
            <a:off x="9453911" y="5013177"/>
            <a:ext cx="1048685" cy="461665"/>
          </a:xfrm>
          <a:prstGeom prst="rect">
            <a:avLst/>
          </a:prstGeom>
        </p:spPr>
        <p:txBody>
          <a:bodyPr wrap="none">
            <a:spAutoFit/>
          </a:bodyPr>
          <a:lstStyle/>
          <a:p>
            <a:pPr fontAlgn="base">
              <a:spcBef>
                <a:spcPct val="0"/>
              </a:spcBef>
              <a:spcAft>
                <a:spcPct val="0"/>
              </a:spcAft>
            </a:pPr>
            <a:r>
              <a:rPr lang="en-US" altLang="zh-CN" sz="2400" dirty="0" smtClean="0">
                <a:solidFill>
                  <a:srgbClr val="000000"/>
                </a:solidFill>
                <a:latin typeface="Times New Roman" pitchFamily="18" charset="0"/>
              </a:rPr>
              <a:t> NSCT</a:t>
            </a:r>
            <a:endParaRPr lang="zh-CN" altLang="en-US" sz="2400" dirty="0" smtClean="0">
              <a:solidFill>
                <a:srgbClr val="000000"/>
              </a:solidFill>
              <a:latin typeface="Times New Roman" pitchFamily="18" charset="0"/>
            </a:endParaRPr>
          </a:p>
        </p:txBody>
      </p:sp>
      <p:sp>
        <p:nvSpPr>
          <p:cNvPr id="6" name="矩形 5"/>
          <p:cNvSpPr/>
          <p:nvPr/>
        </p:nvSpPr>
        <p:spPr>
          <a:xfrm>
            <a:off x="5710470" y="404665"/>
            <a:ext cx="4357283" cy="1200329"/>
          </a:xfrm>
          <a:prstGeom prst="rect">
            <a:avLst/>
          </a:prstGeom>
        </p:spPr>
        <p:txBody>
          <a:bodyPr wrap="none">
            <a:spAutoFit/>
          </a:bodyPr>
          <a:lstStyle/>
          <a:p>
            <a:pPr fontAlgn="base">
              <a:spcBef>
                <a:spcPct val="0"/>
              </a:spcBef>
              <a:spcAft>
                <a:spcPct val="0"/>
              </a:spcAft>
            </a:pPr>
            <a:r>
              <a:rPr lang="zh-CN" altLang="en-US" sz="2400" dirty="0" smtClean="0">
                <a:solidFill>
                  <a:srgbClr val="000000"/>
                </a:solidFill>
                <a:latin typeface="Times New Roman" pitchFamily="18" charset="0"/>
              </a:rPr>
              <a:t>离散小波变换法</a:t>
            </a:r>
            <a:r>
              <a:rPr lang="en-US" altLang="zh-CN" sz="2400" dirty="0" smtClean="0">
                <a:solidFill>
                  <a:srgbClr val="000000"/>
                </a:solidFill>
                <a:latin typeface="Times New Roman" pitchFamily="18" charset="0"/>
              </a:rPr>
              <a:t>DWT</a:t>
            </a:r>
            <a:r>
              <a:rPr lang="zh-CN" altLang="en-US" sz="2400" dirty="0" smtClean="0">
                <a:solidFill>
                  <a:srgbClr val="000000"/>
                </a:solidFill>
                <a:latin typeface="Times New Roman" pitchFamily="18" charset="0"/>
              </a:rPr>
              <a:t>；</a:t>
            </a:r>
            <a:endParaRPr lang="en-US" altLang="zh-CN" sz="2400" dirty="0" smtClean="0">
              <a:solidFill>
                <a:srgbClr val="000000"/>
              </a:solidFill>
              <a:latin typeface="Times New Roman" pitchFamily="18" charset="0"/>
            </a:endParaRPr>
          </a:p>
          <a:p>
            <a:pPr fontAlgn="base">
              <a:spcBef>
                <a:spcPct val="0"/>
              </a:spcBef>
              <a:spcAft>
                <a:spcPct val="0"/>
              </a:spcAft>
            </a:pPr>
            <a:r>
              <a:rPr lang="zh-CN" altLang="en-US" sz="2400" dirty="0" smtClean="0">
                <a:solidFill>
                  <a:srgbClr val="000000"/>
                </a:solidFill>
                <a:latin typeface="Times New Roman" pitchFamily="18" charset="0"/>
              </a:rPr>
              <a:t>双树复小波变换法</a:t>
            </a:r>
            <a:r>
              <a:rPr lang="en-US" altLang="zh-CN" sz="2400" dirty="0" smtClean="0">
                <a:solidFill>
                  <a:srgbClr val="000000"/>
                </a:solidFill>
                <a:latin typeface="Times New Roman" pitchFamily="18" charset="0"/>
              </a:rPr>
              <a:t>DTCWT</a:t>
            </a:r>
            <a:r>
              <a:rPr lang="zh-CN" altLang="en-US" sz="2400" dirty="0" smtClean="0">
                <a:solidFill>
                  <a:srgbClr val="000000"/>
                </a:solidFill>
                <a:latin typeface="Times New Roman" pitchFamily="18" charset="0"/>
              </a:rPr>
              <a:t>；</a:t>
            </a:r>
            <a:endParaRPr lang="en-US" altLang="zh-CN" sz="2400" dirty="0" smtClean="0">
              <a:solidFill>
                <a:srgbClr val="000000"/>
              </a:solidFill>
              <a:latin typeface="Times New Roman" pitchFamily="18" charset="0"/>
            </a:endParaRPr>
          </a:p>
          <a:p>
            <a:pPr fontAlgn="base">
              <a:spcBef>
                <a:spcPct val="0"/>
              </a:spcBef>
              <a:spcAft>
                <a:spcPct val="0"/>
              </a:spcAft>
            </a:pPr>
            <a:r>
              <a:rPr lang="zh-CN" altLang="en-US" sz="2400" dirty="0" smtClean="0">
                <a:solidFill>
                  <a:srgbClr val="000000"/>
                </a:solidFill>
                <a:latin typeface="Times New Roman" pitchFamily="18" charset="0"/>
              </a:rPr>
              <a:t>非下采样轮廓波变换法</a:t>
            </a:r>
            <a:r>
              <a:rPr lang="en-US" altLang="zh-CN" sz="2400" dirty="0" smtClean="0">
                <a:solidFill>
                  <a:srgbClr val="000000"/>
                </a:solidFill>
                <a:latin typeface="Times New Roman" pitchFamily="18" charset="0"/>
              </a:rPr>
              <a:t>NSCT</a:t>
            </a:r>
            <a:r>
              <a:rPr lang="zh-CN" altLang="en-US" sz="2400" dirty="0" smtClean="0">
                <a:solidFill>
                  <a:srgbClr val="000000"/>
                </a:solidFill>
                <a:latin typeface="Times New Roman" pitchFamily="18" charset="0"/>
              </a:rPr>
              <a:t>；</a:t>
            </a:r>
          </a:p>
        </p:txBody>
      </p:sp>
      <p:sp>
        <p:nvSpPr>
          <p:cNvPr id="7" name="矩形 6"/>
          <p:cNvSpPr/>
          <p:nvPr/>
        </p:nvSpPr>
        <p:spPr>
          <a:xfrm>
            <a:off x="623230" y="5589243"/>
            <a:ext cx="11326308" cy="830997"/>
          </a:xfrm>
          <a:prstGeom prst="rect">
            <a:avLst/>
          </a:prstGeom>
        </p:spPr>
        <p:txBody>
          <a:bodyPr wrap="square">
            <a:spAutoFit/>
          </a:bodyPr>
          <a:lstStyle/>
          <a:p>
            <a:pPr fontAlgn="base">
              <a:spcBef>
                <a:spcPct val="0"/>
              </a:spcBef>
              <a:spcAft>
                <a:spcPct val="0"/>
              </a:spcAft>
            </a:pPr>
            <a:r>
              <a:rPr lang="zh-CN" altLang="en-US" sz="2400" dirty="0" smtClean="0">
                <a:solidFill>
                  <a:srgbClr val="000000"/>
                </a:solidFill>
                <a:latin typeface="Times New Roman" pitchFamily="18" charset="0"/>
              </a:rPr>
              <a:t>基于 </a:t>
            </a:r>
            <a:r>
              <a:rPr lang="en-US" altLang="zh-CN" sz="2400" dirty="0" smtClean="0">
                <a:solidFill>
                  <a:srgbClr val="000000"/>
                </a:solidFill>
                <a:latin typeface="Times New Roman" pitchFamily="18" charset="0"/>
              </a:rPr>
              <a:t>DWT</a:t>
            </a:r>
            <a:r>
              <a:rPr lang="zh-CN" altLang="en-US" sz="2400" dirty="0" smtClean="0">
                <a:solidFill>
                  <a:srgbClr val="000000"/>
                </a:solidFill>
                <a:latin typeface="Times New Roman" pitchFamily="18" charset="0"/>
              </a:rPr>
              <a:t>、</a:t>
            </a:r>
            <a:r>
              <a:rPr lang="en-US" altLang="zh-CN" sz="2400" dirty="0" smtClean="0">
                <a:solidFill>
                  <a:srgbClr val="000000"/>
                </a:solidFill>
                <a:latin typeface="Times New Roman" pitchFamily="18" charset="0"/>
              </a:rPr>
              <a:t>DTCWT </a:t>
            </a:r>
            <a:r>
              <a:rPr lang="zh-CN" altLang="en-US" sz="2400" dirty="0" smtClean="0">
                <a:solidFill>
                  <a:srgbClr val="000000"/>
                </a:solidFill>
                <a:latin typeface="Times New Roman" pitchFamily="18" charset="0"/>
              </a:rPr>
              <a:t>和 </a:t>
            </a:r>
            <a:r>
              <a:rPr lang="en-US" altLang="zh-CN" sz="2400" dirty="0" smtClean="0">
                <a:solidFill>
                  <a:srgbClr val="000000"/>
                </a:solidFill>
                <a:latin typeface="Times New Roman" pitchFamily="18" charset="0"/>
              </a:rPr>
              <a:t>NSCT </a:t>
            </a:r>
            <a:r>
              <a:rPr lang="zh-CN" altLang="en-US" sz="2400" dirty="0" smtClean="0">
                <a:solidFill>
                  <a:srgbClr val="000000"/>
                </a:solidFill>
                <a:latin typeface="Times New Roman" pitchFamily="18" charset="0"/>
              </a:rPr>
              <a:t>的融合方法效果显然更好，不仅光谱的色彩度和丰富度与原始多光谱图像保持了较好的一致性，而且</a:t>
            </a:r>
            <a:r>
              <a:rPr lang="zh-CN" altLang="en-US" sz="2400" b="1" dirty="0" smtClean="0">
                <a:solidFill>
                  <a:srgbClr val="FF0000"/>
                </a:solidFill>
                <a:latin typeface="Times New Roman" pitchFamily="18" charset="0"/>
              </a:rPr>
              <a:t>分辨率较高</a:t>
            </a:r>
          </a:p>
        </p:txBody>
      </p:sp>
    </p:spTree>
    <p:extLst>
      <p:ext uri="{BB962C8B-B14F-4D97-AF65-F5344CB8AC3E}">
        <p14:creationId xmlns:p14="http://schemas.microsoft.com/office/powerpoint/2010/main" val="40318568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07172" y="332658"/>
            <a:ext cx="11373624" cy="1462087"/>
          </a:xfrm>
        </p:spPr>
        <p:txBody>
          <a:bodyPr/>
          <a:lstStyle/>
          <a:p>
            <a:r>
              <a:rPr lang="en-US" altLang="zh-CN" sz="4000" b="1" dirty="0" smtClean="0">
                <a:solidFill>
                  <a:srgbClr val="0000FF"/>
                </a:solidFill>
              </a:rPr>
              <a:t>3 </a:t>
            </a:r>
            <a:r>
              <a:rPr lang="zh-CN" altLang="en-US" sz="4000" b="1" dirty="0" smtClean="0">
                <a:solidFill>
                  <a:srgbClr val="0000FF"/>
                </a:solidFill>
              </a:rPr>
              <a:t>融合实验</a:t>
            </a:r>
            <a:endParaRPr lang="zh-CN" altLang="en-US" sz="4000" b="1" dirty="0">
              <a:solidFill>
                <a:srgbClr val="0000FF"/>
              </a:solidFill>
            </a:endParaRPr>
          </a:p>
        </p:txBody>
      </p:sp>
      <p:sp>
        <p:nvSpPr>
          <p:cNvPr id="2" name="矩形 1"/>
          <p:cNvSpPr/>
          <p:nvPr/>
        </p:nvSpPr>
        <p:spPr>
          <a:xfrm>
            <a:off x="2858290" y="1830017"/>
            <a:ext cx="6094413" cy="461665"/>
          </a:xfrm>
          <a:prstGeom prst="rect">
            <a:avLst/>
          </a:prstGeom>
        </p:spPr>
        <p:txBody>
          <a:bodyPr>
            <a:spAutoFit/>
          </a:bodyPr>
          <a:lstStyle/>
          <a:p>
            <a:pPr fontAlgn="base">
              <a:spcBef>
                <a:spcPct val="0"/>
              </a:spcBef>
              <a:spcAft>
                <a:spcPct val="0"/>
              </a:spcAft>
            </a:pPr>
            <a:r>
              <a:rPr lang="zh-CN" altLang="en-US" sz="2400" dirty="0" smtClean="0">
                <a:solidFill>
                  <a:srgbClr val="000000"/>
                </a:solidFill>
                <a:latin typeface="Times New Roman" pitchFamily="18" charset="0"/>
              </a:rPr>
              <a:t>各类方法融合质量</a:t>
            </a:r>
          </a:p>
        </p:txBody>
      </p:sp>
      <p:pic>
        <p:nvPicPr>
          <p:cNvPr id="197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285" y="2291680"/>
            <a:ext cx="7008574" cy="19050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sp>
        <p:nvSpPr>
          <p:cNvPr id="3" name="矩形 2"/>
          <p:cNvSpPr/>
          <p:nvPr/>
        </p:nvSpPr>
        <p:spPr>
          <a:xfrm>
            <a:off x="527244" y="4293096"/>
            <a:ext cx="10942366" cy="1569660"/>
          </a:xfrm>
          <a:prstGeom prst="rect">
            <a:avLst/>
          </a:prstGeom>
        </p:spPr>
        <p:txBody>
          <a:bodyPr wrap="square">
            <a:spAutoFit/>
          </a:bodyPr>
          <a:lstStyle/>
          <a:p>
            <a:pPr fontAlgn="base">
              <a:spcBef>
                <a:spcPct val="0"/>
              </a:spcBef>
              <a:spcAft>
                <a:spcPct val="0"/>
              </a:spcAft>
            </a:pPr>
            <a:r>
              <a:rPr lang="zh-CN" altLang="en-US" sz="2400" b="1" dirty="0" smtClean="0">
                <a:solidFill>
                  <a:srgbClr val="FF0000"/>
                </a:solidFill>
                <a:latin typeface="Times New Roman" pitchFamily="18" charset="0"/>
              </a:rPr>
              <a:t>加权平均法融合效果最差，图像模糊不清</a:t>
            </a:r>
            <a:r>
              <a:rPr lang="zh-CN" altLang="en-US" sz="2400" dirty="0" smtClean="0">
                <a:solidFill>
                  <a:srgbClr val="000000"/>
                </a:solidFill>
                <a:latin typeface="Times New Roman" pitchFamily="18" charset="0"/>
              </a:rPr>
              <a:t>；</a:t>
            </a:r>
            <a:r>
              <a:rPr lang="en-US" altLang="zh-CN" sz="2400" dirty="0" smtClean="0">
                <a:solidFill>
                  <a:srgbClr val="000000"/>
                </a:solidFill>
                <a:latin typeface="Times New Roman" pitchFamily="18" charset="0"/>
              </a:rPr>
              <a:t>IHS </a:t>
            </a:r>
            <a:r>
              <a:rPr lang="zh-CN" altLang="en-US" sz="2400" dirty="0" smtClean="0">
                <a:solidFill>
                  <a:srgbClr val="000000"/>
                </a:solidFill>
                <a:latin typeface="Times New Roman" pitchFamily="18" charset="0"/>
              </a:rPr>
              <a:t>变换法效果较好，在光谱保持和分辨率两方面都不错；</a:t>
            </a:r>
            <a:r>
              <a:rPr lang="en-US" altLang="zh-CN" sz="2400" dirty="0" smtClean="0">
                <a:solidFill>
                  <a:srgbClr val="000000"/>
                </a:solidFill>
                <a:latin typeface="Times New Roman" pitchFamily="18" charset="0"/>
              </a:rPr>
              <a:t>PCA </a:t>
            </a:r>
            <a:r>
              <a:rPr lang="zh-CN" altLang="en-US" sz="2400" dirty="0" smtClean="0">
                <a:solidFill>
                  <a:srgbClr val="000000"/>
                </a:solidFill>
                <a:latin typeface="Times New Roman" pitchFamily="18" charset="0"/>
              </a:rPr>
              <a:t>变换法虽然分辨率较高，但光谱失真较严重；而基于 </a:t>
            </a:r>
            <a:r>
              <a:rPr lang="en-US" altLang="zh-CN" sz="2400" dirty="0" smtClean="0">
                <a:solidFill>
                  <a:srgbClr val="000000"/>
                </a:solidFill>
                <a:latin typeface="Times New Roman" pitchFamily="18" charset="0"/>
              </a:rPr>
              <a:t>DWT</a:t>
            </a:r>
            <a:r>
              <a:rPr lang="zh-CN" altLang="en-US" sz="2400" dirty="0" smtClean="0">
                <a:solidFill>
                  <a:srgbClr val="000000"/>
                </a:solidFill>
                <a:latin typeface="Times New Roman" pitchFamily="18" charset="0"/>
              </a:rPr>
              <a:t>、</a:t>
            </a:r>
            <a:r>
              <a:rPr lang="en-US" altLang="zh-CN" sz="2400" dirty="0" smtClean="0">
                <a:solidFill>
                  <a:srgbClr val="000000"/>
                </a:solidFill>
                <a:latin typeface="Times New Roman" pitchFamily="18" charset="0"/>
              </a:rPr>
              <a:t>DTCWT </a:t>
            </a:r>
            <a:r>
              <a:rPr lang="zh-CN" altLang="en-US" sz="2400" dirty="0" smtClean="0">
                <a:solidFill>
                  <a:srgbClr val="000000"/>
                </a:solidFill>
                <a:latin typeface="Times New Roman" pitchFamily="18" charset="0"/>
              </a:rPr>
              <a:t>和 </a:t>
            </a:r>
            <a:r>
              <a:rPr lang="en-US" altLang="zh-CN" sz="2400" dirty="0" smtClean="0">
                <a:solidFill>
                  <a:srgbClr val="000000"/>
                </a:solidFill>
                <a:latin typeface="Times New Roman" pitchFamily="18" charset="0"/>
              </a:rPr>
              <a:t>NSCT </a:t>
            </a:r>
            <a:r>
              <a:rPr lang="zh-CN" altLang="en-US" sz="2400" dirty="0" smtClean="0">
                <a:solidFill>
                  <a:srgbClr val="000000"/>
                </a:solidFill>
                <a:latin typeface="Times New Roman" pitchFamily="18" charset="0"/>
              </a:rPr>
              <a:t>的融合方法效果显然更好，不仅光谱的色彩度和丰富度与原始多光谱图像保持了较好的一致性，而且分辨率较高。</a:t>
            </a:r>
          </a:p>
        </p:txBody>
      </p:sp>
    </p:spTree>
    <p:extLst>
      <p:ext uri="{BB962C8B-B14F-4D97-AF65-F5344CB8AC3E}">
        <p14:creationId xmlns:p14="http://schemas.microsoft.com/office/powerpoint/2010/main" val="198217785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07172" y="332658"/>
            <a:ext cx="11373624" cy="1462087"/>
          </a:xfrm>
        </p:spPr>
        <p:txBody>
          <a:bodyPr/>
          <a:lstStyle/>
          <a:p>
            <a:r>
              <a:rPr lang="en-US" altLang="zh-CN" sz="4000" b="1" dirty="0" smtClean="0">
                <a:solidFill>
                  <a:srgbClr val="0000FF"/>
                </a:solidFill>
              </a:rPr>
              <a:t>4 </a:t>
            </a:r>
            <a:r>
              <a:rPr lang="zh-CN" altLang="en-US" sz="4000" b="1" dirty="0" smtClean="0">
                <a:solidFill>
                  <a:srgbClr val="0000FF"/>
                </a:solidFill>
              </a:rPr>
              <a:t>结论</a:t>
            </a:r>
            <a:endParaRPr lang="zh-CN" altLang="en-US" sz="4000" b="1" dirty="0">
              <a:solidFill>
                <a:srgbClr val="0000FF"/>
              </a:solidFill>
            </a:endParaRPr>
          </a:p>
        </p:txBody>
      </p:sp>
      <p:sp>
        <p:nvSpPr>
          <p:cNvPr id="2" name="矩形 1"/>
          <p:cNvSpPr/>
          <p:nvPr/>
        </p:nvSpPr>
        <p:spPr>
          <a:xfrm>
            <a:off x="284101" y="1849770"/>
            <a:ext cx="11422294" cy="3970318"/>
          </a:xfrm>
          <a:prstGeom prst="rect">
            <a:avLst/>
          </a:prstGeom>
        </p:spPr>
        <p:txBody>
          <a:bodyPr wrap="square">
            <a:spAutoFit/>
          </a:bodyPr>
          <a:lstStyle/>
          <a:p>
            <a:pPr fontAlgn="base">
              <a:lnSpc>
                <a:spcPct val="150000"/>
              </a:lnSpc>
              <a:spcBef>
                <a:spcPct val="0"/>
              </a:spcBef>
              <a:spcAft>
                <a:spcPct val="0"/>
              </a:spcAft>
            </a:pPr>
            <a:r>
              <a:rPr lang="zh-CN" altLang="en-US" sz="2400" dirty="0" smtClean="0">
                <a:solidFill>
                  <a:srgbClr val="000000"/>
                </a:solidFill>
                <a:latin typeface="Times New Roman" pitchFamily="18" charset="0"/>
              </a:rPr>
              <a:t>在目前的图像融合中，采用单一融合算法往往存在一定的局限性，比如</a:t>
            </a:r>
            <a:r>
              <a:rPr lang="zh-CN" altLang="en-US" sz="2400" b="1" dirty="0" smtClean="0">
                <a:solidFill>
                  <a:srgbClr val="FF0000"/>
                </a:solidFill>
                <a:latin typeface="Times New Roman" pitchFamily="18" charset="0"/>
              </a:rPr>
              <a:t>加权平均值法最为简单，但是效果也最差</a:t>
            </a:r>
            <a:r>
              <a:rPr lang="zh-CN" altLang="en-US" sz="2400" dirty="0" smtClean="0">
                <a:solidFill>
                  <a:srgbClr val="000000"/>
                </a:solidFill>
                <a:latin typeface="Times New Roman" pitchFamily="18" charset="0"/>
              </a:rPr>
              <a:t>，</a:t>
            </a:r>
            <a:r>
              <a:rPr lang="en-US" altLang="zh-CN" sz="2400" dirty="0" smtClean="0">
                <a:solidFill>
                  <a:srgbClr val="FF0000"/>
                </a:solidFill>
                <a:latin typeface="Times New Roman" pitchFamily="18" charset="0"/>
              </a:rPr>
              <a:t>IHS</a:t>
            </a:r>
            <a:r>
              <a:rPr lang="zh-CN" altLang="en-US" sz="2400" dirty="0" smtClean="0">
                <a:solidFill>
                  <a:srgbClr val="FF0000"/>
                </a:solidFill>
                <a:latin typeface="Times New Roman" pitchFamily="18" charset="0"/>
              </a:rPr>
              <a:t>变换</a:t>
            </a:r>
            <a:r>
              <a:rPr lang="zh-CN" altLang="en-US" sz="2400" dirty="0" smtClean="0">
                <a:solidFill>
                  <a:srgbClr val="000000"/>
                </a:solidFill>
                <a:latin typeface="Times New Roman" pitchFamily="18" charset="0"/>
              </a:rPr>
              <a:t>和</a:t>
            </a:r>
            <a:r>
              <a:rPr lang="en-US" altLang="zh-CN" sz="2400" dirty="0" smtClean="0">
                <a:solidFill>
                  <a:srgbClr val="000000"/>
                </a:solidFill>
                <a:latin typeface="Times New Roman" pitchFamily="18" charset="0"/>
              </a:rPr>
              <a:t>PCA</a:t>
            </a:r>
            <a:r>
              <a:rPr lang="zh-CN" altLang="en-US" sz="2400" dirty="0" smtClean="0">
                <a:solidFill>
                  <a:srgbClr val="000000"/>
                </a:solidFill>
                <a:latin typeface="Times New Roman" pitchFamily="18" charset="0"/>
              </a:rPr>
              <a:t>变换能够提高融合图像的空间信息表现能力，但处理多光谱图像时会有</a:t>
            </a:r>
            <a:r>
              <a:rPr lang="zh-CN" altLang="en-US" sz="2400" b="1" dirty="0" smtClean="0">
                <a:solidFill>
                  <a:srgbClr val="FF0000"/>
                </a:solidFill>
                <a:latin typeface="Times New Roman" pitchFamily="18" charset="0"/>
              </a:rPr>
              <a:t>较严重光谱失真</a:t>
            </a:r>
            <a:r>
              <a:rPr lang="zh-CN" altLang="en-US" sz="2400" dirty="0" smtClean="0">
                <a:solidFill>
                  <a:srgbClr val="000000"/>
                </a:solidFill>
                <a:latin typeface="Times New Roman" pitchFamily="18" charset="0"/>
              </a:rPr>
              <a:t>，基于</a:t>
            </a:r>
            <a:r>
              <a:rPr lang="zh-CN" altLang="en-US" sz="2400" b="1" dirty="0" smtClean="0">
                <a:solidFill>
                  <a:srgbClr val="FF0000"/>
                </a:solidFill>
                <a:latin typeface="Times New Roman" pitchFamily="18" charset="0"/>
              </a:rPr>
              <a:t>小波变换</a:t>
            </a:r>
            <a:r>
              <a:rPr lang="zh-CN" altLang="en-US" sz="2400" dirty="0" smtClean="0">
                <a:solidFill>
                  <a:srgbClr val="000000"/>
                </a:solidFill>
                <a:latin typeface="Times New Roman" pitchFamily="18" charset="0"/>
              </a:rPr>
              <a:t>的融合图像符合人类的视觉特性，但可能会导致</a:t>
            </a:r>
            <a:r>
              <a:rPr lang="zh-CN" altLang="en-US" sz="2400" b="1" dirty="0" smtClean="0">
                <a:solidFill>
                  <a:srgbClr val="FF0000"/>
                </a:solidFill>
                <a:latin typeface="Times New Roman" pitchFamily="18" charset="0"/>
              </a:rPr>
              <a:t>图像边缘区域误差较大</a:t>
            </a:r>
            <a:r>
              <a:rPr lang="zh-CN" altLang="en-US" sz="2400" dirty="0" smtClean="0">
                <a:solidFill>
                  <a:srgbClr val="000000"/>
                </a:solidFill>
                <a:latin typeface="Times New Roman" pitchFamily="18" charset="0"/>
              </a:rPr>
              <a:t>，而基于 </a:t>
            </a:r>
            <a:r>
              <a:rPr lang="en-US" altLang="zh-CN" sz="2400" b="1" dirty="0" smtClean="0">
                <a:solidFill>
                  <a:srgbClr val="FF0000"/>
                </a:solidFill>
                <a:latin typeface="Times New Roman" pitchFamily="18" charset="0"/>
              </a:rPr>
              <a:t>DTCWT </a:t>
            </a:r>
            <a:r>
              <a:rPr lang="zh-CN" altLang="en-US" sz="2400" b="1" dirty="0" smtClean="0">
                <a:solidFill>
                  <a:srgbClr val="FF0000"/>
                </a:solidFill>
                <a:latin typeface="Times New Roman" pitchFamily="18" charset="0"/>
              </a:rPr>
              <a:t>和 </a:t>
            </a:r>
            <a:r>
              <a:rPr lang="en-US" altLang="zh-CN" sz="2400" b="1" dirty="0" smtClean="0">
                <a:solidFill>
                  <a:srgbClr val="FF0000"/>
                </a:solidFill>
                <a:latin typeface="Times New Roman" pitchFamily="18" charset="0"/>
              </a:rPr>
              <a:t>NSCT </a:t>
            </a:r>
            <a:r>
              <a:rPr lang="zh-CN" altLang="en-US" sz="2400" dirty="0" smtClean="0">
                <a:solidFill>
                  <a:srgbClr val="000000"/>
                </a:solidFill>
                <a:latin typeface="Times New Roman" pitchFamily="18" charset="0"/>
              </a:rPr>
              <a:t>的方法容易</a:t>
            </a:r>
            <a:r>
              <a:rPr lang="zh-CN" altLang="en-US" sz="2400" b="1" dirty="0" smtClean="0">
                <a:solidFill>
                  <a:srgbClr val="FF0000"/>
                </a:solidFill>
                <a:latin typeface="Times New Roman" pitchFamily="18" charset="0"/>
              </a:rPr>
              <a:t>丢失部分图像细节</a:t>
            </a:r>
            <a:r>
              <a:rPr lang="zh-CN" altLang="en-US" sz="2400" dirty="0" smtClean="0">
                <a:solidFill>
                  <a:srgbClr val="000000"/>
                </a:solidFill>
                <a:latin typeface="Times New Roman" pitchFamily="18" charset="0"/>
              </a:rPr>
              <a:t>，因此在实际应用中建议考虑多种算法组合使用，比如 </a:t>
            </a:r>
            <a:r>
              <a:rPr lang="en-US" altLang="zh-CN" sz="2400" dirty="0" smtClean="0">
                <a:solidFill>
                  <a:srgbClr val="000000"/>
                </a:solidFill>
                <a:latin typeface="Times New Roman" pitchFamily="18" charset="0"/>
              </a:rPr>
              <a:t>IHS+DWT</a:t>
            </a:r>
            <a:r>
              <a:rPr lang="zh-CN" altLang="en-US" sz="2400" dirty="0" smtClean="0">
                <a:solidFill>
                  <a:srgbClr val="000000"/>
                </a:solidFill>
                <a:latin typeface="Times New Roman" pitchFamily="18" charset="0"/>
              </a:rPr>
              <a:t>、</a:t>
            </a:r>
            <a:r>
              <a:rPr lang="en-US" altLang="zh-CN" sz="2400" dirty="0" smtClean="0">
                <a:solidFill>
                  <a:srgbClr val="000000"/>
                </a:solidFill>
                <a:latin typeface="Times New Roman" pitchFamily="18" charset="0"/>
              </a:rPr>
              <a:t>PCA+DWT</a:t>
            </a:r>
            <a:r>
              <a:rPr lang="zh-CN" altLang="en-US" sz="2400" dirty="0" smtClean="0">
                <a:solidFill>
                  <a:srgbClr val="000000"/>
                </a:solidFill>
                <a:latin typeface="Times New Roman" pitchFamily="18" charset="0"/>
              </a:rPr>
              <a:t>、</a:t>
            </a:r>
            <a:r>
              <a:rPr lang="en-US" altLang="zh-CN" sz="2400" dirty="0" smtClean="0">
                <a:solidFill>
                  <a:srgbClr val="000000"/>
                </a:solidFill>
                <a:latin typeface="Times New Roman" pitchFamily="18" charset="0"/>
              </a:rPr>
              <a:t>NSCT+PCA</a:t>
            </a:r>
            <a:r>
              <a:rPr lang="zh-CN" altLang="en-US" sz="2400" dirty="0" smtClean="0">
                <a:solidFill>
                  <a:srgbClr val="000000"/>
                </a:solidFill>
                <a:latin typeface="Times New Roman" pitchFamily="18" charset="0"/>
              </a:rPr>
              <a:t>、</a:t>
            </a:r>
            <a:r>
              <a:rPr lang="en-US" altLang="zh-CN" sz="2400" dirty="0" smtClean="0">
                <a:solidFill>
                  <a:srgbClr val="000000"/>
                </a:solidFill>
                <a:latin typeface="Times New Roman" pitchFamily="18" charset="0"/>
              </a:rPr>
              <a:t>NSCT+IHS</a:t>
            </a:r>
            <a:r>
              <a:rPr lang="zh-CN" altLang="en-US" sz="2400" dirty="0" smtClean="0">
                <a:solidFill>
                  <a:srgbClr val="000000"/>
                </a:solidFill>
                <a:latin typeface="Times New Roman" pitchFamily="18" charset="0"/>
              </a:rPr>
              <a:t>、</a:t>
            </a:r>
            <a:r>
              <a:rPr lang="en-US" altLang="zh-CN" sz="2400" dirty="0" smtClean="0">
                <a:solidFill>
                  <a:srgbClr val="000000"/>
                </a:solidFill>
                <a:latin typeface="Times New Roman" pitchFamily="18" charset="0"/>
              </a:rPr>
              <a:t>NSCT+PCNN </a:t>
            </a:r>
            <a:r>
              <a:rPr lang="zh-CN" altLang="en-US" sz="2400" dirty="0" smtClean="0">
                <a:solidFill>
                  <a:srgbClr val="000000"/>
                </a:solidFill>
                <a:latin typeface="Times New Roman" pitchFamily="18" charset="0"/>
              </a:rPr>
              <a:t>等组合形式，能够进一步提高融合质量。</a:t>
            </a:r>
          </a:p>
        </p:txBody>
      </p:sp>
    </p:spTree>
    <p:extLst>
      <p:ext uri="{BB962C8B-B14F-4D97-AF65-F5344CB8AC3E}">
        <p14:creationId xmlns:p14="http://schemas.microsoft.com/office/powerpoint/2010/main" val="415642694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1199838" y="1077916"/>
            <a:ext cx="9503474"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b="1" smtClean="0">
                <a:solidFill>
                  <a:srgbClr val="333399"/>
                </a:solidFill>
                <a:latin typeface="Times New Roman" pitchFamily="18" charset="0"/>
                <a:ea typeface="华文行楷" pitchFamily="2" charset="-122"/>
              </a:rPr>
              <a:t>附：图像融合的发展方向</a:t>
            </a:r>
            <a:endParaRPr lang="zh-CN" altLang="en-US" sz="4800" smtClean="0">
              <a:solidFill>
                <a:srgbClr val="000000"/>
              </a:solidFill>
              <a:latin typeface="Times New Roman" pitchFamily="18" charset="0"/>
              <a:ea typeface="华文新魏" pitchFamily="2" charset="-122"/>
            </a:endParaRPr>
          </a:p>
        </p:txBody>
      </p:sp>
      <p:sp>
        <p:nvSpPr>
          <p:cNvPr id="130051" name="Text Box 4"/>
          <p:cNvSpPr txBox="1">
            <a:spLocks noChangeArrowheads="1"/>
          </p:cNvSpPr>
          <p:nvPr/>
        </p:nvSpPr>
        <p:spPr bwMode="auto">
          <a:xfrm>
            <a:off x="624257" y="2109791"/>
            <a:ext cx="767938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None/>
            </a:pPr>
            <a:r>
              <a:rPr lang="zh-CN" altLang="en-US" sz="3200" b="1" smtClean="0">
                <a:solidFill>
                  <a:srgbClr val="000099"/>
                </a:solidFill>
                <a:cs typeface="Angsana New" pitchFamily="18" charset="-34"/>
              </a:rPr>
              <a:t> </a:t>
            </a:r>
            <a:r>
              <a:rPr lang="en-US" altLang="zh-CN" sz="3200" b="1" smtClean="0">
                <a:solidFill>
                  <a:srgbClr val="000099"/>
                </a:solidFill>
                <a:cs typeface="Angsana New" pitchFamily="18" charset="-34"/>
              </a:rPr>
              <a:t>1</a:t>
            </a:r>
            <a:r>
              <a:rPr lang="zh-CN" altLang="en-US" sz="3200" b="1" smtClean="0">
                <a:solidFill>
                  <a:srgbClr val="000099"/>
                </a:solidFill>
                <a:cs typeface="Angsana New" pitchFamily="18" charset="-34"/>
              </a:rPr>
              <a:t>、</a:t>
            </a:r>
            <a:r>
              <a:rPr lang="zh-CN" altLang="en-US" sz="3200" smtClean="0">
                <a:solidFill>
                  <a:srgbClr val="000099"/>
                </a:solidFill>
                <a:latin typeface="华文新魏" pitchFamily="2" charset="-122"/>
                <a:ea typeface="华文新魏" pitchFamily="2" charset="-122"/>
                <a:cs typeface="Angsana New" pitchFamily="18" charset="-34"/>
              </a:rPr>
              <a:t>配准方法的研究</a:t>
            </a:r>
            <a:endParaRPr lang="en-US" altLang="zh-CN" sz="3200" smtClean="0">
              <a:solidFill>
                <a:srgbClr val="000099"/>
              </a:solidFill>
              <a:latin typeface="华文新魏" pitchFamily="2" charset="-122"/>
              <a:ea typeface="华文新魏" pitchFamily="2" charset="-122"/>
              <a:cs typeface="Angsana New" pitchFamily="18" charset="-34"/>
            </a:endParaRPr>
          </a:p>
        </p:txBody>
      </p:sp>
      <p:sp>
        <p:nvSpPr>
          <p:cNvPr id="130052" name="Text Box 5"/>
          <p:cNvSpPr txBox="1">
            <a:spLocks noChangeArrowheads="1"/>
          </p:cNvSpPr>
          <p:nvPr/>
        </p:nvSpPr>
        <p:spPr bwMode="auto">
          <a:xfrm>
            <a:off x="624255" y="3236916"/>
            <a:ext cx="777460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None/>
            </a:pPr>
            <a:r>
              <a:rPr lang="zh-CN" altLang="en-US" sz="3200" b="1" smtClean="0">
                <a:solidFill>
                  <a:srgbClr val="000099"/>
                </a:solidFill>
                <a:cs typeface="Angsana New" pitchFamily="18" charset="-34"/>
              </a:rPr>
              <a:t> </a:t>
            </a:r>
            <a:r>
              <a:rPr lang="en-US" altLang="zh-CN" sz="3200" b="1" smtClean="0">
                <a:solidFill>
                  <a:srgbClr val="000099"/>
                </a:solidFill>
                <a:cs typeface="Angsana New" pitchFamily="18" charset="-34"/>
              </a:rPr>
              <a:t>2</a:t>
            </a:r>
            <a:r>
              <a:rPr lang="zh-CN" altLang="en-US" sz="3200" b="1" smtClean="0">
                <a:solidFill>
                  <a:srgbClr val="000099"/>
                </a:solidFill>
                <a:cs typeface="Angsana New" pitchFamily="18" charset="-34"/>
              </a:rPr>
              <a:t>、</a:t>
            </a:r>
            <a:r>
              <a:rPr lang="zh-CN" altLang="en-US" sz="3200" smtClean="0">
                <a:solidFill>
                  <a:srgbClr val="000099"/>
                </a:solidFill>
                <a:latin typeface="华文新魏" pitchFamily="2" charset="-122"/>
                <a:ea typeface="华文新魏" pitchFamily="2" charset="-122"/>
                <a:cs typeface="Angsana New" pitchFamily="18" charset="-34"/>
              </a:rPr>
              <a:t>融合方法的研究</a:t>
            </a:r>
            <a:endParaRPr lang="en-US" altLang="zh-CN" sz="3200" smtClean="0">
              <a:solidFill>
                <a:srgbClr val="000099"/>
              </a:solidFill>
              <a:latin typeface="华文新魏" pitchFamily="2" charset="-122"/>
              <a:ea typeface="华文新魏" pitchFamily="2" charset="-122"/>
              <a:cs typeface="Angsana New" pitchFamily="18" charset="-34"/>
            </a:endParaRPr>
          </a:p>
        </p:txBody>
      </p:sp>
      <p:sp>
        <p:nvSpPr>
          <p:cNvPr id="130053" name="Text Box 8"/>
          <p:cNvSpPr txBox="1">
            <a:spLocks noChangeArrowheads="1"/>
          </p:cNvSpPr>
          <p:nvPr/>
        </p:nvSpPr>
        <p:spPr bwMode="auto">
          <a:xfrm>
            <a:off x="816821" y="4676775"/>
            <a:ext cx="931090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None/>
            </a:pPr>
            <a:r>
              <a:rPr lang="en-US" altLang="zh-CN" sz="3200" b="1" smtClean="0">
                <a:solidFill>
                  <a:srgbClr val="000099"/>
                </a:solidFill>
                <a:ea typeface="华文新魏" pitchFamily="2" charset="-122"/>
                <a:cs typeface="Angsana New" pitchFamily="18" charset="-34"/>
              </a:rPr>
              <a:t>3</a:t>
            </a:r>
            <a:r>
              <a:rPr lang="zh-CN" altLang="en-US" sz="3200" b="1" smtClean="0">
                <a:solidFill>
                  <a:srgbClr val="000099"/>
                </a:solidFill>
                <a:ea typeface="华文新魏" pitchFamily="2" charset="-122"/>
                <a:cs typeface="Angsana New" pitchFamily="18" charset="-34"/>
              </a:rPr>
              <a:t>、</a:t>
            </a:r>
            <a:r>
              <a:rPr lang="zh-CN" altLang="en-US" sz="3200" smtClean="0">
                <a:solidFill>
                  <a:srgbClr val="000099"/>
                </a:solidFill>
                <a:latin typeface="华文新魏" pitchFamily="2" charset="-122"/>
                <a:ea typeface="华文新魏" pitchFamily="2" charset="-122"/>
                <a:cs typeface="Angsana New" pitchFamily="18" charset="-34"/>
              </a:rPr>
              <a:t>快速并行算法的研究</a:t>
            </a:r>
            <a:endParaRPr lang="en-US" altLang="zh-CN" sz="3200" smtClean="0">
              <a:solidFill>
                <a:srgbClr val="000099"/>
              </a:solidFill>
              <a:latin typeface="华文新魏" pitchFamily="2" charset="-122"/>
              <a:ea typeface="华文新魏" pitchFamily="2" charset="-122"/>
              <a:cs typeface="Angsana New" pitchFamily="18" charset="-34"/>
            </a:endParaRPr>
          </a:p>
        </p:txBody>
      </p:sp>
      <p:sp>
        <p:nvSpPr>
          <p:cNvPr id="130054" name="Rectangle 9"/>
          <p:cNvSpPr>
            <a:spLocks noChangeArrowheads="1"/>
          </p:cNvSpPr>
          <p:nvPr/>
        </p:nvSpPr>
        <p:spPr bwMode="auto">
          <a:xfrm>
            <a:off x="912046" y="2779716"/>
            <a:ext cx="921568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zh-CN" altLang="en-US" sz="2000" smtClean="0">
                <a:solidFill>
                  <a:srgbClr val="000000"/>
                </a:solidFill>
                <a:latin typeface="Arial" pitchFamily="34" charset="0"/>
              </a:rPr>
              <a:t>如新的相似准则</a:t>
            </a:r>
            <a:r>
              <a:rPr lang="en-US" altLang="zh-CN" sz="2000" smtClean="0">
                <a:solidFill>
                  <a:srgbClr val="000000"/>
                </a:solidFill>
                <a:latin typeface="Arial" pitchFamily="34" charset="0"/>
              </a:rPr>
              <a:t>(Hausdorff</a:t>
            </a:r>
            <a:r>
              <a:rPr lang="zh-CN" altLang="en-US" sz="2000" smtClean="0">
                <a:solidFill>
                  <a:srgbClr val="000000"/>
                </a:solidFill>
                <a:latin typeface="Arial" pitchFamily="34" charset="0"/>
              </a:rPr>
              <a:t>距离</a:t>
            </a:r>
            <a:r>
              <a:rPr lang="en-US" altLang="zh-CN" sz="2000" smtClean="0">
                <a:solidFill>
                  <a:srgbClr val="000000"/>
                </a:solidFill>
                <a:latin typeface="Arial" pitchFamily="34" charset="0"/>
              </a:rPr>
              <a:t>)</a:t>
            </a:r>
            <a:r>
              <a:rPr lang="zh-CN" altLang="en-US" sz="2000" smtClean="0">
                <a:solidFill>
                  <a:srgbClr val="000000"/>
                </a:solidFill>
                <a:latin typeface="Arial" pitchFamily="34" charset="0"/>
              </a:rPr>
              <a:t>，弹性配准方法等。 </a:t>
            </a:r>
          </a:p>
        </p:txBody>
      </p:sp>
      <p:sp>
        <p:nvSpPr>
          <p:cNvPr id="130055" name="Rectangle 10"/>
          <p:cNvSpPr>
            <a:spLocks noChangeArrowheads="1"/>
          </p:cNvSpPr>
          <p:nvPr/>
        </p:nvSpPr>
        <p:spPr bwMode="auto">
          <a:xfrm>
            <a:off x="912046" y="3914778"/>
            <a:ext cx="921568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zh-CN" altLang="en-US" sz="2000" smtClean="0">
                <a:solidFill>
                  <a:srgbClr val="000000"/>
                </a:solidFill>
                <a:latin typeface="Arial" pitchFamily="34" charset="0"/>
              </a:rPr>
              <a:t>如脉冲耦合神经网络</a:t>
            </a:r>
            <a:r>
              <a:rPr lang="en-US" altLang="zh-CN" sz="2000" smtClean="0">
                <a:solidFill>
                  <a:srgbClr val="000000"/>
                </a:solidFill>
                <a:latin typeface="Arial" pitchFamily="34" charset="0"/>
              </a:rPr>
              <a:t>(PCNN)</a:t>
            </a:r>
            <a:r>
              <a:rPr lang="zh-CN" altLang="en-US" sz="2000" smtClean="0">
                <a:solidFill>
                  <a:srgbClr val="000000"/>
                </a:solidFill>
                <a:latin typeface="Arial" pitchFamily="34" charset="0"/>
              </a:rPr>
              <a:t>法，</a:t>
            </a:r>
            <a:r>
              <a:rPr lang="en-US" altLang="zh-CN" sz="2000" smtClean="0">
                <a:solidFill>
                  <a:srgbClr val="000000"/>
                </a:solidFill>
                <a:latin typeface="Arial" pitchFamily="34" charset="0"/>
              </a:rPr>
              <a:t>Kalman</a:t>
            </a:r>
            <a:r>
              <a:rPr lang="zh-CN" altLang="en-US" sz="2000" smtClean="0">
                <a:solidFill>
                  <a:srgbClr val="000000"/>
                </a:solidFill>
                <a:latin typeface="Arial" pitchFamily="34" charset="0"/>
              </a:rPr>
              <a:t>滤波，第二、三代小波变换法及新的特征融合技术等。 </a:t>
            </a:r>
          </a:p>
        </p:txBody>
      </p:sp>
      <p:sp>
        <p:nvSpPr>
          <p:cNvPr id="130056" name="Rectangle 11"/>
          <p:cNvSpPr>
            <a:spLocks noChangeArrowheads="1"/>
          </p:cNvSpPr>
          <p:nvPr/>
        </p:nvSpPr>
        <p:spPr bwMode="auto">
          <a:xfrm>
            <a:off x="912046" y="5408616"/>
            <a:ext cx="921568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lang="zh-CN" altLang="en-US" sz="2000" smtClean="0">
                <a:solidFill>
                  <a:srgbClr val="000000"/>
                </a:solidFill>
                <a:latin typeface="Arial" pitchFamily="34" charset="0"/>
              </a:rPr>
              <a:t>多传感器信息融合的快速并行算法等。 </a:t>
            </a:r>
          </a:p>
        </p:txBody>
      </p:sp>
    </p:spTree>
    <p:extLst>
      <p:ext uri="{BB962C8B-B14F-4D97-AF65-F5344CB8AC3E}">
        <p14:creationId xmlns:p14="http://schemas.microsoft.com/office/powerpoint/2010/main" val="3648394909"/>
      </p:ext>
    </p:extLst>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3" descr="edge_pan_or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390" y="4900613"/>
            <a:ext cx="2154206"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2260" name="Picture 4" descr="fus_edge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028" y="3660775"/>
            <a:ext cx="167808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Picture 5" descr="fus_edge_or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6881" y="2055813"/>
            <a:ext cx="214997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2262" name="Picture 6" descr="fus_edge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918" y="2886075"/>
            <a:ext cx="1673847"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2263" name="Picture 7" descr="fus_edge_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5325" y="1908175"/>
            <a:ext cx="167808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2264" name="Picture 8" descr="pan_ed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584" y="5337178"/>
            <a:ext cx="167384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2265" name="Line 9"/>
          <p:cNvSpPr>
            <a:spLocks noChangeShapeType="1"/>
          </p:cNvSpPr>
          <p:nvPr/>
        </p:nvSpPr>
        <p:spPr bwMode="auto">
          <a:xfrm flipV="1">
            <a:off x="3832286" y="5646738"/>
            <a:ext cx="880304" cy="0"/>
          </a:xfrm>
          <a:prstGeom prst="line">
            <a:avLst/>
          </a:prstGeom>
          <a:noFill/>
          <a:ln w="381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2266" name="Line 10"/>
          <p:cNvSpPr>
            <a:spLocks noChangeShapeType="1"/>
          </p:cNvSpPr>
          <p:nvPr/>
        </p:nvSpPr>
        <p:spPr bwMode="auto">
          <a:xfrm>
            <a:off x="3781499" y="3703638"/>
            <a:ext cx="829517" cy="444500"/>
          </a:xfrm>
          <a:prstGeom prst="line">
            <a:avLst/>
          </a:prstGeom>
          <a:noFill/>
          <a:ln w="381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2267" name="Line 11"/>
          <p:cNvSpPr>
            <a:spLocks noChangeShapeType="1"/>
          </p:cNvSpPr>
          <p:nvPr/>
        </p:nvSpPr>
        <p:spPr bwMode="auto">
          <a:xfrm>
            <a:off x="3883072" y="2840038"/>
            <a:ext cx="2099187" cy="368300"/>
          </a:xfrm>
          <a:prstGeom prst="line">
            <a:avLst/>
          </a:prstGeom>
          <a:noFill/>
          <a:ln w="381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2268" name="Line 12"/>
          <p:cNvSpPr>
            <a:spLocks noChangeShapeType="1"/>
          </p:cNvSpPr>
          <p:nvPr/>
        </p:nvSpPr>
        <p:spPr bwMode="auto">
          <a:xfrm>
            <a:off x="3849215" y="2319338"/>
            <a:ext cx="3910581" cy="50800"/>
          </a:xfrm>
          <a:prstGeom prst="line">
            <a:avLst/>
          </a:prstGeom>
          <a:noFill/>
          <a:ln w="381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2269" name="Line 13"/>
          <p:cNvSpPr>
            <a:spLocks noChangeShapeType="1"/>
          </p:cNvSpPr>
          <p:nvPr/>
        </p:nvSpPr>
        <p:spPr bwMode="auto">
          <a:xfrm flipH="1">
            <a:off x="5440533" y="4973638"/>
            <a:ext cx="33858" cy="304800"/>
          </a:xfrm>
          <a:prstGeom prst="line">
            <a:avLst/>
          </a:prstGeom>
          <a:noFill/>
          <a:ln w="38100">
            <a:solidFill>
              <a:schemeClr val="hlink"/>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2270" name="Text Box 14"/>
          <p:cNvSpPr txBox="1">
            <a:spLocks noChangeArrowheads="1"/>
          </p:cNvSpPr>
          <p:nvPr/>
        </p:nvSpPr>
        <p:spPr bwMode="auto">
          <a:xfrm>
            <a:off x="3155129" y="4275138"/>
            <a:ext cx="160824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de-DE" altLang="zh-CN" sz="1800" smtClean="0">
                <a:solidFill>
                  <a:srgbClr val="333399"/>
                </a:solidFill>
                <a:latin typeface="Arial" pitchFamily="34" charset="0"/>
              </a:rPr>
              <a:t>Edge Detection</a:t>
            </a:r>
          </a:p>
        </p:txBody>
      </p:sp>
      <p:sp>
        <p:nvSpPr>
          <p:cNvPr id="1632272" name="Line 16"/>
          <p:cNvSpPr>
            <a:spLocks noChangeShapeType="1"/>
          </p:cNvSpPr>
          <p:nvPr/>
        </p:nvSpPr>
        <p:spPr bwMode="auto">
          <a:xfrm flipH="1">
            <a:off x="6710203" y="3322638"/>
            <a:ext cx="2844059" cy="2311400"/>
          </a:xfrm>
          <a:prstGeom prst="line">
            <a:avLst/>
          </a:prstGeom>
          <a:noFill/>
          <a:ln w="38100">
            <a:solidFill>
              <a:schemeClr val="hlink"/>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2273" name="Text Box 17"/>
          <p:cNvSpPr txBox="1">
            <a:spLocks noChangeArrowheads="1"/>
          </p:cNvSpPr>
          <p:nvPr/>
        </p:nvSpPr>
        <p:spPr bwMode="auto">
          <a:xfrm>
            <a:off x="5592894" y="4960938"/>
            <a:ext cx="372436"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de-DE" altLang="zh-CN" sz="1800" smtClean="0">
                <a:solidFill>
                  <a:srgbClr val="333399"/>
                </a:solidFill>
                <a:latin typeface="Arial" pitchFamily="34" charset="0"/>
              </a:rPr>
              <a:t>-</a:t>
            </a:r>
          </a:p>
        </p:txBody>
      </p:sp>
      <p:sp>
        <p:nvSpPr>
          <p:cNvPr id="1632274" name="Text Box 18"/>
          <p:cNvSpPr txBox="1">
            <a:spLocks noChangeArrowheads="1"/>
          </p:cNvSpPr>
          <p:nvPr/>
        </p:nvSpPr>
        <p:spPr bwMode="auto">
          <a:xfrm>
            <a:off x="6540914" y="4186238"/>
            <a:ext cx="107392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de-DE" altLang="zh-CN" sz="1800" dirty="0" smtClean="0">
                <a:solidFill>
                  <a:srgbClr val="333399"/>
                </a:solidFill>
                <a:latin typeface="Arial" pitchFamily="34" charset="0"/>
              </a:rPr>
              <a:t>-</a:t>
            </a:r>
          </a:p>
        </p:txBody>
      </p:sp>
      <p:sp>
        <p:nvSpPr>
          <p:cNvPr id="1632275" name="Text Box 19"/>
          <p:cNvSpPr txBox="1">
            <a:spLocks noChangeArrowheads="1"/>
          </p:cNvSpPr>
          <p:nvPr/>
        </p:nvSpPr>
        <p:spPr bwMode="auto">
          <a:xfrm>
            <a:off x="8352309" y="4325938"/>
            <a:ext cx="81364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de-DE" altLang="zh-CN" sz="1800" dirty="0" smtClean="0">
                <a:solidFill>
                  <a:srgbClr val="333399"/>
                </a:solidFill>
                <a:latin typeface="Arial" pitchFamily="34" charset="0"/>
              </a:rPr>
              <a:t>-</a:t>
            </a:r>
          </a:p>
        </p:txBody>
      </p:sp>
      <p:sp>
        <p:nvSpPr>
          <p:cNvPr id="131091" name="Rectangle 38"/>
          <p:cNvSpPr>
            <a:spLocks noChangeArrowheads="1"/>
          </p:cNvSpPr>
          <p:nvPr/>
        </p:nvSpPr>
        <p:spPr bwMode="auto">
          <a:xfrm>
            <a:off x="1199838" y="1077916"/>
            <a:ext cx="9503474"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b="1" smtClean="0">
                <a:solidFill>
                  <a:srgbClr val="333399"/>
                </a:solidFill>
                <a:latin typeface="Times New Roman" pitchFamily="18" charset="0"/>
                <a:ea typeface="华文行楷" pitchFamily="2" charset="-122"/>
              </a:rPr>
              <a:t>附：图像融合的发展方向</a:t>
            </a:r>
            <a:endParaRPr lang="zh-CN" altLang="en-US" sz="4800" smtClean="0">
              <a:solidFill>
                <a:srgbClr val="000000"/>
              </a:solidFill>
              <a:latin typeface="Times New Roman" pitchFamily="18" charset="0"/>
              <a:ea typeface="华文新魏" pitchFamily="2" charset="-122"/>
            </a:endParaRPr>
          </a:p>
        </p:txBody>
      </p:sp>
      <p:sp>
        <p:nvSpPr>
          <p:cNvPr id="1632271" name="Line 15"/>
          <p:cNvSpPr>
            <a:spLocks noChangeShapeType="1"/>
          </p:cNvSpPr>
          <p:nvPr/>
        </p:nvSpPr>
        <p:spPr bwMode="auto">
          <a:xfrm flipH="1">
            <a:off x="6388553" y="4300538"/>
            <a:ext cx="1015735" cy="965200"/>
          </a:xfrm>
          <a:prstGeom prst="line">
            <a:avLst/>
          </a:prstGeom>
          <a:noFill/>
          <a:ln w="38100">
            <a:solidFill>
              <a:schemeClr val="hlink"/>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Tree>
    <p:extLst>
      <p:ext uri="{BB962C8B-B14F-4D97-AF65-F5344CB8AC3E}">
        <p14:creationId xmlns:p14="http://schemas.microsoft.com/office/powerpoint/2010/main" val="869418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a:extLst>
              <a:ext uri="{FF2B5EF4-FFF2-40B4-BE49-F238E27FC236}">
                <a16:creationId xmlns="" xmlns:a16="http://schemas.microsoft.com/office/drawing/2014/main" id="{057C2B95-B317-4DDB-B0FD-BDE7EA7AA8FD}"/>
              </a:ext>
            </a:extLst>
          </p:cNvPr>
          <p:cNvSpPr txBox="1">
            <a:spLocks noChangeArrowheads="1"/>
          </p:cNvSpPr>
          <p:nvPr/>
        </p:nvSpPr>
        <p:spPr bwMode="auto">
          <a:xfrm>
            <a:off x="2111829" y="3797300"/>
            <a:ext cx="7880350" cy="2378075"/>
          </a:xfrm>
          <a:prstGeom prst="rect">
            <a:avLst/>
          </a:prstGeom>
          <a:solidFill>
            <a:srgbClr val="3366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nSpc>
                <a:spcPct val="125000"/>
              </a:lnSpc>
              <a:spcBef>
                <a:spcPct val="0"/>
              </a:spcBef>
              <a:buClrTx/>
              <a:buSzTx/>
              <a:buFontTx/>
              <a:buNone/>
            </a:pPr>
            <a:r>
              <a:rPr lang="en-US" altLang="zh-CN" sz="2400" b="1">
                <a:solidFill>
                  <a:srgbClr val="FFFFFF"/>
                </a:solidFill>
              </a:rPr>
              <a:t>MOS</a:t>
            </a:r>
            <a:r>
              <a:rPr lang="zh-CN" altLang="en-US" sz="2400" b="1">
                <a:solidFill>
                  <a:srgbClr val="FFFFFF"/>
                </a:solidFill>
              </a:rPr>
              <a:t>结构，由金属电极、氧化物和半导体三部分组成。</a:t>
            </a:r>
          </a:p>
          <a:p>
            <a:pPr>
              <a:lnSpc>
                <a:spcPct val="125000"/>
              </a:lnSpc>
              <a:spcBef>
                <a:spcPct val="0"/>
              </a:spcBef>
              <a:buClrTx/>
              <a:buSzTx/>
              <a:buFontTx/>
              <a:buNone/>
            </a:pPr>
            <a:r>
              <a:rPr lang="zh-CN" altLang="en-US" sz="2400" b="1">
                <a:solidFill>
                  <a:srgbClr val="FFFFFF"/>
                </a:solidFill>
              </a:rPr>
              <a:t>它与</a:t>
            </a:r>
            <a:r>
              <a:rPr lang="en-US" altLang="zh-CN" sz="2400" b="1">
                <a:solidFill>
                  <a:srgbClr val="FFFFFF"/>
                </a:solidFill>
              </a:rPr>
              <a:t>MOS</a:t>
            </a:r>
            <a:r>
              <a:rPr lang="zh-CN" altLang="en-US" sz="2400" b="1">
                <a:solidFill>
                  <a:srgbClr val="FFFFFF"/>
                </a:solidFill>
              </a:rPr>
              <a:t>光敏元的区别在于：</a:t>
            </a:r>
          </a:p>
          <a:p>
            <a:pPr>
              <a:lnSpc>
                <a:spcPct val="125000"/>
              </a:lnSpc>
              <a:spcBef>
                <a:spcPct val="0"/>
              </a:spcBef>
              <a:buClrTx/>
              <a:buSzTx/>
              <a:buFontTx/>
              <a:buNone/>
            </a:pPr>
            <a:r>
              <a:rPr lang="zh-CN" altLang="en-US" sz="2400" b="1">
                <a:solidFill>
                  <a:srgbClr val="FFFFFF"/>
                </a:solidFill>
              </a:rPr>
              <a:t>①在半导体的底部覆盖上一层遮光层，</a:t>
            </a:r>
          </a:p>
          <a:p>
            <a:pPr>
              <a:lnSpc>
                <a:spcPct val="125000"/>
              </a:lnSpc>
              <a:spcBef>
                <a:spcPct val="0"/>
              </a:spcBef>
              <a:buClrTx/>
              <a:buSzTx/>
              <a:buFontTx/>
              <a:buNone/>
            </a:pPr>
            <a:r>
              <a:rPr lang="zh-CN" altLang="en-US" sz="2400" b="1">
                <a:solidFill>
                  <a:srgbClr val="FFFFFF"/>
                </a:solidFill>
              </a:rPr>
              <a:t>防止由于外来光线的干扰；</a:t>
            </a:r>
          </a:p>
          <a:p>
            <a:pPr>
              <a:lnSpc>
                <a:spcPct val="125000"/>
              </a:lnSpc>
              <a:spcBef>
                <a:spcPct val="0"/>
              </a:spcBef>
              <a:buClrTx/>
              <a:buSzTx/>
              <a:buFontTx/>
              <a:buNone/>
            </a:pPr>
            <a:r>
              <a:rPr lang="zh-CN" altLang="en-US" sz="2400" b="1">
                <a:solidFill>
                  <a:srgbClr val="FFFFFF"/>
                </a:solidFill>
              </a:rPr>
              <a:t>②它由三组邻近的电极组成一个耦合单元（即传输单元）</a:t>
            </a:r>
            <a:r>
              <a:rPr lang="zh-CN" altLang="en-US" sz="2400"/>
              <a:t> </a:t>
            </a:r>
          </a:p>
        </p:txBody>
      </p:sp>
      <p:pic>
        <p:nvPicPr>
          <p:cNvPr id="10" name="Picture 3" descr="ani2">
            <a:extLst>
              <a:ext uri="{FF2B5EF4-FFF2-40B4-BE49-F238E27FC236}">
                <a16:creationId xmlns="" xmlns:a16="http://schemas.microsoft.com/office/drawing/2014/main" id="{F4BBBD66-BE81-43FE-8CA8-BBF614FF284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6229" y="1282700"/>
            <a:ext cx="5638800"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4">
            <a:extLst>
              <a:ext uri="{FF2B5EF4-FFF2-40B4-BE49-F238E27FC236}">
                <a16:creationId xmlns="" xmlns:a16="http://schemas.microsoft.com/office/drawing/2014/main" id="{80C3FD3C-887C-4BDC-9E69-BD42C4A5CBF9}"/>
              </a:ext>
            </a:extLst>
          </p:cNvPr>
          <p:cNvSpPr txBox="1">
            <a:spLocks noChangeArrowheads="1"/>
          </p:cNvSpPr>
          <p:nvPr/>
        </p:nvSpPr>
        <p:spPr bwMode="auto">
          <a:xfrm>
            <a:off x="3788229" y="292100"/>
            <a:ext cx="3581400" cy="64135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3600" b="1">
                <a:solidFill>
                  <a:srgbClr val="FFFFFF"/>
                </a:solidFill>
                <a:ea typeface="华文行楷" panose="02010800040101010101" pitchFamily="2" charset="-122"/>
              </a:rPr>
              <a:t>读出移位寄存器</a:t>
            </a:r>
          </a:p>
        </p:txBody>
      </p:sp>
    </p:spTree>
    <p:custDataLst>
      <p:tags r:id="rId1"/>
    </p:custDataLst>
  </p:cSld>
  <p:clrMapOvr>
    <a:masterClrMapping/>
  </p:clrMapOvr>
  <p:transition>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3" descr="edge_pan_or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8248" y="4945063"/>
            <a:ext cx="2154206"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4" descr="fus_edge_or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0739" y="2100263"/>
            <a:ext cx="214997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6357" name="Line 5"/>
          <p:cNvSpPr>
            <a:spLocks noChangeShapeType="1"/>
          </p:cNvSpPr>
          <p:nvPr/>
        </p:nvSpPr>
        <p:spPr bwMode="auto">
          <a:xfrm flipV="1">
            <a:off x="3866144" y="5691188"/>
            <a:ext cx="880304" cy="0"/>
          </a:xfrm>
          <a:prstGeom prst="line">
            <a:avLst/>
          </a:prstGeom>
          <a:noFill/>
          <a:ln w="381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6358" name="Line 6"/>
          <p:cNvSpPr>
            <a:spLocks noChangeShapeType="1"/>
          </p:cNvSpPr>
          <p:nvPr/>
        </p:nvSpPr>
        <p:spPr bwMode="auto">
          <a:xfrm>
            <a:off x="3815357" y="3748088"/>
            <a:ext cx="829517" cy="444500"/>
          </a:xfrm>
          <a:prstGeom prst="line">
            <a:avLst/>
          </a:prstGeom>
          <a:noFill/>
          <a:ln w="381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6359" name="Line 7"/>
          <p:cNvSpPr>
            <a:spLocks noChangeShapeType="1"/>
          </p:cNvSpPr>
          <p:nvPr/>
        </p:nvSpPr>
        <p:spPr bwMode="auto">
          <a:xfrm>
            <a:off x="3916930" y="2884488"/>
            <a:ext cx="2099187" cy="368300"/>
          </a:xfrm>
          <a:prstGeom prst="line">
            <a:avLst/>
          </a:prstGeom>
          <a:noFill/>
          <a:ln w="381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6360" name="Line 8"/>
          <p:cNvSpPr>
            <a:spLocks noChangeShapeType="1"/>
          </p:cNvSpPr>
          <p:nvPr/>
        </p:nvSpPr>
        <p:spPr bwMode="auto">
          <a:xfrm>
            <a:off x="3883074" y="2363788"/>
            <a:ext cx="3910581" cy="50800"/>
          </a:xfrm>
          <a:prstGeom prst="line">
            <a:avLst/>
          </a:prstGeom>
          <a:noFill/>
          <a:ln w="3810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6361" name="Line 9"/>
          <p:cNvSpPr>
            <a:spLocks noChangeShapeType="1"/>
          </p:cNvSpPr>
          <p:nvPr/>
        </p:nvSpPr>
        <p:spPr bwMode="auto">
          <a:xfrm flipH="1">
            <a:off x="5474391" y="5018088"/>
            <a:ext cx="33858" cy="304800"/>
          </a:xfrm>
          <a:prstGeom prst="line">
            <a:avLst/>
          </a:prstGeom>
          <a:noFill/>
          <a:ln w="38100">
            <a:solidFill>
              <a:schemeClr val="hlink"/>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6362" name="Text Box 10"/>
          <p:cNvSpPr txBox="1">
            <a:spLocks noChangeArrowheads="1"/>
          </p:cNvSpPr>
          <p:nvPr/>
        </p:nvSpPr>
        <p:spPr bwMode="auto">
          <a:xfrm>
            <a:off x="3188987" y="4319588"/>
            <a:ext cx="160824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de-DE" altLang="zh-CN" sz="1800" smtClean="0">
                <a:solidFill>
                  <a:srgbClr val="333399"/>
                </a:solidFill>
                <a:latin typeface="Arial" pitchFamily="34" charset="0"/>
              </a:rPr>
              <a:t>Highpass Filtering</a:t>
            </a:r>
          </a:p>
        </p:txBody>
      </p:sp>
      <p:sp>
        <p:nvSpPr>
          <p:cNvPr id="1636363" name="Line 11"/>
          <p:cNvSpPr>
            <a:spLocks noChangeShapeType="1"/>
          </p:cNvSpPr>
          <p:nvPr/>
        </p:nvSpPr>
        <p:spPr bwMode="auto">
          <a:xfrm flipH="1">
            <a:off x="6422411" y="4344988"/>
            <a:ext cx="1015735" cy="965200"/>
          </a:xfrm>
          <a:prstGeom prst="line">
            <a:avLst/>
          </a:prstGeom>
          <a:noFill/>
          <a:ln w="38100">
            <a:solidFill>
              <a:schemeClr val="hlink"/>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6364" name="Line 12"/>
          <p:cNvSpPr>
            <a:spLocks noChangeShapeType="1"/>
          </p:cNvSpPr>
          <p:nvPr/>
        </p:nvSpPr>
        <p:spPr bwMode="auto">
          <a:xfrm flipH="1">
            <a:off x="6744062" y="3367088"/>
            <a:ext cx="2844059" cy="2311400"/>
          </a:xfrm>
          <a:prstGeom prst="line">
            <a:avLst/>
          </a:prstGeom>
          <a:noFill/>
          <a:ln w="38100">
            <a:solidFill>
              <a:schemeClr val="hlink"/>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636365" name="Text Box 13"/>
          <p:cNvSpPr txBox="1">
            <a:spLocks noChangeArrowheads="1"/>
          </p:cNvSpPr>
          <p:nvPr/>
        </p:nvSpPr>
        <p:spPr bwMode="auto">
          <a:xfrm>
            <a:off x="8386168" y="4370388"/>
            <a:ext cx="317840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de-DE" altLang="zh-CN" sz="1800" smtClean="0">
                <a:solidFill>
                  <a:srgbClr val="333399"/>
                </a:solidFill>
                <a:latin typeface="Arial" pitchFamily="34" charset="0"/>
              </a:rPr>
              <a:t>Correlation</a:t>
            </a:r>
            <a:r>
              <a:rPr lang="zh-CN" altLang="en-US" sz="1800" smtClean="0">
                <a:solidFill>
                  <a:srgbClr val="333399"/>
                </a:solidFill>
                <a:latin typeface="Arial" pitchFamily="34" charset="0"/>
              </a:rPr>
              <a:t>（相关）</a:t>
            </a:r>
            <a:endParaRPr lang="de-DE" altLang="zh-CN" sz="1800" smtClean="0">
              <a:solidFill>
                <a:srgbClr val="333399"/>
              </a:solidFill>
              <a:latin typeface="Arial" pitchFamily="34" charset="0"/>
            </a:endParaRPr>
          </a:p>
        </p:txBody>
      </p:sp>
      <p:pic>
        <p:nvPicPr>
          <p:cNvPr id="1636382" name="Picture 30" descr="highpass_p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950" y="5483225"/>
            <a:ext cx="1673847"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6383" name="Picture 31" descr="highpass_fus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1092" y="3590925"/>
            <a:ext cx="1673847"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6384" name="Picture 32" descr="highpass_fus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3067" y="2867025"/>
            <a:ext cx="167808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6385" name="Picture 33" descr="highpass_fus_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3751" y="1906589"/>
            <a:ext cx="168442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13" name="Rectangle 36"/>
          <p:cNvSpPr>
            <a:spLocks noChangeArrowheads="1"/>
          </p:cNvSpPr>
          <p:nvPr/>
        </p:nvSpPr>
        <p:spPr bwMode="auto">
          <a:xfrm>
            <a:off x="1199838" y="1077916"/>
            <a:ext cx="9503474"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b="1" smtClean="0">
                <a:solidFill>
                  <a:srgbClr val="333399"/>
                </a:solidFill>
                <a:latin typeface="Times New Roman" pitchFamily="18" charset="0"/>
                <a:ea typeface="华文行楷" pitchFamily="2" charset="-122"/>
              </a:rPr>
              <a:t>附：图像融合的发展方向</a:t>
            </a:r>
            <a:endParaRPr lang="zh-CN" altLang="en-US" sz="4800" smtClean="0">
              <a:solidFill>
                <a:srgbClr val="000000"/>
              </a:solidFill>
              <a:latin typeface="Times New Roman" pitchFamily="18" charset="0"/>
              <a:ea typeface="华文新魏" pitchFamily="2" charset="-122"/>
            </a:endParaRPr>
          </a:p>
        </p:txBody>
      </p:sp>
    </p:spTree>
    <p:extLst>
      <p:ext uri="{BB962C8B-B14F-4D97-AF65-F5344CB8AC3E}">
        <p14:creationId xmlns:p14="http://schemas.microsoft.com/office/powerpoint/2010/main" val="243941108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534185" y="982666"/>
            <a:ext cx="10388010" cy="693737"/>
          </a:xfrm>
        </p:spPr>
        <p:txBody>
          <a:bodyPr/>
          <a:lstStyle/>
          <a:p>
            <a:pPr eaLnBrk="1" hangingPunct="1"/>
            <a:r>
              <a:rPr lang="zh-CN" altLang="en-US" sz="4000" smtClean="0"/>
              <a:t>主要内容</a:t>
            </a:r>
            <a:endParaRPr lang="en-US" altLang="zh-CN" sz="4000" smtClean="0"/>
          </a:p>
        </p:txBody>
      </p:sp>
      <p:sp>
        <p:nvSpPr>
          <p:cNvPr id="133123" name="Rectangle 3"/>
          <p:cNvSpPr>
            <a:spLocks noChangeArrowheads="1"/>
          </p:cNvSpPr>
          <p:nvPr/>
        </p:nvSpPr>
        <p:spPr bwMode="auto">
          <a:xfrm>
            <a:off x="624255" y="2347914"/>
            <a:ext cx="10629247" cy="36734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457200" indent="-457200" algn="just" fontAlgn="base">
              <a:spcBef>
                <a:spcPct val="20000"/>
              </a:spcBef>
              <a:spcAft>
                <a:spcPct val="0"/>
              </a:spcAft>
              <a:buClr>
                <a:srgbClr val="800000"/>
              </a:buClr>
              <a:buFont typeface="Wingdings" pitchFamily="2" charset="2"/>
              <a:buChar char="u"/>
            </a:pPr>
            <a:r>
              <a:rPr kumimoji="1" lang="zh-CN" altLang="en-US" sz="3600" b="1" dirty="0" smtClean="0">
                <a:solidFill>
                  <a:srgbClr val="333399"/>
                </a:solidFill>
                <a:latin typeface="Arial" pitchFamily="34" charset="0"/>
                <a:ea typeface="楷体_GB2312" pitchFamily="49" charset="-122"/>
              </a:rPr>
              <a:t>图像传感器</a:t>
            </a:r>
            <a:endParaRPr kumimoji="1" lang="en-US" altLang="zh-CN" sz="3600" b="1" dirty="0" smtClean="0">
              <a:solidFill>
                <a:srgbClr val="333399"/>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dirty="0" smtClean="0">
                <a:solidFill>
                  <a:srgbClr val="333399"/>
                </a:solidFill>
                <a:latin typeface="Arial" pitchFamily="34" charset="0"/>
                <a:ea typeface="楷体_GB2312" pitchFamily="49" charset="-122"/>
              </a:rPr>
              <a:t>信息融合概述</a:t>
            </a:r>
          </a:p>
          <a:p>
            <a:pPr marL="457200" indent="-457200" algn="just" fontAlgn="base">
              <a:spcBef>
                <a:spcPct val="20000"/>
              </a:spcBef>
              <a:spcAft>
                <a:spcPct val="0"/>
              </a:spcAft>
              <a:buClr>
                <a:srgbClr val="800000"/>
              </a:buClr>
              <a:buFont typeface="Wingdings" pitchFamily="2" charset="2"/>
              <a:buChar char="u"/>
            </a:pPr>
            <a:r>
              <a:rPr kumimoji="1" lang="zh-CN" altLang="en-US" sz="3600" b="1" dirty="0" smtClean="0">
                <a:solidFill>
                  <a:srgbClr val="333399"/>
                </a:solidFill>
                <a:latin typeface="Arial" pitchFamily="34" charset="0"/>
                <a:ea typeface="楷体_GB2312" pitchFamily="49" charset="-122"/>
              </a:rPr>
              <a:t>图像融合简介</a:t>
            </a:r>
          </a:p>
          <a:p>
            <a:pPr marL="457200" indent="-457200" algn="just" fontAlgn="base">
              <a:spcBef>
                <a:spcPct val="20000"/>
              </a:spcBef>
              <a:spcAft>
                <a:spcPct val="0"/>
              </a:spcAft>
              <a:buClr>
                <a:srgbClr val="800000"/>
              </a:buClr>
              <a:buFont typeface="Wingdings" pitchFamily="2" charset="2"/>
              <a:buChar char="u"/>
            </a:pPr>
            <a:r>
              <a:rPr kumimoji="1" lang="zh-CN" altLang="en-US" sz="3600" b="1" dirty="0" smtClean="0">
                <a:solidFill>
                  <a:srgbClr val="333399"/>
                </a:solidFill>
                <a:latin typeface="Arial" pitchFamily="34" charset="0"/>
                <a:ea typeface="楷体_GB2312" pitchFamily="49" charset="-122"/>
              </a:rPr>
              <a:t>图像配准方法</a:t>
            </a:r>
          </a:p>
          <a:p>
            <a:pPr marL="457200" indent="-457200" algn="just" fontAlgn="base">
              <a:spcBef>
                <a:spcPct val="20000"/>
              </a:spcBef>
              <a:spcAft>
                <a:spcPct val="0"/>
              </a:spcAft>
              <a:buClr>
                <a:srgbClr val="800000"/>
              </a:buClr>
              <a:buFont typeface="Wingdings" pitchFamily="2" charset="2"/>
              <a:buChar char="u"/>
            </a:pPr>
            <a:r>
              <a:rPr kumimoji="1" lang="zh-CN" altLang="en-US" sz="3600" b="1" dirty="0" smtClean="0">
                <a:solidFill>
                  <a:srgbClr val="333399"/>
                </a:solidFill>
                <a:latin typeface="Arial" pitchFamily="34" charset="0"/>
                <a:ea typeface="楷体_GB2312" pitchFamily="49" charset="-122"/>
              </a:rPr>
              <a:t>图像融合方法</a:t>
            </a:r>
            <a:endParaRPr kumimoji="1" lang="en-US" altLang="zh-CN" sz="3600" b="1" dirty="0" smtClean="0">
              <a:solidFill>
                <a:srgbClr val="333399"/>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dirty="0" smtClean="0">
                <a:solidFill>
                  <a:srgbClr val="333399"/>
                </a:solidFill>
                <a:latin typeface="Arial" pitchFamily="34" charset="0"/>
                <a:ea typeface="楷体_GB2312" pitchFamily="49" charset="-122"/>
              </a:rPr>
              <a:t>融合效果评价</a:t>
            </a:r>
          </a:p>
        </p:txBody>
      </p:sp>
      <p:sp>
        <p:nvSpPr>
          <p:cNvPr id="133124" name="Freeform 4"/>
          <p:cNvSpPr>
            <a:spLocks/>
          </p:cNvSpPr>
          <p:nvPr/>
        </p:nvSpPr>
        <p:spPr bwMode="auto">
          <a:xfrm>
            <a:off x="6477430" y="2133600"/>
            <a:ext cx="3758221" cy="3352800"/>
          </a:xfrm>
          <a:custGeom>
            <a:avLst/>
            <a:gdLst>
              <a:gd name="T0" fmla="*/ 0 w 1776"/>
              <a:gd name="T1" fmla="*/ 2147483647 h 2112"/>
              <a:gd name="T2" fmla="*/ 2147483647 w 1776"/>
              <a:gd name="T3" fmla="*/ 2147483647 h 2112"/>
              <a:gd name="T4" fmla="*/ 2147483647 w 1776"/>
              <a:gd name="T5" fmla="*/ 2147483647 h 2112"/>
              <a:gd name="T6" fmla="*/ 2147483647 w 1776"/>
              <a:gd name="T7" fmla="*/ 0 h 2112"/>
              <a:gd name="T8" fmla="*/ 2147483647 w 1776"/>
              <a:gd name="T9" fmla="*/ 2147483647 h 2112"/>
              <a:gd name="T10" fmla="*/ 2147483647 w 1776"/>
              <a:gd name="T11" fmla="*/ 2147483647 h 2112"/>
              <a:gd name="T12" fmla="*/ 0 w 1776"/>
              <a:gd name="T13" fmla="*/ 2147483647 h 21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6" h="2112">
                <a:moveTo>
                  <a:pt x="0" y="1584"/>
                </a:moveTo>
                <a:lnTo>
                  <a:pt x="720" y="2112"/>
                </a:lnTo>
                <a:lnTo>
                  <a:pt x="1776" y="240"/>
                </a:lnTo>
                <a:lnTo>
                  <a:pt x="1488" y="0"/>
                </a:lnTo>
                <a:lnTo>
                  <a:pt x="720" y="2016"/>
                </a:lnTo>
                <a:lnTo>
                  <a:pt x="144" y="1440"/>
                </a:lnTo>
                <a:lnTo>
                  <a:pt x="0" y="1584"/>
                </a:lnTo>
                <a:close/>
              </a:path>
            </a:pathLst>
          </a:custGeom>
          <a:solidFill>
            <a:srgbClr val="FF6600"/>
          </a:solid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Tree>
    <p:extLst>
      <p:ext uri="{BB962C8B-B14F-4D97-AF65-F5344CB8AC3E}">
        <p14:creationId xmlns:p14="http://schemas.microsoft.com/office/powerpoint/2010/main" val="21365319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BD06517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8797" y="2349503"/>
            <a:ext cx="7211721"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WordArt 3"/>
          <p:cNvSpPr>
            <a:spLocks noChangeArrowheads="1" noChangeShapeType="1" noTextEdit="1"/>
          </p:cNvSpPr>
          <p:nvPr/>
        </p:nvSpPr>
        <p:spPr bwMode="auto">
          <a:xfrm rot="281154">
            <a:off x="2543573" y="981075"/>
            <a:ext cx="7006459" cy="719138"/>
          </a:xfrm>
          <a:prstGeom prst="rect">
            <a:avLst/>
          </a:prstGeom>
        </p:spPr>
        <p:txBody>
          <a:bodyPr wrap="none" fromWordArt="1">
            <a:prstTxWarp prst="textCascadeUp">
              <a:avLst>
                <a:gd name="adj" fmla="val 100000"/>
              </a:avLst>
            </a:prstTxWarp>
            <a:scene3d>
              <a:camera prst="legacyPerspectiveFront">
                <a:rot lat="20519992" lon="1080000" rev="0"/>
              </a:camera>
              <a:lightRig rig="legacyHarsh2" dir="b"/>
            </a:scene3d>
            <a:sp3d extrusionH="430200" prstMaterial="legacyMatte">
              <a:extrusionClr>
                <a:srgbClr val="FF6600"/>
              </a:extrusionClr>
            </a:sp3d>
          </a:bodyPr>
          <a:lstStyle/>
          <a:p>
            <a:pPr algn="ctr" fontAlgn="base">
              <a:spcBef>
                <a:spcPct val="0"/>
              </a:spcBef>
              <a:spcAft>
                <a:spcPct val="0"/>
              </a:spcAft>
            </a:pPr>
            <a:r>
              <a:rPr lang="en-US" altLang="zh-CN" sz="9600" kern="10" smtClean="0">
                <a:ln w="9525">
                  <a:round/>
                  <a:headEnd/>
                  <a:tailEnd/>
                </a:ln>
                <a:gradFill rotWithShape="1">
                  <a:gsLst>
                    <a:gs pos="0">
                      <a:srgbClr val="FFE701"/>
                    </a:gs>
                    <a:gs pos="100000">
                      <a:srgbClr val="FE3E02"/>
                    </a:gs>
                  </a:gsLst>
                  <a:lin ang="5100000" scaled="1"/>
                </a:gradFill>
                <a:latin typeface="宋体"/>
              </a:rPr>
              <a:t>Any queastions!</a:t>
            </a:r>
            <a:endParaRPr lang="zh-CN" altLang="en-US" sz="9600" kern="10" smtClean="0">
              <a:ln w="9525">
                <a:round/>
                <a:headEnd/>
                <a:tailEnd/>
              </a:ln>
              <a:gradFill rotWithShape="1">
                <a:gsLst>
                  <a:gs pos="0">
                    <a:srgbClr val="FFE701"/>
                  </a:gs>
                  <a:gs pos="100000">
                    <a:srgbClr val="FE3E02"/>
                  </a:gs>
                </a:gsLst>
                <a:lin ang="5100000" scaled="1"/>
              </a:gradFill>
              <a:latin typeface="宋体"/>
            </a:endParaRPr>
          </a:p>
        </p:txBody>
      </p:sp>
    </p:spTree>
    <p:extLst>
      <p:ext uri="{BB962C8B-B14F-4D97-AF65-F5344CB8AC3E}">
        <p14:creationId xmlns:p14="http://schemas.microsoft.com/office/powerpoint/2010/main" val="38685476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 xmlns:a16="http://schemas.microsoft.com/office/drawing/2014/main" id="{0343D276-1868-4D03-BC3E-68F5E5BDE3EF}"/>
              </a:ext>
            </a:extLst>
          </p:cNvPr>
          <p:cNvSpPr>
            <a:spLocks noChangeArrowheads="1"/>
          </p:cNvSpPr>
          <p:nvPr/>
        </p:nvSpPr>
        <p:spPr bwMode="auto">
          <a:xfrm>
            <a:off x="1119674" y="968375"/>
            <a:ext cx="89154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t>         </a:t>
            </a:r>
            <a:r>
              <a:rPr lang="zh-CN" altLang="en-US" sz="2400" dirty="0">
                <a:solidFill>
                  <a:srgbClr val="000000"/>
                </a:solidFill>
              </a:rPr>
              <a:t>目前，实用的线型</a:t>
            </a:r>
            <a:r>
              <a:rPr lang="en-US" altLang="zh-CN" sz="2400" dirty="0">
                <a:solidFill>
                  <a:srgbClr val="000000"/>
                </a:solidFill>
              </a:rPr>
              <a:t>CCD</a:t>
            </a:r>
            <a:r>
              <a:rPr lang="zh-CN" altLang="en-US" sz="2400" dirty="0">
                <a:solidFill>
                  <a:srgbClr val="000000"/>
                </a:solidFill>
              </a:rPr>
              <a:t>图像传感器为</a:t>
            </a:r>
            <a:r>
              <a:rPr lang="zh-CN" altLang="en-US" sz="2400" b="1" dirty="0">
                <a:solidFill>
                  <a:srgbClr val="FF0000"/>
                </a:solidFill>
              </a:rPr>
              <a:t>双行结构</a:t>
            </a:r>
            <a:r>
              <a:rPr lang="zh-CN" altLang="en-US" sz="2400" dirty="0">
                <a:solidFill>
                  <a:srgbClr val="000000"/>
                </a:solidFill>
              </a:rPr>
              <a:t>，如图（</a:t>
            </a:r>
            <a:r>
              <a:rPr lang="en-US" altLang="zh-CN" sz="2400" dirty="0">
                <a:solidFill>
                  <a:srgbClr val="000000"/>
                </a:solidFill>
              </a:rPr>
              <a:t>b</a:t>
            </a:r>
            <a:r>
              <a:rPr lang="zh-CN" altLang="en-US" sz="2400" dirty="0">
                <a:solidFill>
                  <a:srgbClr val="000000"/>
                </a:solidFill>
              </a:rPr>
              <a:t>）所示。单、双数光敏元件中的信号电荷分别转移到上、下方的移位寄存器中，然后，在控制脉冲的作用下，自左向右移动，在输出端交替合并输出，这样就形成了原来光敏信号电荷的顺序。</a:t>
            </a:r>
          </a:p>
        </p:txBody>
      </p:sp>
      <p:grpSp>
        <p:nvGrpSpPr>
          <p:cNvPr id="11" name="Group 3">
            <a:extLst>
              <a:ext uri="{FF2B5EF4-FFF2-40B4-BE49-F238E27FC236}">
                <a16:creationId xmlns="" xmlns:a16="http://schemas.microsoft.com/office/drawing/2014/main" id="{3DFA7E7C-DDC8-4FD9-B050-A3DE584B69F3}"/>
              </a:ext>
            </a:extLst>
          </p:cNvPr>
          <p:cNvGrpSpPr>
            <a:grpSpLocks/>
          </p:cNvGrpSpPr>
          <p:nvPr/>
        </p:nvGrpSpPr>
        <p:grpSpPr bwMode="auto">
          <a:xfrm>
            <a:off x="2415074" y="2654300"/>
            <a:ext cx="6705600" cy="4038600"/>
            <a:chOff x="864" y="1536"/>
            <a:chExt cx="4224" cy="2544"/>
          </a:xfrm>
        </p:grpSpPr>
        <p:sp>
          <p:nvSpPr>
            <p:cNvPr id="12" name="AutoShape 4">
              <a:extLst>
                <a:ext uri="{FF2B5EF4-FFF2-40B4-BE49-F238E27FC236}">
                  <a16:creationId xmlns="" xmlns:a16="http://schemas.microsoft.com/office/drawing/2014/main" id="{D7A67FC6-C966-4366-BD60-5906C2B5416C}"/>
                </a:ext>
              </a:extLst>
            </p:cNvPr>
            <p:cNvSpPr>
              <a:spLocks noChangeArrowheads="1"/>
            </p:cNvSpPr>
            <p:nvPr/>
          </p:nvSpPr>
          <p:spPr bwMode="auto">
            <a:xfrm>
              <a:off x="1672" y="2011"/>
              <a:ext cx="2590" cy="61"/>
            </a:xfrm>
            <a:prstGeom prst="roundRect">
              <a:avLst>
                <a:gd name="adj" fmla="val 16667"/>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nvGrpSpPr>
            <p:cNvPr id="13" name="Group 5">
              <a:extLst>
                <a:ext uri="{FF2B5EF4-FFF2-40B4-BE49-F238E27FC236}">
                  <a16:creationId xmlns="" xmlns:a16="http://schemas.microsoft.com/office/drawing/2014/main" id="{802BBAFB-D27F-4BA1-B33F-0F810A27D7E2}"/>
                </a:ext>
              </a:extLst>
            </p:cNvPr>
            <p:cNvGrpSpPr>
              <a:grpSpLocks/>
            </p:cNvGrpSpPr>
            <p:nvPr/>
          </p:nvGrpSpPr>
          <p:grpSpPr bwMode="auto">
            <a:xfrm>
              <a:off x="1779" y="1888"/>
              <a:ext cx="241" cy="364"/>
              <a:chOff x="2330" y="5594"/>
              <a:chExt cx="312" cy="550"/>
            </a:xfrm>
          </p:grpSpPr>
          <p:sp>
            <p:nvSpPr>
              <p:cNvPr id="191" name="Rectangle 6">
                <a:extLst>
                  <a:ext uri="{FF2B5EF4-FFF2-40B4-BE49-F238E27FC236}">
                    <a16:creationId xmlns="" xmlns:a16="http://schemas.microsoft.com/office/drawing/2014/main" id="{247276FC-D6A7-41EF-9B31-C3C3C065B45C}"/>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2" name="Rectangle 7">
                <a:extLst>
                  <a:ext uri="{FF2B5EF4-FFF2-40B4-BE49-F238E27FC236}">
                    <a16:creationId xmlns="" xmlns:a16="http://schemas.microsoft.com/office/drawing/2014/main" id="{BAF1989F-1E6A-4424-BF8C-4CC963FF1679}"/>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3" name="Line 8">
                <a:extLst>
                  <a:ext uri="{FF2B5EF4-FFF2-40B4-BE49-F238E27FC236}">
                    <a16:creationId xmlns="" xmlns:a16="http://schemas.microsoft.com/office/drawing/2014/main" id="{F4CC46C5-A918-4923-A664-0330BE985EC7}"/>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 name="Line 9">
                <a:extLst>
                  <a:ext uri="{FF2B5EF4-FFF2-40B4-BE49-F238E27FC236}">
                    <a16:creationId xmlns="" xmlns:a16="http://schemas.microsoft.com/office/drawing/2014/main" id="{D90FDA07-FE0E-49E7-9AFA-1F2A153D25E8}"/>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AutoShape 10">
                <a:extLst>
                  <a:ext uri="{FF2B5EF4-FFF2-40B4-BE49-F238E27FC236}">
                    <a16:creationId xmlns="" xmlns:a16="http://schemas.microsoft.com/office/drawing/2014/main" id="{50A39EFE-6B0F-49AE-93B8-47124B997C3E}"/>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14" name="Group 11">
              <a:extLst>
                <a:ext uri="{FF2B5EF4-FFF2-40B4-BE49-F238E27FC236}">
                  <a16:creationId xmlns="" xmlns:a16="http://schemas.microsoft.com/office/drawing/2014/main" id="{F0308A5C-A672-43F1-8942-75DFE2319D9E}"/>
                </a:ext>
              </a:extLst>
            </p:cNvPr>
            <p:cNvGrpSpPr>
              <a:grpSpLocks/>
            </p:cNvGrpSpPr>
            <p:nvPr/>
          </p:nvGrpSpPr>
          <p:grpSpPr bwMode="auto">
            <a:xfrm>
              <a:off x="2013" y="1888"/>
              <a:ext cx="240" cy="364"/>
              <a:chOff x="2330" y="5594"/>
              <a:chExt cx="312" cy="550"/>
            </a:xfrm>
          </p:grpSpPr>
          <p:sp>
            <p:nvSpPr>
              <p:cNvPr id="186" name="Rectangle 12">
                <a:extLst>
                  <a:ext uri="{FF2B5EF4-FFF2-40B4-BE49-F238E27FC236}">
                    <a16:creationId xmlns="" xmlns:a16="http://schemas.microsoft.com/office/drawing/2014/main" id="{C257C1FF-8E0F-4359-A9D5-75EA841C57FF}"/>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87" name="Rectangle 13">
                <a:extLst>
                  <a:ext uri="{FF2B5EF4-FFF2-40B4-BE49-F238E27FC236}">
                    <a16:creationId xmlns="" xmlns:a16="http://schemas.microsoft.com/office/drawing/2014/main" id="{3CD5CE11-05DA-4DE7-9985-4562669D0672}"/>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88" name="Line 14">
                <a:extLst>
                  <a:ext uri="{FF2B5EF4-FFF2-40B4-BE49-F238E27FC236}">
                    <a16:creationId xmlns="" xmlns:a16="http://schemas.microsoft.com/office/drawing/2014/main" id="{C58E414C-BF74-465D-B521-15FE14A86771}"/>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Line 15">
                <a:extLst>
                  <a:ext uri="{FF2B5EF4-FFF2-40B4-BE49-F238E27FC236}">
                    <a16:creationId xmlns="" xmlns:a16="http://schemas.microsoft.com/office/drawing/2014/main" id="{FC9B54FA-CED9-436D-91C7-0AF0065B18E0}"/>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 name="AutoShape 16">
                <a:extLst>
                  <a:ext uri="{FF2B5EF4-FFF2-40B4-BE49-F238E27FC236}">
                    <a16:creationId xmlns="" xmlns:a16="http://schemas.microsoft.com/office/drawing/2014/main" id="{EC11D9D4-435B-423F-90B7-42F17BAF4C5E}"/>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15" name="Group 17">
              <a:extLst>
                <a:ext uri="{FF2B5EF4-FFF2-40B4-BE49-F238E27FC236}">
                  <a16:creationId xmlns="" xmlns:a16="http://schemas.microsoft.com/office/drawing/2014/main" id="{DE84C795-2360-4B9F-B577-6C5BF1D0DF61}"/>
                </a:ext>
              </a:extLst>
            </p:cNvPr>
            <p:cNvGrpSpPr>
              <a:grpSpLocks/>
            </p:cNvGrpSpPr>
            <p:nvPr/>
          </p:nvGrpSpPr>
          <p:grpSpPr bwMode="auto">
            <a:xfrm>
              <a:off x="2258" y="1888"/>
              <a:ext cx="241" cy="364"/>
              <a:chOff x="2330" y="5594"/>
              <a:chExt cx="312" cy="550"/>
            </a:xfrm>
          </p:grpSpPr>
          <p:sp>
            <p:nvSpPr>
              <p:cNvPr id="181" name="Rectangle 18">
                <a:extLst>
                  <a:ext uri="{FF2B5EF4-FFF2-40B4-BE49-F238E27FC236}">
                    <a16:creationId xmlns="" xmlns:a16="http://schemas.microsoft.com/office/drawing/2014/main" id="{81805DD4-2828-4C3F-88CD-B95E77014DB6}"/>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82" name="Rectangle 19">
                <a:extLst>
                  <a:ext uri="{FF2B5EF4-FFF2-40B4-BE49-F238E27FC236}">
                    <a16:creationId xmlns="" xmlns:a16="http://schemas.microsoft.com/office/drawing/2014/main" id="{4033493D-487F-42F7-AD15-12509D0E0704}"/>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83" name="Line 20">
                <a:extLst>
                  <a:ext uri="{FF2B5EF4-FFF2-40B4-BE49-F238E27FC236}">
                    <a16:creationId xmlns="" xmlns:a16="http://schemas.microsoft.com/office/drawing/2014/main" id="{2E563A76-3205-44C4-8132-230CBC18C312}"/>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Line 21">
                <a:extLst>
                  <a:ext uri="{FF2B5EF4-FFF2-40B4-BE49-F238E27FC236}">
                    <a16:creationId xmlns="" xmlns:a16="http://schemas.microsoft.com/office/drawing/2014/main" id="{52331D49-0342-4837-9D8F-0EDA1A554F1D}"/>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AutoShape 22">
                <a:extLst>
                  <a:ext uri="{FF2B5EF4-FFF2-40B4-BE49-F238E27FC236}">
                    <a16:creationId xmlns="" xmlns:a16="http://schemas.microsoft.com/office/drawing/2014/main" id="{7F7F7E9F-95C2-4D3D-8191-01FECA518566}"/>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16" name="Group 23">
              <a:extLst>
                <a:ext uri="{FF2B5EF4-FFF2-40B4-BE49-F238E27FC236}">
                  <a16:creationId xmlns="" xmlns:a16="http://schemas.microsoft.com/office/drawing/2014/main" id="{0AF1E81B-12EF-4C4A-B8FE-D046C33FC741}"/>
                </a:ext>
              </a:extLst>
            </p:cNvPr>
            <p:cNvGrpSpPr>
              <a:grpSpLocks/>
            </p:cNvGrpSpPr>
            <p:nvPr/>
          </p:nvGrpSpPr>
          <p:grpSpPr bwMode="auto">
            <a:xfrm>
              <a:off x="2499" y="1888"/>
              <a:ext cx="240" cy="364"/>
              <a:chOff x="2330" y="5594"/>
              <a:chExt cx="312" cy="550"/>
            </a:xfrm>
          </p:grpSpPr>
          <p:sp>
            <p:nvSpPr>
              <p:cNvPr id="176" name="Rectangle 24">
                <a:extLst>
                  <a:ext uri="{FF2B5EF4-FFF2-40B4-BE49-F238E27FC236}">
                    <a16:creationId xmlns="" xmlns:a16="http://schemas.microsoft.com/office/drawing/2014/main" id="{11B4B5BE-E838-4D39-A460-095E3F824057}"/>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77" name="Rectangle 25">
                <a:extLst>
                  <a:ext uri="{FF2B5EF4-FFF2-40B4-BE49-F238E27FC236}">
                    <a16:creationId xmlns="" xmlns:a16="http://schemas.microsoft.com/office/drawing/2014/main" id="{99851F26-9B61-4E78-979A-B3068DB0F44E}"/>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78" name="Line 26">
                <a:extLst>
                  <a:ext uri="{FF2B5EF4-FFF2-40B4-BE49-F238E27FC236}">
                    <a16:creationId xmlns="" xmlns:a16="http://schemas.microsoft.com/office/drawing/2014/main" id="{A4E58C1C-F2F9-48B0-9574-12827B8FEADF}"/>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27">
                <a:extLst>
                  <a:ext uri="{FF2B5EF4-FFF2-40B4-BE49-F238E27FC236}">
                    <a16:creationId xmlns="" xmlns:a16="http://schemas.microsoft.com/office/drawing/2014/main" id="{4B1BDC70-4DB1-4031-9E6A-D7DAF403B414}"/>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AutoShape 28">
                <a:extLst>
                  <a:ext uri="{FF2B5EF4-FFF2-40B4-BE49-F238E27FC236}">
                    <a16:creationId xmlns="" xmlns:a16="http://schemas.microsoft.com/office/drawing/2014/main" id="{4B8B9135-9C3C-4115-A55B-C72F01A46866}"/>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17" name="Group 29">
              <a:extLst>
                <a:ext uri="{FF2B5EF4-FFF2-40B4-BE49-F238E27FC236}">
                  <a16:creationId xmlns="" xmlns:a16="http://schemas.microsoft.com/office/drawing/2014/main" id="{2755A451-72F5-48A8-B0A4-6DC8A963B054}"/>
                </a:ext>
              </a:extLst>
            </p:cNvPr>
            <p:cNvGrpSpPr>
              <a:grpSpLocks/>
            </p:cNvGrpSpPr>
            <p:nvPr/>
          </p:nvGrpSpPr>
          <p:grpSpPr bwMode="auto">
            <a:xfrm>
              <a:off x="2732" y="1888"/>
              <a:ext cx="241" cy="364"/>
              <a:chOff x="2330" y="5594"/>
              <a:chExt cx="312" cy="550"/>
            </a:xfrm>
          </p:grpSpPr>
          <p:sp>
            <p:nvSpPr>
              <p:cNvPr id="171" name="Rectangle 30">
                <a:extLst>
                  <a:ext uri="{FF2B5EF4-FFF2-40B4-BE49-F238E27FC236}">
                    <a16:creationId xmlns="" xmlns:a16="http://schemas.microsoft.com/office/drawing/2014/main" id="{1DB03863-FE7E-451A-9252-B511C15ADBF7}"/>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72" name="Rectangle 31">
                <a:extLst>
                  <a:ext uri="{FF2B5EF4-FFF2-40B4-BE49-F238E27FC236}">
                    <a16:creationId xmlns="" xmlns:a16="http://schemas.microsoft.com/office/drawing/2014/main" id="{D17F1477-15F8-46EF-96CF-896F9C6ABC37}"/>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73" name="Line 32">
                <a:extLst>
                  <a:ext uri="{FF2B5EF4-FFF2-40B4-BE49-F238E27FC236}">
                    <a16:creationId xmlns="" xmlns:a16="http://schemas.microsoft.com/office/drawing/2014/main" id="{6535B6D5-5CE9-4A97-B8D1-8FE82B67B750}"/>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33">
                <a:extLst>
                  <a:ext uri="{FF2B5EF4-FFF2-40B4-BE49-F238E27FC236}">
                    <a16:creationId xmlns="" xmlns:a16="http://schemas.microsoft.com/office/drawing/2014/main" id="{D63D7942-09E8-4EC3-A491-33DB22137BE2}"/>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AutoShape 34">
                <a:extLst>
                  <a:ext uri="{FF2B5EF4-FFF2-40B4-BE49-F238E27FC236}">
                    <a16:creationId xmlns="" xmlns:a16="http://schemas.microsoft.com/office/drawing/2014/main" id="{0350040A-2994-4970-A4FB-4EC08425604B}"/>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18" name="Group 35">
              <a:extLst>
                <a:ext uri="{FF2B5EF4-FFF2-40B4-BE49-F238E27FC236}">
                  <a16:creationId xmlns="" xmlns:a16="http://schemas.microsoft.com/office/drawing/2014/main" id="{74C28536-633C-419D-BE23-D56D1E12EB66}"/>
                </a:ext>
              </a:extLst>
            </p:cNvPr>
            <p:cNvGrpSpPr>
              <a:grpSpLocks/>
            </p:cNvGrpSpPr>
            <p:nvPr/>
          </p:nvGrpSpPr>
          <p:grpSpPr bwMode="auto">
            <a:xfrm>
              <a:off x="2969" y="1888"/>
              <a:ext cx="240" cy="364"/>
              <a:chOff x="2330" y="5594"/>
              <a:chExt cx="312" cy="550"/>
            </a:xfrm>
          </p:grpSpPr>
          <p:sp>
            <p:nvSpPr>
              <p:cNvPr id="166" name="Rectangle 36">
                <a:extLst>
                  <a:ext uri="{FF2B5EF4-FFF2-40B4-BE49-F238E27FC236}">
                    <a16:creationId xmlns="" xmlns:a16="http://schemas.microsoft.com/office/drawing/2014/main" id="{2F41B82A-005D-4C33-BD8A-81CEACC75012}"/>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7" name="Rectangle 37">
                <a:extLst>
                  <a:ext uri="{FF2B5EF4-FFF2-40B4-BE49-F238E27FC236}">
                    <a16:creationId xmlns="" xmlns:a16="http://schemas.microsoft.com/office/drawing/2014/main" id="{3B87ECCD-1BF8-4F36-90D6-15AE20843C8B}"/>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8" name="Line 38">
                <a:extLst>
                  <a:ext uri="{FF2B5EF4-FFF2-40B4-BE49-F238E27FC236}">
                    <a16:creationId xmlns="" xmlns:a16="http://schemas.microsoft.com/office/drawing/2014/main" id="{128A1531-BD24-4B54-B316-48E0D67B9803}"/>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39">
                <a:extLst>
                  <a:ext uri="{FF2B5EF4-FFF2-40B4-BE49-F238E27FC236}">
                    <a16:creationId xmlns="" xmlns:a16="http://schemas.microsoft.com/office/drawing/2014/main" id="{6C766C6B-7CC2-49E8-AC33-1A200A01037E}"/>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AutoShape 40">
                <a:extLst>
                  <a:ext uri="{FF2B5EF4-FFF2-40B4-BE49-F238E27FC236}">
                    <a16:creationId xmlns="" xmlns:a16="http://schemas.microsoft.com/office/drawing/2014/main" id="{CC761BB1-6135-4BFA-B7D6-E852F2E5C447}"/>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19" name="Group 41">
              <a:extLst>
                <a:ext uri="{FF2B5EF4-FFF2-40B4-BE49-F238E27FC236}">
                  <a16:creationId xmlns="" xmlns:a16="http://schemas.microsoft.com/office/drawing/2014/main" id="{67839E98-A738-4FDA-998F-CB90C324C8C6}"/>
                </a:ext>
              </a:extLst>
            </p:cNvPr>
            <p:cNvGrpSpPr>
              <a:grpSpLocks/>
            </p:cNvGrpSpPr>
            <p:nvPr/>
          </p:nvGrpSpPr>
          <p:grpSpPr bwMode="auto">
            <a:xfrm>
              <a:off x="3205" y="1888"/>
              <a:ext cx="241" cy="364"/>
              <a:chOff x="2330" y="5594"/>
              <a:chExt cx="312" cy="550"/>
            </a:xfrm>
          </p:grpSpPr>
          <p:sp>
            <p:nvSpPr>
              <p:cNvPr id="161" name="Rectangle 42">
                <a:extLst>
                  <a:ext uri="{FF2B5EF4-FFF2-40B4-BE49-F238E27FC236}">
                    <a16:creationId xmlns="" xmlns:a16="http://schemas.microsoft.com/office/drawing/2014/main" id="{2D2D7116-031D-4AB2-BA05-6B8463D77B18}"/>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2" name="Rectangle 43">
                <a:extLst>
                  <a:ext uri="{FF2B5EF4-FFF2-40B4-BE49-F238E27FC236}">
                    <a16:creationId xmlns="" xmlns:a16="http://schemas.microsoft.com/office/drawing/2014/main" id="{B047D0BE-8402-4327-9AED-485C5F994B6F}"/>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3" name="Line 44">
                <a:extLst>
                  <a:ext uri="{FF2B5EF4-FFF2-40B4-BE49-F238E27FC236}">
                    <a16:creationId xmlns="" xmlns:a16="http://schemas.microsoft.com/office/drawing/2014/main" id="{29FD213B-E4EF-4C80-A387-238F915F8ECF}"/>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45">
                <a:extLst>
                  <a:ext uri="{FF2B5EF4-FFF2-40B4-BE49-F238E27FC236}">
                    <a16:creationId xmlns="" xmlns:a16="http://schemas.microsoft.com/office/drawing/2014/main" id="{CE68DDB7-0B9C-4D00-BA48-79783DDC157E}"/>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AutoShape 46">
                <a:extLst>
                  <a:ext uri="{FF2B5EF4-FFF2-40B4-BE49-F238E27FC236}">
                    <a16:creationId xmlns="" xmlns:a16="http://schemas.microsoft.com/office/drawing/2014/main" id="{6D01D780-BBFF-4D88-9E6C-EE58EFB0BCC5}"/>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20" name="Group 47">
              <a:extLst>
                <a:ext uri="{FF2B5EF4-FFF2-40B4-BE49-F238E27FC236}">
                  <a16:creationId xmlns="" xmlns:a16="http://schemas.microsoft.com/office/drawing/2014/main" id="{614E1C83-D406-463C-B9DF-0D6007DCAAD8}"/>
                </a:ext>
              </a:extLst>
            </p:cNvPr>
            <p:cNvGrpSpPr>
              <a:grpSpLocks/>
            </p:cNvGrpSpPr>
            <p:nvPr/>
          </p:nvGrpSpPr>
          <p:grpSpPr bwMode="auto">
            <a:xfrm>
              <a:off x="3439" y="1888"/>
              <a:ext cx="240" cy="364"/>
              <a:chOff x="2330" y="5594"/>
              <a:chExt cx="312" cy="550"/>
            </a:xfrm>
          </p:grpSpPr>
          <p:sp>
            <p:nvSpPr>
              <p:cNvPr id="156" name="Rectangle 48">
                <a:extLst>
                  <a:ext uri="{FF2B5EF4-FFF2-40B4-BE49-F238E27FC236}">
                    <a16:creationId xmlns="" xmlns:a16="http://schemas.microsoft.com/office/drawing/2014/main" id="{3517297C-8C54-40A7-ADF6-3E3FBFF86C03}"/>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57" name="Rectangle 49">
                <a:extLst>
                  <a:ext uri="{FF2B5EF4-FFF2-40B4-BE49-F238E27FC236}">
                    <a16:creationId xmlns="" xmlns:a16="http://schemas.microsoft.com/office/drawing/2014/main" id="{3A2DA828-42E0-40FF-810A-0F6CBBAD502F}"/>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58" name="Line 50">
                <a:extLst>
                  <a:ext uri="{FF2B5EF4-FFF2-40B4-BE49-F238E27FC236}">
                    <a16:creationId xmlns="" xmlns:a16="http://schemas.microsoft.com/office/drawing/2014/main" id="{9A4BBBEE-C881-4FBA-BFA9-45DD69D17081}"/>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51">
                <a:extLst>
                  <a:ext uri="{FF2B5EF4-FFF2-40B4-BE49-F238E27FC236}">
                    <a16:creationId xmlns="" xmlns:a16="http://schemas.microsoft.com/office/drawing/2014/main" id="{4401BC1B-ADC6-41E6-8684-511528E0AB0A}"/>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AutoShape 52">
                <a:extLst>
                  <a:ext uri="{FF2B5EF4-FFF2-40B4-BE49-F238E27FC236}">
                    <a16:creationId xmlns="" xmlns:a16="http://schemas.microsoft.com/office/drawing/2014/main" id="{997AEF7F-AE8D-40FD-8194-7A81F3832058}"/>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21" name="Group 53">
              <a:extLst>
                <a:ext uri="{FF2B5EF4-FFF2-40B4-BE49-F238E27FC236}">
                  <a16:creationId xmlns="" xmlns:a16="http://schemas.microsoft.com/office/drawing/2014/main" id="{029AB61B-1DB3-4DBB-9E40-8446689CA94F}"/>
                </a:ext>
              </a:extLst>
            </p:cNvPr>
            <p:cNvGrpSpPr>
              <a:grpSpLocks/>
            </p:cNvGrpSpPr>
            <p:nvPr/>
          </p:nvGrpSpPr>
          <p:grpSpPr bwMode="auto">
            <a:xfrm>
              <a:off x="3684" y="1888"/>
              <a:ext cx="240" cy="364"/>
              <a:chOff x="2330" y="5594"/>
              <a:chExt cx="312" cy="550"/>
            </a:xfrm>
          </p:grpSpPr>
          <p:sp>
            <p:nvSpPr>
              <p:cNvPr id="151" name="Rectangle 54">
                <a:extLst>
                  <a:ext uri="{FF2B5EF4-FFF2-40B4-BE49-F238E27FC236}">
                    <a16:creationId xmlns="" xmlns:a16="http://schemas.microsoft.com/office/drawing/2014/main" id="{3908B3EE-79F1-40B7-B363-6EE9591090CA}"/>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52" name="Rectangle 55">
                <a:extLst>
                  <a:ext uri="{FF2B5EF4-FFF2-40B4-BE49-F238E27FC236}">
                    <a16:creationId xmlns="" xmlns:a16="http://schemas.microsoft.com/office/drawing/2014/main" id="{7B4A81FB-2803-44A6-9973-2EC6C1D7C14F}"/>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53" name="Line 56">
                <a:extLst>
                  <a:ext uri="{FF2B5EF4-FFF2-40B4-BE49-F238E27FC236}">
                    <a16:creationId xmlns="" xmlns:a16="http://schemas.microsoft.com/office/drawing/2014/main" id="{35C1C9D1-F65B-4AB8-884D-032F00F0FB0A}"/>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57">
                <a:extLst>
                  <a:ext uri="{FF2B5EF4-FFF2-40B4-BE49-F238E27FC236}">
                    <a16:creationId xmlns="" xmlns:a16="http://schemas.microsoft.com/office/drawing/2014/main" id="{F86A6F1F-FAD1-4974-8821-D9D1B40A56AA}"/>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AutoShape 58">
                <a:extLst>
                  <a:ext uri="{FF2B5EF4-FFF2-40B4-BE49-F238E27FC236}">
                    <a16:creationId xmlns="" xmlns:a16="http://schemas.microsoft.com/office/drawing/2014/main" id="{0FC3564D-34A8-4CD4-A31D-A9A21B157AF9}"/>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22" name="Group 59">
              <a:extLst>
                <a:ext uri="{FF2B5EF4-FFF2-40B4-BE49-F238E27FC236}">
                  <a16:creationId xmlns="" xmlns:a16="http://schemas.microsoft.com/office/drawing/2014/main" id="{7C7E9154-59ED-4AE0-9492-9B2C8017F73C}"/>
                </a:ext>
              </a:extLst>
            </p:cNvPr>
            <p:cNvGrpSpPr>
              <a:grpSpLocks/>
            </p:cNvGrpSpPr>
            <p:nvPr/>
          </p:nvGrpSpPr>
          <p:grpSpPr bwMode="auto">
            <a:xfrm>
              <a:off x="3923" y="1888"/>
              <a:ext cx="240" cy="364"/>
              <a:chOff x="2330" y="5594"/>
              <a:chExt cx="312" cy="550"/>
            </a:xfrm>
          </p:grpSpPr>
          <p:sp>
            <p:nvSpPr>
              <p:cNvPr id="146" name="Rectangle 60">
                <a:extLst>
                  <a:ext uri="{FF2B5EF4-FFF2-40B4-BE49-F238E27FC236}">
                    <a16:creationId xmlns="" xmlns:a16="http://schemas.microsoft.com/office/drawing/2014/main" id="{2174CC57-511A-4B29-897A-FF0BFBE38795}"/>
                  </a:ext>
                </a:extLst>
              </p:cNvPr>
              <p:cNvSpPr>
                <a:spLocks noChangeArrowheads="1"/>
              </p:cNvSpPr>
              <p:nvPr/>
            </p:nvSpPr>
            <p:spPr bwMode="auto">
              <a:xfrm>
                <a:off x="2330" y="5594"/>
                <a:ext cx="168"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47" name="Rectangle 61">
                <a:extLst>
                  <a:ext uri="{FF2B5EF4-FFF2-40B4-BE49-F238E27FC236}">
                    <a16:creationId xmlns="" xmlns:a16="http://schemas.microsoft.com/office/drawing/2014/main" id="{DEC9DBDF-80B9-48A7-B6D8-C66B9DFEFFAC}"/>
                  </a:ext>
                </a:extLst>
              </p:cNvPr>
              <p:cNvSpPr>
                <a:spLocks noChangeArrowheads="1"/>
              </p:cNvSpPr>
              <p:nvPr/>
            </p:nvSpPr>
            <p:spPr bwMode="auto">
              <a:xfrm>
                <a:off x="2330" y="5928"/>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48" name="Line 62">
                <a:extLst>
                  <a:ext uri="{FF2B5EF4-FFF2-40B4-BE49-F238E27FC236}">
                    <a16:creationId xmlns="" xmlns:a16="http://schemas.microsoft.com/office/drawing/2014/main" id="{087DAA23-57C5-4629-B85D-5E86FBD120C9}"/>
                  </a:ext>
                </a:extLst>
              </p:cNvPr>
              <p:cNvSpPr>
                <a:spLocks noChangeShapeType="1"/>
              </p:cNvSpPr>
              <p:nvPr/>
            </p:nvSpPr>
            <p:spPr bwMode="auto">
              <a:xfrm>
                <a:off x="2406" y="5734"/>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63">
                <a:extLst>
                  <a:ext uri="{FF2B5EF4-FFF2-40B4-BE49-F238E27FC236}">
                    <a16:creationId xmlns="" xmlns:a16="http://schemas.microsoft.com/office/drawing/2014/main" id="{014A3EE7-8FAE-4FF0-A203-413CA5C5E5BF}"/>
                  </a:ext>
                </a:extLst>
              </p:cNvPr>
              <p:cNvSpPr>
                <a:spLocks noChangeShapeType="1"/>
              </p:cNvSpPr>
              <p:nvPr/>
            </p:nvSpPr>
            <p:spPr bwMode="auto">
              <a:xfrm>
                <a:off x="2480" y="5917"/>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AutoShape 64">
                <a:extLst>
                  <a:ext uri="{FF2B5EF4-FFF2-40B4-BE49-F238E27FC236}">
                    <a16:creationId xmlns="" xmlns:a16="http://schemas.microsoft.com/office/drawing/2014/main" id="{5E329F27-5013-4237-A5D7-DBF26C5ECC07}"/>
                  </a:ext>
                </a:extLst>
              </p:cNvPr>
              <p:cNvSpPr>
                <a:spLocks noChangeArrowheads="1"/>
              </p:cNvSpPr>
              <p:nvPr/>
            </p:nvSpPr>
            <p:spPr bwMode="auto">
              <a:xfrm flipV="1">
                <a:off x="2390" y="5920"/>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sp>
          <p:nvSpPr>
            <p:cNvPr id="23" name="Line 65">
              <a:extLst>
                <a:ext uri="{FF2B5EF4-FFF2-40B4-BE49-F238E27FC236}">
                  <a16:creationId xmlns="" xmlns:a16="http://schemas.microsoft.com/office/drawing/2014/main" id="{D82CF95C-513D-4936-919C-89CB5A501309}"/>
                </a:ext>
              </a:extLst>
            </p:cNvPr>
            <p:cNvSpPr>
              <a:spLocks noChangeShapeType="1"/>
            </p:cNvSpPr>
            <p:nvPr/>
          </p:nvSpPr>
          <p:spPr bwMode="auto">
            <a:xfrm flipH="1">
              <a:off x="1471" y="2033"/>
              <a:ext cx="1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Rectangle 66">
              <a:extLst>
                <a:ext uri="{FF2B5EF4-FFF2-40B4-BE49-F238E27FC236}">
                  <a16:creationId xmlns="" xmlns:a16="http://schemas.microsoft.com/office/drawing/2014/main" id="{81C1B7E6-BDCE-42CC-A16C-87BE58F1D61F}"/>
                </a:ext>
              </a:extLst>
            </p:cNvPr>
            <p:cNvSpPr>
              <a:spLocks noChangeArrowheads="1"/>
            </p:cNvSpPr>
            <p:nvPr/>
          </p:nvSpPr>
          <p:spPr bwMode="auto">
            <a:xfrm>
              <a:off x="1008" y="1874"/>
              <a:ext cx="84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800"/>
                <a:t>转移栅</a:t>
              </a:r>
            </a:p>
            <a:p>
              <a:pPr>
                <a:spcBef>
                  <a:spcPct val="0"/>
                </a:spcBef>
                <a:buClrTx/>
                <a:buSzTx/>
                <a:buFontTx/>
                <a:buNone/>
              </a:pPr>
              <a:endParaRPr lang="en-US" altLang="zh-CN" sz="1800"/>
            </a:p>
          </p:txBody>
        </p:sp>
        <p:sp>
          <p:nvSpPr>
            <p:cNvPr id="25" name="Rectangle 67">
              <a:extLst>
                <a:ext uri="{FF2B5EF4-FFF2-40B4-BE49-F238E27FC236}">
                  <a16:creationId xmlns="" xmlns:a16="http://schemas.microsoft.com/office/drawing/2014/main" id="{A71927D0-9CA3-48E1-B35C-B3E1D9D2520F}"/>
                </a:ext>
              </a:extLst>
            </p:cNvPr>
            <p:cNvSpPr>
              <a:spLocks noChangeArrowheads="1"/>
            </p:cNvSpPr>
            <p:nvPr/>
          </p:nvSpPr>
          <p:spPr bwMode="auto">
            <a:xfrm>
              <a:off x="1965" y="1536"/>
              <a:ext cx="93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800"/>
                <a:t>光积分单元</a:t>
              </a:r>
            </a:p>
            <a:p>
              <a:pPr>
                <a:spcBef>
                  <a:spcPct val="0"/>
                </a:spcBef>
                <a:buClrTx/>
                <a:buSzTx/>
                <a:buFontTx/>
                <a:buNone/>
              </a:pPr>
              <a:endParaRPr lang="en-US" altLang="zh-CN" sz="1800"/>
            </a:p>
          </p:txBody>
        </p:sp>
        <p:sp>
          <p:nvSpPr>
            <p:cNvPr id="26" name="Line 68">
              <a:extLst>
                <a:ext uri="{FF2B5EF4-FFF2-40B4-BE49-F238E27FC236}">
                  <a16:creationId xmlns="" xmlns:a16="http://schemas.microsoft.com/office/drawing/2014/main" id="{0973764F-5841-473F-AB81-42958EC9C3DE}"/>
                </a:ext>
              </a:extLst>
            </p:cNvPr>
            <p:cNvSpPr>
              <a:spLocks noChangeShapeType="1"/>
            </p:cNvSpPr>
            <p:nvPr/>
          </p:nvSpPr>
          <p:spPr bwMode="auto">
            <a:xfrm flipV="1">
              <a:off x="2055" y="1758"/>
              <a:ext cx="162" cy="1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Rectangle 69">
              <a:extLst>
                <a:ext uri="{FF2B5EF4-FFF2-40B4-BE49-F238E27FC236}">
                  <a16:creationId xmlns="" xmlns:a16="http://schemas.microsoft.com/office/drawing/2014/main" id="{A45BCC46-33B3-4C38-BA64-29CB4804DF9B}"/>
                </a:ext>
              </a:extLst>
            </p:cNvPr>
            <p:cNvSpPr>
              <a:spLocks noChangeArrowheads="1"/>
            </p:cNvSpPr>
            <p:nvPr/>
          </p:nvSpPr>
          <p:spPr bwMode="auto">
            <a:xfrm>
              <a:off x="1883" y="2253"/>
              <a:ext cx="176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1800"/>
                <a:t>不透光的电荷转移结构</a:t>
              </a:r>
            </a:p>
            <a:p>
              <a:pPr>
                <a:spcBef>
                  <a:spcPct val="0"/>
                </a:spcBef>
                <a:buClrTx/>
                <a:buSzTx/>
                <a:buFontTx/>
                <a:buNone/>
              </a:pPr>
              <a:endParaRPr lang="en-US" altLang="zh-CN" sz="1800"/>
            </a:p>
          </p:txBody>
        </p:sp>
        <p:sp>
          <p:nvSpPr>
            <p:cNvPr id="28" name="Freeform 70">
              <a:extLst>
                <a:ext uri="{FF2B5EF4-FFF2-40B4-BE49-F238E27FC236}">
                  <a16:creationId xmlns="" xmlns:a16="http://schemas.microsoft.com/office/drawing/2014/main" id="{DA6A5F92-E881-4A3A-BE3B-B61343B059AA}"/>
                </a:ext>
              </a:extLst>
            </p:cNvPr>
            <p:cNvSpPr>
              <a:spLocks/>
            </p:cNvSpPr>
            <p:nvPr/>
          </p:nvSpPr>
          <p:spPr bwMode="auto">
            <a:xfrm>
              <a:off x="1479" y="3053"/>
              <a:ext cx="2849" cy="288"/>
            </a:xfrm>
            <a:custGeom>
              <a:avLst/>
              <a:gdLst>
                <a:gd name="T0" fmla="*/ 0 w 3696"/>
                <a:gd name="T1" fmla="*/ 82 h 434"/>
                <a:gd name="T2" fmla="*/ 75 w 3696"/>
                <a:gd name="T3" fmla="*/ 82 h 434"/>
                <a:gd name="T4" fmla="*/ 224 w 3696"/>
                <a:gd name="T5" fmla="*/ 0 h 434"/>
                <a:gd name="T6" fmla="*/ 2196 w 3696"/>
                <a:gd name="T7" fmla="*/ 0 h 434"/>
                <a:gd name="T8" fmla="*/ 2196 w 3696"/>
                <a:gd name="T9" fmla="*/ 27 h 434"/>
                <a:gd name="T10" fmla="*/ 250 w 3696"/>
                <a:gd name="T11" fmla="*/ 27 h 434"/>
                <a:gd name="T12" fmla="*/ 150 w 3696"/>
                <a:gd name="T13" fmla="*/ 82 h 434"/>
                <a:gd name="T14" fmla="*/ 150 w 3696"/>
                <a:gd name="T15" fmla="*/ 109 h 434"/>
                <a:gd name="T16" fmla="*/ 250 w 3696"/>
                <a:gd name="T17" fmla="*/ 164 h 434"/>
                <a:gd name="T18" fmla="*/ 2196 w 3696"/>
                <a:gd name="T19" fmla="*/ 164 h 434"/>
                <a:gd name="T20" fmla="*/ 2196 w 3696"/>
                <a:gd name="T21" fmla="*/ 191 h 434"/>
                <a:gd name="T22" fmla="*/ 250 w 3696"/>
                <a:gd name="T23" fmla="*/ 191 h 434"/>
                <a:gd name="T24" fmla="*/ 75 w 3696"/>
                <a:gd name="T25" fmla="*/ 109 h 434"/>
                <a:gd name="T26" fmla="*/ 0 w 3696"/>
                <a:gd name="T27" fmla="*/ 109 h 434"/>
                <a:gd name="T28" fmla="*/ 0 w 3696"/>
                <a:gd name="T29" fmla="*/ 82 h 4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96" h="434">
                  <a:moveTo>
                    <a:pt x="0" y="186"/>
                  </a:moveTo>
                  <a:lnTo>
                    <a:pt x="126" y="186"/>
                  </a:lnTo>
                  <a:lnTo>
                    <a:pt x="378" y="0"/>
                  </a:lnTo>
                  <a:lnTo>
                    <a:pt x="3696" y="0"/>
                  </a:lnTo>
                  <a:lnTo>
                    <a:pt x="3696" y="62"/>
                  </a:lnTo>
                  <a:lnTo>
                    <a:pt x="420" y="62"/>
                  </a:lnTo>
                  <a:lnTo>
                    <a:pt x="252" y="186"/>
                  </a:lnTo>
                  <a:lnTo>
                    <a:pt x="252" y="248"/>
                  </a:lnTo>
                  <a:lnTo>
                    <a:pt x="420" y="372"/>
                  </a:lnTo>
                  <a:lnTo>
                    <a:pt x="3696" y="372"/>
                  </a:lnTo>
                  <a:lnTo>
                    <a:pt x="3696" y="434"/>
                  </a:lnTo>
                  <a:lnTo>
                    <a:pt x="420" y="434"/>
                  </a:lnTo>
                  <a:lnTo>
                    <a:pt x="126" y="248"/>
                  </a:lnTo>
                  <a:lnTo>
                    <a:pt x="0" y="248"/>
                  </a:lnTo>
                  <a:lnTo>
                    <a:pt x="0" y="186"/>
                  </a:lnTo>
                  <a:close/>
                </a:path>
              </a:pathLst>
            </a:custGeom>
            <a:solidFill>
              <a:srgbClr val="FFFFFF"/>
            </a:solidFill>
            <a:ln w="9525">
              <a:solidFill>
                <a:srgbClr val="000000"/>
              </a:solidFill>
              <a:round/>
              <a:headEnd/>
              <a:tailEnd/>
            </a:ln>
          </p:spPr>
          <p:txBody>
            <a:bodyPr/>
            <a:lstStyle/>
            <a:p>
              <a:endParaRPr lang="zh-CN" altLang="en-US"/>
            </a:p>
          </p:txBody>
        </p:sp>
        <p:grpSp>
          <p:nvGrpSpPr>
            <p:cNvPr id="29" name="Group 71">
              <a:extLst>
                <a:ext uri="{FF2B5EF4-FFF2-40B4-BE49-F238E27FC236}">
                  <a16:creationId xmlns="" xmlns:a16="http://schemas.microsoft.com/office/drawing/2014/main" id="{9621B5D5-4BB3-4352-92CE-DF17405EB0EA}"/>
                </a:ext>
              </a:extLst>
            </p:cNvPr>
            <p:cNvGrpSpPr>
              <a:grpSpLocks/>
            </p:cNvGrpSpPr>
            <p:nvPr/>
          </p:nvGrpSpPr>
          <p:grpSpPr bwMode="auto">
            <a:xfrm>
              <a:off x="1828" y="3171"/>
              <a:ext cx="241" cy="353"/>
              <a:chOff x="6990" y="8097"/>
              <a:chExt cx="312" cy="534"/>
            </a:xfrm>
          </p:grpSpPr>
          <p:sp>
            <p:nvSpPr>
              <p:cNvPr id="141" name="Rectangle 72">
                <a:extLst>
                  <a:ext uri="{FF2B5EF4-FFF2-40B4-BE49-F238E27FC236}">
                    <a16:creationId xmlns="" xmlns:a16="http://schemas.microsoft.com/office/drawing/2014/main" id="{0342A690-EA1B-411D-8A58-A47ED107425C}"/>
                  </a:ext>
                </a:extLst>
              </p:cNvPr>
              <p:cNvSpPr>
                <a:spLocks noChangeArrowheads="1"/>
              </p:cNvSpPr>
              <p:nvPr/>
            </p:nvSpPr>
            <p:spPr bwMode="auto">
              <a:xfrm flipH="1">
                <a:off x="7164" y="8097"/>
                <a:ext cx="113"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42" name="Rectangle 73">
                <a:extLst>
                  <a:ext uri="{FF2B5EF4-FFF2-40B4-BE49-F238E27FC236}">
                    <a16:creationId xmlns="" xmlns:a16="http://schemas.microsoft.com/office/drawing/2014/main" id="{B021AC12-2478-4151-BC28-03D774B85F58}"/>
                  </a:ext>
                </a:extLst>
              </p:cNvPr>
              <p:cNvSpPr>
                <a:spLocks noChangeArrowheads="1"/>
              </p:cNvSpPr>
              <p:nvPr/>
            </p:nvSpPr>
            <p:spPr bwMode="auto">
              <a:xfrm flipH="1">
                <a:off x="6990" y="8416"/>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43" name="Line 74">
                <a:extLst>
                  <a:ext uri="{FF2B5EF4-FFF2-40B4-BE49-F238E27FC236}">
                    <a16:creationId xmlns="" xmlns:a16="http://schemas.microsoft.com/office/drawing/2014/main" id="{AACA1B4F-1176-4B7F-9254-B05F5AD649A8}"/>
                  </a:ext>
                </a:extLst>
              </p:cNvPr>
              <p:cNvSpPr>
                <a:spLocks noChangeShapeType="1"/>
              </p:cNvSpPr>
              <p:nvPr/>
            </p:nvSpPr>
            <p:spPr bwMode="auto">
              <a:xfrm flipH="1">
                <a:off x="7226" y="8222"/>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75">
                <a:extLst>
                  <a:ext uri="{FF2B5EF4-FFF2-40B4-BE49-F238E27FC236}">
                    <a16:creationId xmlns="" xmlns:a16="http://schemas.microsoft.com/office/drawing/2014/main" id="{7F96C40F-73D9-4CDF-9FC5-BA097B384C03}"/>
                  </a:ext>
                </a:extLst>
              </p:cNvPr>
              <p:cNvSpPr>
                <a:spLocks noChangeShapeType="1"/>
              </p:cNvSpPr>
              <p:nvPr/>
            </p:nvSpPr>
            <p:spPr bwMode="auto">
              <a:xfrm flipH="1">
                <a:off x="7152" y="8420"/>
                <a:ext cx="0" cy="2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AutoShape 76">
                <a:extLst>
                  <a:ext uri="{FF2B5EF4-FFF2-40B4-BE49-F238E27FC236}">
                    <a16:creationId xmlns="" xmlns:a16="http://schemas.microsoft.com/office/drawing/2014/main" id="{36AA10ED-62D8-4CF0-8ED6-28217B65ECD6}"/>
                  </a:ext>
                </a:extLst>
              </p:cNvPr>
              <p:cNvSpPr>
                <a:spLocks noChangeArrowheads="1"/>
              </p:cNvSpPr>
              <p:nvPr/>
            </p:nvSpPr>
            <p:spPr bwMode="auto">
              <a:xfrm flipH="1" flipV="1">
                <a:off x="7208" y="8408"/>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grpSp>
          <p:nvGrpSpPr>
            <p:cNvPr id="30" name="Group 77">
              <a:extLst>
                <a:ext uri="{FF2B5EF4-FFF2-40B4-BE49-F238E27FC236}">
                  <a16:creationId xmlns="" xmlns:a16="http://schemas.microsoft.com/office/drawing/2014/main" id="{33A10A0F-B370-4CEB-9A5B-06EEE080E67F}"/>
                </a:ext>
              </a:extLst>
            </p:cNvPr>
            <p:cNvGrpSpPr>
              <a:grpSpLocks/>
            </p:cNvGrpSpPr>
            <p:nvPr/>
          </p:nvGrpSpPr>
          <p:grpSpPr bwMode="auto">
            <a:xfrm flipH="1" flipV="1">
              <a:off x="1842" y="2868"/>
              <a:ext cx="241" cy="353"/>
              <a:chOff x="6990" y="8097"/>
              <a:chExt cx="312" cy="534"/>
            </a:xfrm>
          </p:grpSpPr>
          <p:sp>
            <p:nvSpPr>
              <p:cNvPr id="136" name="Rectangle 78">
                <a:extLst>
                  <a:ext uri="{FF2B5EF4-FFF2-40B4-BE49-F238E27FC236}">
                    <a16:creationId xmlns="" xmlns:a16="http://schemas.microsoft.com/office/drawing/2014/main" id="{6B7D99FE-845C-4976-8446-176DFBF4ADC6}"/>
                  </a:ext>
                </a:extLst>
              </p:cNvPr>
              <p:cNvSpPr>
                <a:spLocks noChangeArrowheads="1"/>
              </p:cNvSpPr>
              <p:nvPr/>
            </p:nvSpPr>
            <p:spPr bwMode="auto">
              <a:xfrm flipH="1">
                <a:off x="7164" y="8097"/>
                <a:ext cx="113" cy="14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7" name="Rectangle 79">
                <a:extLst>
                  <a:ext uri="{FF2B5EF4-FFF2-40B4-BE49-F238E27FC236}">
                    <a16:creationId xmlns="" xmlns:a16="http://schemas.microsoft.com/office/drawing/2014/main" id="{30BC2759-A268-4FFD-8F8D-BCF6958D356C}"/>
                  </a:ext>
                </a:extLst>
              </p:cNvPr>
              <p:cNvSpPr>
                <a:spLocks noChangeArrowheads="1"/>
              </p:cNvSpPr>
              <p:nvPr/>
            </p:nvSpPr>
            <p:spPr bwMode="auto">
              <a:xfrm flipH="1">
                <a:off x="6990" y="8416"/>
                <a:ext cx="312" cy="215"/>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8" name="Line 80">
                <a:extLst>
                  <a:ext uri="{FF2B5EF4-FFF2-40B4-BE49-F238E27FC236}">
                    <a16:creationId xmlns="" xmlns:a16="http://schemas.microsoft.com/office/drawing/2014/main" id="{28BF24CC-4541-4BF5-BF1B-32EC18B5E796}"/>
                  </a:ext>
                </a:extLst>
              </p:cNvPr>
              <p:cNvSpPr>
                <a:spLocks noChangeShapeType="1"/>
              </p:cNvSpPr>
              <p:nvPr/>
            </p:nvSpPr>
            <p:spPr bwMode="auto">
              <a:xfrm flipH="1">
                <a:off x="7226" y="8222"/>
                <a:ext cx="0" cy="2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81">
                <a:extLst>
                  <a:ext uri="{FF2B5EF4-FFF2-40B4-BE49-F238E27FC236}">
                    <a16:creationId xmlns="" xmlns:a16="http://schemas.microsoft.com/office/drawing/2014/main" id="{4B6E2FBD-8B56-4CB8-ACD0-06560E0F0E7C}"/>
                  </a:ext>
                </a:extLst>
              </p:cNvPr>
              <p:cNvSpPr>
                <a:spLocks noChangeShapeType="1"/>
              </p:cNvSpPr>
              <p:nvPr/>
            </p:nvSpPr>
            <p:spPr bwMode="auto">
              <a:xfrm flipH="1">
                <a:off x="7152" y="8420"/>
                <a:ext cx="0" cy="2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AutoShape 82">
                <a:extLst>
                  <a:ext uri="{FF2B5EF4-FFF2-40B4-BE49-F238E27FC236}">
                    <a16:creationId xmlns="" xmlns:a16="http://schemas.microsoft.com/office/drawing/2014/main" id="{6115E688-D34E-441E-843B-33CDEC15833F}"/>
                  </a:ext>
                </a:extLst>
              </p:cNvPr>
              <p:cNvSpPr>
                <a:spLocks noChangeArrowheads="1"/>
              </p:cNvSpPr>
              <p:nvPr/>
            </p:nvSpPr>
            <p:spPr bwMode="auto">
              <a:xfrm flipH="1" flipV="1">
                <a:off x="7208" y="8408"/>
                <a:ext cx="34" cy="142"/>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sp>
          <p:nvSpPr>
            <p:cNvPr id="31" name="Rectangle 83">
              <a:extLst>
                <a:ext uri="{FF2B5EF4-FFF2-40B4-BE49-F238E27FC236}">
                  <a16:creationId xmlns="" xmlns:a16="http://schemas.microsoft.com/office/drawing/2014/main" id="{65D9D046-6F50-49C2-BE31-63E885532DF0}"/>
                </a:ext>
              </a:extLst>
            </p:cNvPr>
            <p:cNvSpPr>
              <a:spLocks noChangeArrowheads="1"/>
            </p:cNvSpPr>
            <p:nvPr/>
          </p:nvSpPr>
          <p:spPr bwMode="auto">
            <a:xfrm flipH="1">
              <a:off x="2217" y="3171"/>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2" name="Rectangle 84">
              <a:extLst>
                <a:ext uri="{FF2B5EF4-FFF2-40B4-BE49-F238E27FC236}">
                  <a16:creationId xmlns="" xmlns:a16="http://schemas.microsoft.com/office/drawing/2014/main" id="{30B25FB4-E9F9-47A9-8FF8-144692CFD0C5}"/>
                </a:ext>
              </a:extLst>
            </p:cNvPr>
            <p:cNvSpPr>
              <a:spLocks noChangeArrowheads="1"/>
            </p:cNvSpPr>
            <p:nvPr/>
          </p:nvSpPr>
          <p:spPr bwMode="auto">
            <a:xfrm flipH="1">
              <a:off x="2071" y="3382"/>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3" name="Line 85">
              <a:extLst>
                <a:ext uri="{FF2B5EF4-FFF2-40B4-BE49-F238E27FC236}">
                  <a16:creationId xmlns="" xmlns:a16="http://schemas.microsoft.com/office/drawing/2014/main" id="{C1378662-A9FE-4F93-ACE0-906DAC1436E5}"/>
                </a:ext>
              </a:extLst>
            </p:cNvPr>
            <p:cNvSpPr>
              <a:spLocks noChangeShapeType="1"/>
            </p:cNvSpPr>
            <p:nvPr/>
          </p:nvSpPr>
          <p:spPr bwMode="auto">
            <a:xfrm flipH="1">
              <a:off x="2253" y="3254"/>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86">
              <a:extLst>
                <a:ext uri="{FF2B5EF4-FFF2-40B4-BE49-F238E27FC236}">
                  <a16:creationId xmlns="" xmlns:a16="http://schemas.microsoft.com/office/drawing/2014/main" id="{6FB64F72-A303-4E1F-B325-87618A64FC5F}"/>
                </a:ext>
              </a:extLst>
            </p:cNvPr>
            <p:cNvSpPr>
              <a:spLocks noChangeShapeType="1"/>
            </p:cNvSpPr>
            <p:nvPr/>
          </p:nvSpPr>
          <p:spPr bwMode="auto">
            <a:xfrm flipH="1">
              <a:off x="2196" y="3385"/>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AutoShape 87">
              <a:extLst>
                <a:ext uri="{FF2B5EF4-FFF2-40B4-BE49-F238E27FC236}">
                  <a16:creationId xmlns="" xmlns:a16="http://schemas.microsoft.com/office/drawing/2014/main" id="{C570746E-769F-40AB-853F-35910AC99099}"/>
                </a:ext>
              </a:extLst>
            </p:cNvPr>
            <p:cNvSpPr>
              <a:spLocks noChangeArrowheads="1"/>
            </p:cNvSpPr>
            <p:nvPr/>
          </p:nvSpPr>
          <p:spPr bwMode="auto">
            <a:xfrm flipH="1" flipV="1">
              <a:off x="2239" y="3377"/>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6" name="Rectangle 88">
              <a:extLst>
                <a:ext uri="{FF2B5EF4-FFF2-40B4-BE49-F238E27FC236}">
                  <a16:creationId xmlns="" xmlns:a16="http://schemas.microsoft.com/office/drawing/2014/main" id="{91481464-F2B5-4531-9AB2-76042CC3C5F5}"/>
                </a:ext>
              </a:extLst>
            </p:cNvPr>
            <p:cNvSpPr>
              <a:spLocks noChangeArrowheads="1"/>
            </p:cNvSpPr>
            <p:nvPr/>
          </p:nvSpPr>
          <p:spPr bwMode="auto">
            <a:xfrm flipV="1">
              <a:off x="2104" y="3124"/>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7" name="Rectangle 89">
              <a:extLst>
                <a:ext uri="{FF2B5EF4-FFF2-40B4-BE49-F238E27FC236}">
                  <a16:creationId xmlns="" xmlns:a16="http://schemas.microsoft.com/office/drawing/2014/main" id="{D961D4BE-C192-4263-A1D3-5C14E199AD3B}"/>
                </a:ext>
              </a:extLst>
            </p:cNvPr>
            <p:cNvSpPr>
              <a:spLocks noChangeArrowheads="1"/>
            </p:cNvSpPr>
            <p:nvPr/>
          </p:nvSpPr>
          <p:spPr bwMode="auto">
            <a:xfrm flipV="1">
              <a:off x="2085" y="2868"/>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8" name="Line 90">
              <a:extLst>
                <a:ext uri="{FF2B5EF4-FFF2-40B4-BE49-F238E27FC236}">
                  <a16:creationId xmlns="" xmlns:a16="http://schemas.microsoft.com/office/drawing/2014/main" id="{0ADEAAC1-1487-43D5-9A2A-6CF9B04464C6}"/>
                </a:ext>
              </a:extLst>
            </p:cNvPr>
            <p:cNvSpPr>
              <a:spLocks noChangeShapeType="1"/>
            </p:cNvSpPr>
            <p:nvPr/>
          </p:nvSpPr>
          <p:spPr bwMode="auto">
            <a:xfrm flipV="1">
              <a:off x="2143" y="2996"/>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91">
              <a:extLst>
                <a:ext uri="{FF2B5EF4-FFF2-40B4-BE49-F238E27FC236}">
                  <a16:creationId xmlns="" xmlns:a16="http://schemas.microsoft.com/office/drawing/2014/main" id="{C39AB2AD-72A4-47D1-B5E7-D9BE0B1E40C8}"/>
                </a:ext>
              </a:extLst>
            </p:cNvPr>
            <p:cNvSpPr>
              <a:spLocks noChangeShapeType="1"/>
            </p:cNvSpPr>
            <p:nvPr/>
          </p:nvSpPr>
          <p:spPr bwMode="auto">
            <a:xfrm flipV="1">
              <a:off x="2200" y="2873"/>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AutoShape 92">
              <a:extLst>
                <a:ext uri="{FF2B5EF4-FFF2-40B4-BE49-F238E27FC236}">
                  <a16:creationId xmlns="" xmlns:a16="http://schemas.microsoft.com/office/drawing/2014/main" id="{68B05F58-384E-4851-B8B4-E6425C9FEEEC}"/>
                </a:ext>
              </a:extLst>
            </p:cNvPr>
            <p:cNvSpPr>
              <a:spLocks noChangeArrowheads="1"/>
            </p:cNvSpPr>
            <p:nvPr/>
          </p:nvSpPr>
          <p:spPr bwMode="auto">
            <a:xfrm>
              <a:off x="2131" y="2922"/>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1" name="Rectangle 93">
              <a:extLst>
                <a:ext uri="{FF2B5EF4-FFF2-40B4-BE49-F238E27FC236}">
                  <a16:creationId xmlns="" xmlns:a16="http://schemas.microsoft.com/office/drawing/2014/main" id="{B34F631C-6F83-405F-98AE-A512EFE3ADD0}"/>
                </a:ext>
              </a:extLst>
            </p:cNvPr>
            <p:cNvSpPr>
              <a:spLocks noChangeArrowheads="1"/>
            </p:cNvSpPr>
            <p:nvPr/>
          </p:nvSpPr>
          <p:spPr bwMode="auto">
            <a:xfrm flipH="1">
              <a:off x="2455" y="3171"/>
              <a:ext cx="88"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2" name="Rectangle 94">
              <a:extLst>
                <a:ext uri="{FF2B5EF4-FFF2-40B4-BE49-F238E27FC236}">
                  <a16:creationId xmlns="" xmlns:a16="http://schemas.microsoft.com/office/drawing/2014/main" id="{EB389C92-F054-4DD3-B2B1-757E8AC09A95}"/>
                </a:ext>
              </a:extLst>
            </p:cNvPr>
            <p:cNvSpPr>
              <a:spLocks noChangeArrowheads="1"/>
            </p:cNvSpPr>
            <p:nvPr/>
          </p:nvSpPr>
          <p:spPr bwMode="auto">
            <a:xfrm flipH="1">
              <a:off x="2309" y="3382"/>
              <a:ext cx="241"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3" name="Line 95">
              <a:extLst>
                <a:ext uri="{FF2B5EF4-FFF2-40B4-BE49-F238E27FC236}">
                  <a16:creationId xmlns="" xmlns:a16="http://schemas.microsoft.com/office/drawing/2014/main" id="{8D83F105-7961-4ADE-A41F-5F0169E0086D}"/>
                </a:ext>
              </a:extLst>
            </p:cNvPr>
            <p:cNvSpPr>
              <a:spLocks noChangeShapeType="1"/>
            </p:cNvSpPr>
            <p:nvPr/>
          </p:nvSpPr>
          <p:spPr bwMode="auto">
            <a:xfrm flipH="1">
              <a:off x="2491" y="3254"/>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96">
              <a:extLst>
                <a:ext uri="{FF2B5EF4-FFF2-40B4-BE49-F238E27FC236}">
                  <a16:creationId xmlns="" xmlns:a16="http://schemas.microsoft.com/office/drawing/2014/main" id="{3AA53276-695D-45AD-872E-0EEBDD9F1539}"/>
                </a:ext>
              </a:extLst>
            </p:cNvPr>
            <p:cNvSpPr>
              <a:spLocks noChangeShapeType="1"/>
            </p:cNvSpPr>
            <p:nvPr/>
          </p:nvSpPr>
          <p:spPr bwMode="auto">
            <a:xfrm flipH="1">
              <a:off x="2434" y="3385"/>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AutoShape 97">
              <a:extLst>
                <a:ext uri="{FF2B5EF4-FFF2-40B4-BE49-F238E27FC236}">
                  <a16:creationId xmlns="" xmlns:a16="http://schemas.microsoft.com/office/drawing/2014/main" id="{EE9EE6B2-CBFD-42ED-9238-E89BB8A8A02E}"/>
                </a:ext>
              </a:extLst>
            </p:cNvPr>
            <p:cNvSpPr>
              <a:spLocks noChangeArrowheads="1"/>
            </p:cNvSpPr>
            <p:nvPr/>
          </p:nvSpPr>
          <p:spPr bwMode="auto">
            <a:xfrm flipH="1" flipV="1">
              <a:off x="2477" y="3377"/>
              <a:ext cx="27"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6" name="Rectangle 98">
              <a:extLst>
                <a:ext uri="{FF2B5EF4-FFF2-40B4-BE49-F238E27FC236}">
                  <a16:creationId xmlns="" xmlns:a16="http://schemas.microsoft.com/office/drawing/2014/main" id="{10155C32-696B-4DE6-9527-2011C59316B1}"/>
                </a:ext>
              </a:extLst>
            </p:cNvPr>
            <p:cNvSpPr>
              <a:spLocks noChangeArrowheads="1"/>
            </p:cNvSpPr>
            <p:nvPr/>
          </p:nvSpPr>
          <p:spPr bwMode="auto">
            <a:xfrm flipV="1">
              <a:off x="2342" y="3124"/>
              <a:ext cx="88"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7" name="Rectangle 99">
              <a:extLst>
                <a:ext uri="{FF2B5EF4-FFF2-40B4-BE49-F238E27FC236}">
                  <a16:creationId xmlns="" xmlns:a16="http://schemas.microsoft.com/office/drawing/2014/main" id="{69491BA6-7995-4929-B57E-591E61374669}"/>
                </a:ext>
              </a:extLst>
            </p:cNvPr>
            <p:cNvSpPr>
              <a:spLocks noChangeArrowheads="1"/>
            </p:cNvSpPr>
            <p:nvPr/>
          </p:nvSpPr>
          <p:spPr bwMode="auto">
            <a:xfrm flipV="1">
              <a:off x="2323" y="2868"/>
              <a:ext cx="241"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8" name="Line 100">
              <a:extLst>
                <a:ext uri="{FF2B5EF4-FFF2-40B4-BE49-F238E27FC236}">
                  <a16:creationId xmlns="" xmlns:a16="http://schemas.microsoft.com/office/drawing/2014/main" id="{C5D98DEB-6012-49D8-9D16-6317C866A572}"/>
                </a:ext>
              </a:extLst>
            </p:cNvPr>
            <p:cNvSpPr>
              <a:spLocks noChangeShapeType="1"/>
            </p:cNvSpPr>
            <p:nvPr/>
          </p:nvSpPr>
          <p:spPr bwMode="auto">
            <a:xfrm flipV="1">
              <a:off x="2382" y="2996"/>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01">
              <a:extLst>
                <a:ext uri="{FF2B5EF4-FFF2-40B4-BE49-F238E27FC236}">
                  <a16:creationId xmlns="" xmlns:a16="http://schemas.microsoft.com/office/drawing/2014/main" id="{7D556EF8-48C8-4508-B47A-0B6A58712F05}"/>
                </a:ext>
              </a:extLst>
            </p:cNvPr>
            <p:cNvSpPr>
              <a:spLocks noChangeShapeType="1"/>
            </p:cNvSpPr>
            <p:nvPr/>
          </p:nvSpPr>
          <p:spPr bwMode="auto">
            <a:xfrm flipV="1">
              <a:off x="2439" y="2873"/>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AutoShape 102">
              <a:extLst>
                <a:ext uri="{FF2B5EF4-FFF2-40B4-BE49-F238E27FC236}">
                  <a16:creationId xmlns="" xmlns:a16="http://schemas.microsoft.com/office/drawing/2014/main" id="{7EEF6F7C-8A63-4734-8668-159C3930A2B7}"/>
                </a:ext>
              </a:extLst>
            </p:cNvPr>
            <p:cNvSpPr>
              <a:spLocks noChangeArrowheads="1"/>
            </p:cNvSpPr>
            <p:nvPr/>
          </p:nvSpPr>
          <p:spPr bwMode="auto">
            <a:xfrm>
              <a:off x="2369" y="2922"/>
              <a:ext cx="27"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1" name="Rectangle 103">
              <a:extLst>
                <a:ext uri="{FF2B5EF4-FFF2-40B4-BE49-F238E27FC236}">
                  <a16:creationId xmlns="" xmlns:a16="http://schemas.microsoft.com/office/drawing/2014/main" id="{A8783C13-B1AF-4698-835F-1C3141791DA2}"/>
                </a:ext>
              </a:extLst>
            </p:cNvPr>
            <p:cNvSpPr>
              <a:spLocks noChangeArrowheads="1"/>
            </p:cNvSpPr>
            <p:nvPr/>
          </p:nvSpPr>
          <p:spPr bwMode="auto">
            <a:xfrm flipH="1">
              <a:off x="2698" y="3171"/>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2" name="Rectangle 104">
              <a:extLst>
                <a:ext uri="{FF2B5EF4-FFF2-40B4-BE49-F238E27FC236}">
                  <a16:creationId xmlns="" xmlns:a16="http://schemas.microsoft.com/office/drawing/2014/main" id="{6A817C8F-7AD6-46BA-BE20-8237CBFE0F2F}"/>
                </a:ext>
              </a:extLst>
            </p:cNvPr>
            <p:cNvSpPr>
              <a:spLocks noChangeArrowheads="1"/>
            </p:cNvSpPr>
            <p:nvPr/>
          </p:nvSpPr>
          <p:spPr bwMode="auto">
            <a:xfrm flipH="1">
              <a:off x="2552" y="3382"/>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3" name="Line 105">
              <a:extLst>
                <a:ext uri="{FF2B5EF4-FFF2-40B4-BE49-F238E27FC236}">
                  <a16:creationId xmlns="" xmlns:a16="http://schemas.microsoft.com/office/drawing/2014/main" id="{7D050CC4-006F-4382-B31B-5FA7BA5B4485}"/>
                </a:ext>
              </a:extLst>
            </p:cNvPr>
            <p:cNvSpPr>
              <a:spLocks noChangeShapeType="1"/>
            </p:cNvSpPr>
            <p:nvPr/>
          </p:nvSpPr>
          <p:spPr bwMode="auto">
            <a:xfrm flipH="1">
              <a:off x="2734" y="3254"/>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06">
              <a:extLst>
                <a:ext uri="{FF2B5EF4-FFF2-40B4-BE49-F238E27FC236}">
                  <a16:creationId xmlns="" xmlns:a16="http://schemas.microsoft.com/office/drawing/2014/main" id="{A0F8CC49-0300-428C-8C36-9909BDB0BFC4}"/>
                </a:ext>
              </a:extLst>
            </p:cNvPr>
            <p:cNvSpPr>
              <a:spLocks noChangeShapeType="1"/>
            </p:cNvSpPr>
            <p:nvPr/>
          </p:nvSpPr>
          <p:spPr bwMode="auto">
            <a:xfrm flipH="1">
              <a:off x="2677" y="3385"/>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AutoShape 107">
              <a:extLst>
                <a:ext uri="{FF2B5EF4-FFF2-40B4-BE49-F238E27FC236}">
                  <a16:creationId xmlns="" xmlns:a16="http://schemas.microsoft.com/office/drawing/2014/main" id="{03782DEA-79E4-428D-82DF-E71F3D3F4E3A}"/>
                </a:ext>
              </a:extLst>
            </p:cNvPr>
            <p:cNvSpPr>
              <a:spLocks noChangeArrowheads="1"/>
            </p:cNvSpPr>
            <p:nvPr/>
          </p:nvSpPr>
          <p:spPr bwMode="auto">
            <a:xfrm flipH="1" flipV="1">
              <a:off x="2720" y="3377"/>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6" name="Rectangle 108">
              <a:extLst>
                <a:ext uri="{FF2B5EF4-FFF2-40B4-BE49-F238E27FC236}">
                  <a16:creationId xmlns="" xmlns:a16="http://schemas.microsoft.com/office/drawing/2014/main" id="{C1D8F171-D217-4626-900F-B567F17E3B89}"/>
                </a:ext>
              </a:extLst>
            </p:cNvPr>
            <p:cNvSpPr>
              <a:spLocks noChangeArrowheads="1"/>
            </p:cNvSpPr>
            <p:nvPr/>
          </p:nvSpPr>
          <p:spPr bwMode="auto">
            <a:xfrm flipV="1">
              <a:off x="2585" y="3124"/>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7" name="Rectangle 109">
              <a:extLst>
                <a:ext uri="{FF2B5EF4-FFF2-40B4-BE49-F238E27FC236}">
                  <a16:creationId xmlns="" xmlns:a16="http://schemas.microsoft.com/office/drawing/2014/main" id="{33A01005-97EA-402B-A951-906FF8A6AF96}"/>
                </a:ext>
              </a:extLst>
            </p:cNvPr>
            <p:cNvSpPr>
              <a:spLocks noChangeArrowheads="1"/>
            </p:cNvSpPr>
            <p:nvPr/>
          </p:nvSpPr>
          <p:spPr bwMode="auto">
            <a:xfrm flipV="1">
              <a:off x="2566" y="2868"/>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8" name="Line 110">
              <a:extLst>
                <a:ext uri="{FF2B5EF4-FFF2-40B4-BE49-F238E27FC236}">
                  <a16:creationId xmlns="" xmlns:a16="http://schemas.microsoft.com/office/drawing/2014/main" id="{5F6363C8-89CC-4AA2-9041-BDB5540CF36F}"/>
                </a:ext>
              </a:extLst>
            </p:cNvPr>
            <p:cNvSpPr>
              <a:spLocks noChangeShapeType="1"/>
            </p:cNvSpPr>
            <p:nvPr/>
          </p:nvSpPr>
          <p:spPr bwMode="auto">
            <a:xfrm flipV="1">
              <a:off x="2624" y="2996"/>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11">
              <a:extLst>
                <a:ext uri="{FF2B5EF4-FFF2-40B4-BE49-F238E27FC236}">
                  <a16:creationId xmlns="" xmlns:a16="http://schemas.microsoft.com/office/drawing/2014/main" id="{C43A8E2F-6F10-4DD5-8B7A-E3551ED00601}"/>
                </a:ext>
              </a:extLst>
            </p:cNvPr>
            <p:cNvSpPr>
              <a:spLocks noChangeShapeType="1"/>
            </p:cNvSpPr>
            <p:nvPr/>
          </p:nvSpPr>
          <p:spPr bwMode="auto">
            <a:xfrm flipV="1">
              <a:off x="2681" y="2873"/>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AutoShape 112">
              <a:extLst>
                <a:ext uri="{FF2B5EF4-FFF2-40B4-BE49-F238E27FC236}">
                  <a16:creationId xmlns="" xmlns:a16="http://schemas.microsoft.com/office/drawing/2014/main" id="{9362584B-B50B-4630-90D5-1B77A1B52AAF}"/>
                </a:ext>
              </a:extLst>
            </p:cNvPr>
            <p:cNvSpPr>
              <a:spLocks noChangeArrowheads="1"/>
            </p:cNvSpPr>
            <p:nvPr/>
          </p:nvSpPr>
          <p:spPr bwMode="auto">
            <a:xfrm>
              <a:off x="2612" y="2922"/>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1" name="Rectangle 113">
              <a:extLst>
                <a:ext uri="{FF2B5EF4-FFF2-40B4-BE49-F238E27FC236}">
                  <a16:creationId xmlns="" xmlns:a16="http://schemas.microsoft.com/office/drawing/2014/main" id="{C503E1E2-63EE-4C1E-B961-2F182637895F}"/>
                </a:ext>
              </a:extLst>
            </p:cNvPr>
            <p:cNvSpPr>
              <a:spLocks noChangeArrowheads="1"/>
            </p:cNvSpPr>
            <p:nvPr/>
          </p:nvSpPr>
          <p:spPr bwMode="auto">
            <a:xfrm flipH="1">
              <a:off x="2941" y="3171"/>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2" name="Rectangle 114">
              <a:extLst>
                <a:ext uri="{FF2B5EF4-FFF2-40B4-BE49-F238E27FC236}">
                  <a16:creationId xmlns="" xmlns:a16="http://schemas.microsoft.com/office/drawing/2014/main" id="{6568E6A0-0877-41D3-B796-0216D4E56BDE}"/>
                </a:ext>
              </a:extLst>
            </p:cNvPr>
            <p:cNvSpPr>
              <a:spLocks noChangeArrowheads="1"/>
            </p:cNvSpPr>
            <p:nvPr/>
          </p:nvSpPr>
          <p:spPr bwMode="auto">
            <a:xfrm flipH="1">
              <a:off x="2795" y="3382"/>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3" name="Line 115">
              <a:extLst>
                <a:ext uri="{FF2B5EF4-FFF2-40B4-BE49-F238E27FC236}">
                  <a16:creationId xmlns="" xmlns:a16="http://schemas.microsoft.com/office/drawing/2014/main" id="{96334D9A-C0CD-4F04-80C6-D83DB196E8D6}"/>
                </a:ext>
              </a:extLst>
            </p:cNvPr>
            <p:cNvSpPr>
              <a:spLocks noChangeShapeType="1"/>
            </p:cNvSpPr>
            <p:nvPr/>
          </p:nvSpPr>
          <p:spPr bwMode="auto">
            <a:xfrm flipH="1">
              <a:off x="2977" y="3254"/>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16">
              <a:extLst>
                <a:ext uri="{FF2B5EF4-FFF2-40B4-BE49-F238E27FC236}">
                  <a16:creationId xmlns="" xmlns:a16="http://schemas.microsoft.com/office/drawing/2014/main" id="{699F82CD-7C3D-46E6-B431-E8C1B48227AA}"/>
                </a:ext>
              </a:extLst>
            </p:cNvPr>
            <p:cNvSpPr>
              <a:spLocks noChangeShapeType="1"/>
            </p:cNvSpPr>
            <p:nvPr/>
          </p:nvSpPr>
          <p:spPr bwMode="auto">
            <a:xfrm flipH="1">
              <a:off x="2920" y="3385"/>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AutoShape 117">
              <a:extLst>
                <a:ext uri="{FF2B5EF4-FFF2-40B4-BE49-F238E27FC236}">
                  <a16:creationId xmlns="" xmlns:a16="http://schemas.microsoft.com/office/drawing/2014/main" id="{4ACC78E2-5044-4201-A04C-48BE7B395A1F}"/>
                </a:ext>
              </a:extLst>
            </p:cNvPr>
            <p:cNvSpPr>
              <a:spLocks noChangeArrowheads="1"/>
            </p:cNvSpPr>
            <p:nvPr/>
          </p:nvSpPr>
          <p:spPr bwMode="auto">
            <a:xfrm flipH="1" flipV="1">
              <a:off x="2963" y="3377"/>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6" name="Rectangle 118">
              <a:extLst>
                <a:ext uri="{FF2B5EF4-FFF2-40B4-BE49-F238E27FC236}">
                  <a16:creationId xmlns="" xmlns:a16="http://schemas.microsoft.com/office/drawing/2014/main" id="{14C8910A-072E-4718-9F4C-9F53131E5A67}"/>
                </a:ext>
              </a:extLst>
            </p:cNvPr>
            <p:cNvSpPr>
              <a:spLocks noChangeArrowheads="1"/>
            </p:cNvSpPr>
            <p:nvPr/>
          </p:nvSpPr>
          <p:spPr bwMode="auto">
            <a:xfrm flipV="1">
              <a:off x="2828" y="3124"/>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7" name="Rectangle 119">
              <a:extLst>
                <a:ext uri="{FF2B5EF4-FFF2-40B4-BE49-F238E27FC236}">
                  <a16:creationId xmlns="" xmlns:a16="http://schemas.microsoft.com/office/drawing/2014/main" id="{EB60E2CE-B481-40C7-932A-222E1B1ADC29}"/>
                </a:ext>
              </a:extLst>
            </p:cNvPr>
            <p:cNvSpPr>
              <a:spLocks noChangeArrowheads="1"/>
            </p:cNvSpPr>
            <p:nvPr/>
          </p:nvSpPr>
          <p:spPr bwMode="auto">
            <a:xfrm flipV="1">
              <a:off x="2809" y="2868"/>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8" name="Line 120">
              <a:extLst>
                <a:ext uri="{FF2B5EF4-FFF2-40B4-BE49-F238E27FC236}">
                  <a16:creationId xmlns="" xmlns:a16="http://schemas.microsoft.com/office/drawing/2014/main" id="{DDA9653A-E397-40A5-87A9-9D47D3396D0D}"/>
                </a:ext>
              </a:extLst>
            </p:cNvPr>
            <p:cNvSpPr>
              <a:spLocks noChangeShapeType="1"/>
            </p:cNvSpPr>
            <p:nvPr/>
          </p:nvSpPr>
          <p:spPr bwMode="auto">
            <a:xfrm flipV="1">
              <a:off x="2867" y="2996"/>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121">
              <a:extLst>
                <a:ext uri="{FF2B5EF4-FFF2-40B4-BE49-F238E27FC236}">
                  <a16:creationId xmlns="" xmlns:a16="http://schemas.microsoft.com/office/drawing/2014/main" id="{3ABA8F2E-54A8-4C15-93B1-F7CFB3CD43AC}"/>
                </a:ext>
              </a:extLst>
            </p:cNvPr>
            <p:cNvSpPr>
              <a:spLocks noChangeShapeType="1"/>
            </p:cNvSpPr>
            <p:nvPr/>
          </p:nvSpPr>
          <p:spPr bwMode="auto">
            <a:xfrm flipV="1">
              <a:off x="2924" y="2873"/>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AutoShape 122">
              <a:extLst>
                <a:ext uri="{FF2B5EF4-FFF2-40B4-BE49-F238E27FC236}">
                  <a16:creationId xmlns="" xmlns:a16="http://schemas.microsoft.com/office/drawing/2014/main" id="{4B15B190-B080-496E-A025-396D53BB3F28}"/>
                </a:ext>
              </a:extLst>
            </p:cNvPr>
            <p:cNvSpPr>
              <a:spLocks noChangeArrowheads="1"/>
            </p:cNvSpPr>
            <p:nvPr/>
          </p:nvSpPr>
          <p:spPr bwMode="auto">
            <a:xfrm>
              <a:off x="2855" y="2922"/>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1" name="Rectangle 123">
              <a:extLst>
                <a:ext uri="{FF2B5EF4-FFF2-40B4-BE49-F238E27FC236}">
                  <a16:creationId xmlns="" xmlns:a16="http://schemas.microsoft.com/office/drawing/2014/main" id="{4D539E35-9260-4CF3-A8A0-B8C070DA4B7A}"/>
                </a:ext>
              </a:extLst>
            </p:cNvPr>
            <p:cNvSpPr>
              <a:spLocks noChangeArrowheads="1"/>
            </p:cNvSpPr>
            <p:nvPr/>
          </p:nvSpPr>
          <p:spPr bwMode="auto">
            <a:xfrm flipH="1">
              <a:off x="3179" y="3171"/>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2" name="Rectangle 124">
              <a:extLst>
                <a:ext uri="{FF2B5EF4-FFF2-40B4-BE49-F238E27FC236}">
                  <a16:creationId xmlns="" xmlns:a16="http://schemas.microsoft.com/office/drawing/2014/main" id="{342D2F40-6A9A-4FC8-ADA6-FA44F6FD8F84}"/>
                </a:ext>
              </a:extLst>
            </p:cNvPr>
            <p:cNvSpPr>
              <a:spLocks noChangeArrowheads="1"/>
            </p:cNvSpPr>
            <p:nvPr/>
          </p:nvSpPr>
          <p:spPr bwMode="auto">
            <a:xfrm flipH="1">
              <a:off x="3033" y="3382"/>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3" name="Line 125">
              <a:extLst>
                <a:ext uri="{FF2B5EF4-FFF2-40B4-BE49-F238E27FC236}">
                  <a16:creationId xmlns="" xmlns:a16="http://schemas.microsoft.com/office/drawing/2014/main" id="{18B06A4B-1563-4A08-ACA3-3F1C266F7E3C}"/>
                </a:ext>
              </a:extLst>
            </p:cNvPr>
            <p:cNvSpPr>
              <a:spLocks noChangeShapeType="1"/>
            </p:cNvSpPr>
            <p:nvPr/>
          </p:nvSpPr>
          <p:spPr bwMode="auto">
            <a:xfrm flipH="1">
              <a:off x="3215" y="3254"/>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26">
              <a:extLst>
                <a:ext uri="{FF2B5EF4-FFF2-40B4-BE49-F238E27FC236}">
                  <a16:creationId xmlns="" xmlns:a16="http://schemas.microsoft.com/office/drawing/2014/main" id="{14FF2134-72A4-4FE4-9783-38664DA88031}"/>
                </a:ext>
              </a:extLst>
            </p:cNvPr>
            <p:cNvSpPr>
              <a:spLocks noChangeShapeType="1"/>
            </p:cNvSpPr>
            <p:nvPr/>
          </p:nvSpPr>
          <p:spPr bwMode="auto">
            <a:xfrm flipH="1">
              <a:off x="3158" y="3385"/>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AutoShape 127">
              <a:extLst>
                <a:ext uri="{FF2B5EF4-FFF2-40B4-BE49-F238E27FC236}">
                  <a16:creationId xmlns="" xmlns:a16="http://schemas.microsoft.com/office/drawing/2014/main" id="{98D2AEAF-0BA8-4C83-93CB-973080799B3C}"/>
                </a:ext>
              </a:extLst>
            </p:cNvPr>
            <p:cNvSpPr>
              <a:spLocks noChangeArrowheads="1"/>
            </p:cNvSpPr>
            <p:nvPr/>
          </p:nvSpPr>
          <p:spPr bwMode="auto">
            <a:xfrm flipH="1" flipV="1">
              <a:off x="3201" y="3377"/>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6" name="Rectangle 128">
              <a:extLst>
                <a:ext uri="{FF2B5EF4-FFF2-40B4-BE49-F238E27FC236}">
                  <a16:creationId xmlns="" xmlns:a16="http://schemas.microsoft.com/office/drawing/2014/main" id="{0FBC429D-3AAA-4773-B387-6182CDB57356}"/>
                </a:ext>
              </a:extLst>
            </p:cNvPr>
            <p:cNvSpPr>
              <a:spLocks noChangeArrowheads="1"/>
            </p:cNvSpPr>
            <p:nvPr/>
          </p:nvSpPr>
          <p:spPr bwMode="auto">
            <a:xfrm flipV="1">
              <a:off x="3066" y="3124"/>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7" name="Rectangle 129">
              <a:extLst>
                <a:ext uri="{FF2B5EF4-FFF2-40B4-BE49-F238E27FC236}">
                  <a16:creationId xmlns="" xmlns:a16="http://schemas.microsoft.com/office/drawing/2014/main" id="{0121A977-07E6-4422-ABD2-061ED12ED270}"/>
                </a:ext>
              </a:extLst>
            </p:cNvPr>
            <p:cNvSpPr>
              <a:spLocks noChangeArrowheads="1"/>
            </p:cNvSpPr>
            <p:nvPr/>
          </p:nvSpPr>
          <p:spPr bwMode="auto">
            <a:xfrm flipV="1">
              <a:off x="3047" y="2868"/>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8" name="Line 130">
              <a:extLst>
                <a:ext uri="{FF2B5EF4-FFF2-40B4-BE49-F238E27FC236}">
                  <a16:creationId xmlns="" xmlns:a16="http://schemas.microsoft.com/office/drawing/2014/main" id="{5F8D22F6-C7FF-493D-B447-FE003F071BFC}"/>
                </a:ext>
              </a:extLst>
            </p:cNvPr>
            <p:cNvSpPr>
              <a:spLocks noChangeShapeType="1"/>
            </p:cNvSpPr>
            <p:nvPr/>
          </p:nvSpPr>
          <p:spPr bwMode="auto">
            <a:xfrm flipV="1">
              <a:off x="3105" y="2996"/>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131">
              <a:extLst>
                <a:ext uri="{FF2B5EF4-FFF2-40B4-BE49-F238E27FC236}">
                  <a16:creationId xmlns="" xmlns:a16="http://schemas.microsoft.com/office/drawing/2014/main" id="{BD920D7F-28DA-411B-8BB2-6D571836A953}"/>
                </a:ext>
              </a:extLst>
            </p:cNvPr>
            <p:cNvSpPr>
              <a:spLocks noChangeShapeType="1"/>
            </p:cNvSpPr>
            <p:nvPr/>
          </p:nvSpPr>
          <p:spPr bwMode="auto">
            <a:xfrm flipV="1">
              <a:off x="3162" y="2873"/>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AutoShape 132">
              <a:extLst>
                <a:ext uri="{FF2B5EF4-FFF2-40B4-BE49-F238E27FC236}">
                  <a16:creationId xmlns="" xmlns:a16="http://schemas.microsoft.com/office/drawing/2014/main" id="{7EA1D4C1-0F64-4FA1-81FB-2F463FFF7B9A}"/>
                </a:ext>
              </a:extLst>
            </p:cNvPr>
            <p:cNvSpPr>
              <a:spLocks noChangeArrowheads="1"/>
            </p:cNvSpPr>
            <p:nvPr/>
          </p:nvSpPr>
          <p:spPr bwMode="auto">
            <a:xfrm>
              <a:off x="3093" y="2922"/>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1" name="Rectangle 133">
              <a:extLst>
                <a:ext uri="{FF2B5EF4-FFF2-40B4-BE49-F238E27FC236}">
                  <a16:creationId xmlns="" xmlns:a16="http://schemas.microsoft.com/office/drawing/2014/main" id="{73F97703-BE5F-4148-BB8E-C88F4BA4C547}"/>
                </a:ext>
              </a:extLst>
            </p:cNvPr>
            <p:cNvSpPr>
              <a:spLocks noChangeArrowheads="1"/>
            </p:cNvSpPr>
            <p:nvPr/>
          </p:nvSpPr>
          <p:spPr bwMode="auto">
            <a:xfrm flipH="1">
              <a:off x="3422" y="3171"/>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2" name="Rectangle 134">
              <a:extLst>
                <a:ext uri="{FF2B5EF4-FFF2-40B4-BE49-F238E27FC236}">
                  <a16:creationId xmlns="" xmlns:a16="http://schemas.microsoft.com/office/drawing/2014/main" id="{FA1BF173-B233-41E4-B308-CC02C86CF4B9}"/>
                </a:ext>
              </a:extLst>
            </p:cNvPr>
            <p:cNvSpPr>
              <a:spLocks noChangeArrowheads="1"/>
            </p:cNvSpPr>
            <p:nvPr/>
          </p:nvSpPr>
          <p:spPr bwMode="auto">
            <a:xfrm flipH="1">
              <a:off x="3276" y="3382"/>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3" name="Line 135">
              <a:extLst>
                <a:ext uri="{FF2B5EF4-FFF2-40B4-BE49-F238E27FC236}">
                  <a16:creationId xmlns="" xmlns:a16="http://schemas.microsoft.com/office/drawing/2014/main" id="{EDBC8041-6C87-44AE-A514-BDFE9614CDA2}"/>
                </a:ext>
              </a:extLst>
            </p:cNvPr>
            <p:cNvSpPr>
              <a:spLocks noChangeShapeType="1"/>
            </p:cNvSpPr>
            <p:nvPr/>
          </p:nvSpPr>
          <p:spPr bwMode="auto">
            <a:xfrm flipH="1">
              <a:off x="3458" y="3254"/>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136">
              <a:extLst>
                <a:ext uri="{FF2B5EF4-FFF2-40B4-BE49-F238E27FC236}">
                  <a16:creationId xmlns="" xmlns:a16="http://schemas.microsoft.com/office/drawing/2014/main" id="{E4D57094-08C7-460E-8C02-CB7721961106}"/>
                </a:ext>
              </a:extLst>
            </p:cNvPr>
            <p:cNvSpPr>
              <a:spLocks noChangeShapeType="1"/>
            </p:cNvSpPr>
            <p:nvPr/>
          </p:nvSpPr>
          <p:spPr bwMode="auto">
            <a:xfrm flipH="1">
              <a:off x="3401" y="3385"/>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AutoShape 137">
              <a:extLst>
                <a:ext uri="{FF2B5EF4-FFF2-40B4-BE49-F238E27FC236}">
                  <a16:creationId xmlns="" xmlns:a16="http://schemas.microsoft.com/office/drawing/2014/main" id="{43439FC3-8E9A-4E40-B10D-793D4F39DEFC}"/>
                </a:ext>
              </a:extLst>
            </p:cNvPr>
            <p:cNvSpPr>
              <a:spLocks noChangeArrowheads="1"/>
            </p:cNvSpPr>
            <p:nvPr/>
          </p:nvSpPr>
          <p:spPr bwMode="auto">
            <a:xfrm flipH="1" flipV="1">
              <a:off x="3444" y="3377"/>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6" name="Rectangle 138">
              <a:extLst>
                <a:ext uri="{FF2B5EF4-FFF2-40B4-BE49-F238E27FC236}">
                  <a16:creationId xmlns="" xmlns:a16="http://schemas.microsoft.com/office/drawing/2014/main" id="{90B2D163-B0AD-48F1-AA6A-5C77F84DD623}"/>
                </a:ext>
              </a:extLst>
            </p:cNvPr>
            <p:cNvSpPr>
              <a:spLocks noChangeArrowheads="1"/>
            </p:cNvSpPr>
            <p:nvPr/>
          </p:nvSpPr>
          <p:spPr bwMode="auto">
            <a:xfrm flipV="1">
              <a:off x="3309" y="3124"/>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7" name="Rectangle 139">
              <a:extLst>
                <a:ext uri="{FF2B5EF4-FFF2-40B4-BE49-F238E27FC236}">
                  <a16:creationId xmlns="" xmlns:a16="http://schemas.microsoft.com/office/drawing/2014/main" id="{A6ADEE5E-46DB-42F5-980F-A3EA931D9682}"/>
                </a:ext>
              </a:extLst>
            </p:cNvPr>
            <p:cNvSpPr>
              <a:spLocks noChangeArrowheads="1"/>
            </p:cNvSpPr>
            <p:nvPr/>
          </p:nvSpPr>
          <p:spPr bwMode="auto">
            <a:xfrm flipV="1">
              <a:off x="3290" y="2868"/>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8" name="Line 140">
              <a:extLst>
                <a:ext uri="{FF2B5EF4-FFF2-40B4-BE49-F238E27FC236}">
                  <a16:creationId xmlns="" xmlns:a16="http://schemas.microsoft.com/office/drawing/2014/main" id="{BB658EF3-3967-44FC-ADD9-BE6A4F16CD4B}"/>
                </a:ext>
              </a:extLst>
            </p:cNvPr>
            <p:cNvSpPr>
              <a:spLocks noChangeShapeType="1"/>
            </p:cNvSpPr>
            <p:nvPr/>
          </p:nvSpPr>
          <p:spPr bwMode="auto">
            <a:xfrm flipV="1">
              <a:off x="3348" y="2996"/>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41">
              <a:extLst>
                <a:ext uri="{FF2B5EF4-FFF2-40B4-BE49-F238E27FC236}">
                  <a16:creationId xmlns="" xmlns:a16="http://schemas.microsoft.com/office/drawing/2014/main" id="{8E327671-8E2A-492E-8C50-B1883C74E3E2}"/>
                </a:ext>
              </a:extLst>
            </p:cNvPr>
            <p:cNvSpPr>
              <a:spLocks noChangeShapeType="1"/>
            </p:cNvSpPr>
            <p:nvPr/>
          </p:nvSpPr>
          <p:spPr bwMode="auto">
            <a:xfrm flipV="1">
              <a:off x="3405" y="2873"/>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AutoShape 142">
              <a:extLst>
                <a:ext uri="{FF2B5EF4-FFF2-40B4-BE49-F238E27FC236}">
                  <a16:creationId xmlns="" xmlns:a16="http://schemas.microsoft.com/office/drawing/2014/main" id="{20F4DD0E-987E-47AA-B4FA-63A6A1D15E2A}"/>
                </a:ext>
              </a:extLst>
            </p:cNvPr>
            <p:cNvSpPr>
              <a:spLocks noChangeArrowheads="1"/>
            </p:cNvSpPr>
            <p:nvPr/>
          </p:nvSpPr>
          <p:spPr bwMode="auto">
            <a:xfrm>
              <a:off x="3336" y="2922"/>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1" name="Rectangle 143">
              <a:extLst>
                <a:ext uri="{FF2B5EF4-FFF2-40B4-BE49-F238E27FC236}">
                  <a16:creationId xmlns="" xmlns:a16="http://schemas.microsoft.com/office/drawing/2014/main" id="{F3A8D02B-9301-4EE5-B32D-F8EE9F25F48F}"/>
                </a:ext>
              </a:extLst>
            </p:cNvPr>
            <p:cNvSpPr>
              <a:spLocks noChangeArrowheads="1"/>
            </p:cNvSpPr>
            <p:nvPr/>
          </p:nvSpPr>
          <p:spPr bwMode="auto">
            <a:xfrm flipH="1">
              <a:off x="3665" y="3171"/>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2" name="Rectangle 144">
              <a:extLst>
                <a:ext uri="{FF2B5EF4-FFF2-40B4-BE49-F238E27FC236}">
                  <a16:creationId xmlns="" xmlns:a16="http://schemas.microsoft.com/office/drawing/2014/main" id="{824F0BFA-3039-4DA4-9612-523DDD76E832}"/>
                </a:ext>
              </a:extLst>
            </p:cNvPr>
            <p:cNvSpPr>
              <a:spLocks noChangeArrowheads="1"/>
            </p:cNvSpPr>
            <p:nvPr/>
          </p:nvSpPr>
          <p:spPr bwMode="auto">
            <a:xfrm flipH="1">
              <a:off x="3519" y="3382"/>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3" name="Line 145">
              <a:extLst>
                <a:ext uri="{FF2B5EF4-FFF2-40B4-BE49-F238E27FC236}">
                  <a16:creationId xmlns="" xmlns:a16="http://schemas.microsoft.com/office/drawing/2014/main" id="{C5C19B75-FA58-48BF-8D1F-71946FEB0EA2}"/>
                </a:ext>
              </a:extLst>
            </p:cNvPr>
            <p:cNvSpPr>
              <a:spLocks noChangeShapeType="1"/>
            </p:cNvSpPr>
            <p:nvPr/>
          </p:nvSpPr>
          <p:spPr bwMode="auto">
            <a:xfrm flipH="1">
              <a:off x="3713" y="3254"/>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46">
              <a:extLst>
                <a:ext uri="{FF2B5EF4-FFF2-40B4-BE49-F238E27FC236}">
                  <a16:creationId xmlns="" xmlns:a16="http://schemas.microsoft.com/office/drawing/2014/main" id="{B16F2BBA-004E-46F0-B365-F5D1AECDB090}"/>
                </a:ext>
              </a:extLst>
            </p:cNvPr>
            <p:cNvSpPr>
              <a:spLocks noChangeShapeType="1"/>
            </p:cNvSpPr>
            <p:nvPr/>
          </p:nvSpPr>
          <p:spPr bwMode="auto">
            <a:xfrm flipH="1">
              <a:off x="3644" y="3385"/>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AutoShape 147">
              <a:extLst>
                <a:ext uri="{FF2B5EF4-FFF2-40B4-BE49-F238E27FC236}">
                  <a16:creationId xmlns="" xmlns:a16="http://schemas.microsoft.com/office/drawing/2014/main" id="{335AE154-3C95-4D3A-919D-99ACA606421D}"/>
                </a:ext>
              </a:extLst>
            </p:cNvPr>
            <p:cNvSpPr>
              <a:spLocks noChangeArrowheads="1"/>
            </p:cNvSpPr>
            <p:nvPr/>
          </p:nvSpPr>
          <p:spPr bwMode="auto">
            <a:xfrm flipH="1" flipV="1">
              <a:off x="3699" y="3377"/>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6" name="Rectangle 148">
              <a:extLst>
                <a:ext uri="{FF2B5EF4-FFF2-40B4-BE49-F238E27FC236}">
                  <a16:creationId xmlns="" xmlns:a16="http://schemas.microsoft.com/office/drawing/2014/main" id="{E9725346-7C07-4E63-AD56-E0E66C8F4BD9}"/>
                </a:ext>
              </a:extLst>
            </p:cNvPr>
            <p:cNvSpPr>
              <a:spLocks noChangeArrowheads="1"/>
            </p:cNvSpPr>
            <p:nvPr/>
          </p:nvSpPr>
          <p:spPr bwMode="auto">
            <a:xfrm flipV="1">
              <a:off x="3552" y="3124"/>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7" name="Rectangle 149">
              <a:extLst>
                <a:ext uri="{FF2B5EF4-FFF2-40B4-BE49-F238E27FC236}">
                  <a16:creationId xmlns="" xmlns:a16="http://schemas.microsoft.com/office/drawing/2014/main" id="{700E4F8C-6E0E-482C-A4D9-277D48988FDE}"/>
                </a:ext>
              </a:extLst>
            </p:cNvPr>
            <p:cNvSpPr>
              <a:spLocks noChangeArrowheads="1"/>
            </p:cNvSpPr>
            <p:nvPr/>
          </p:nvSpPr>
          <p:spPr bwMode="auto">
            <a:xfrm flipV="1">
              <a:off x="3533" y="2868"/>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8" name="Line 150">
              <a:extLst>
                <a:ext uri="{FF2B5EF4-FFF2-40B4-BE49-F238E27FC236}">
                  <a16:creationId xmlns="" xmlns:a16="http://schemas.microsoft.com/office/drawing/2014/main" id="{D8CA5F0C-25EA-4ACE-88C7-96EDA85DBB0C}"/>
                </a:ext>
              </a:extLst>
            </p:cNvPr>
            <p:cNvSpPr>
              <a:spLocks noChangeShapeType="1"/>
            </p:cNvSpPr>
            <p:nvPr/>
          </p:nvSpPr>
          <p:spPr bwMode="auto">
            <a:xfrm flipV="1">
              <a:off x="3591" y="2996"/>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151">
              <a:extLst>
                <a:ext uri="{FF2B5EF4-FFF2-40B4-BE49-F238E27FC236}">
                  <a16:creationId xmlns="" xmlns:a16="http://schemas.microsoft.com/office/drawing/2014/main" id="{1DEE6E05-1CE9-4607-AF2C-0D74AC908FE8}"/>
                </a:ext>
              </a:extLst>
            </p:cNvPr>
            <p:cNvSpPr>
              <a:spLocks noChangeShapeType="1"/>
            </p:cNvSpPr>
            <p:nvPr/>
          </p:nvSpPr>
          <p:spPr bwMode="auto">
            <a:xfrm flipV="1">
              <a:off x="3648" y="2873"/>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AutoShape 152">
              <a:extLst>
                <a:ext uri="{FF2B5EF4-FFF2-40B4-BE49-F238E27FC236}">
                  <a16:creationId xmlns="" xmlns:a16="http://schemas.microsoft.com/office/drawing/2014/main" id="{17F28724-8A2F-464B-BAF4-4ECF2F5C94EC}"/>
                </a:ext>
              </a:extLst>
            </p:cNvPr>
            <p:cNvSpPr>
              <a:spLocks noChangeArrowheads="1"/>
            </p:cNvSpPr>
            <p:nvPr/>
          </p:nvSpPr>
          <p:spPr bwMode="auto">
            <a:xfrm>
              <a:off x="3579" y="2922"/>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1" name="Rectangle 153">
              <a:extLst>
                <a:ext uri="{FF2B5EF4-FFF2-40B4-BE49-F238E27FC236}">
                  <a16:creationId xmlns="" xmlns:a16="http://schemas.microsoft.com/office/drawing/2014/main" id="{D34B62F3-962A-4B90-87A2-C7448F8A70C0}"/>
                </a:ext>
              </a:extLst>
            </p:cNvPr>
            <p:cNvSpPr>
              <a:spLocks noChangeArrowheads="1"/>
            </p:cNvSpPr>
            <p:nvPr/>
          </p:nvSpPr>
          <p:spPr bwMode="auto">
            <a:xfrm flipH="1">
              <a:off x="3903" y="3171"/>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2" name="Rectangle 154">
              <a:extLst>
                <a:ext uri="{FF2B5EF4-FFF2-40B4-BE49-F238E27FC236}">
                  <a16:creationId xmlns="" xmlns:a16="http://schemas.microsoft.com/office/drawing/2014/main" id="{2C261BF6-5457-4AC8-9BC0-4E1BA5003095}"/>
                </a:ext>
              </a:extLst>
            </p:cNvPr>
            <p:cNvSpPr>
              <a:spLocks noChangeArrowheads="1"/>
            </p:cNvSpPr>
            <p:nvPr/>
          </p:nvSpPr>
          <p:spPr bwMode="auto">
            <a:xfrm flipH="1">
              <a:off x="3757" y="3382"/>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3" name="Line 155">
              <a:extLst>
                <a:ext uri="{FF2B5EF4-FFF2-40B4-BE49-F238E27FC236}">
                  <a16:creationId xmlns="" xmlns:a16="http://schemas.microsoft.com/office/drawing/2014/main" id="{1503C3A6-1DB1-4DC3-A471-06D330651B01}"/>
                </a:ext>
              </a:extLst>
            </p:cNvPr>
            <p:cNvSpPr>
              <a:spLocks noChangeShapeType="1"/>
            </p:cNvSpPr>
            <p:nvPr/>
          </p:nvSpPr>
          <p:spPr bwMode="auto">
            <a:xfrm flipH="1">
              <a:off x="3939" y="3254"/>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156">
              <a:extLst>
                <a:ext uri="{FF2B5EF4-FFF2-40B4-BE49-F238E27FC236}">
                  <a16:creationId xmlns="" xmlns:a16="http://schemas.microsoft.com/office/drawing/2014/main" id="{AC11494E-5695-4312-B773-ABD65EE5E9DC}"/>
                </a:ext>
              </a:extLst>
            </p:cNvPr>
            <p:cNvSpPr>
              <a:spLocks noChangeShapeType="1"/>
            </p:cNvSpPr>
            <p:nvPr/>
          </p:nvSpPr>
          <p:spPr bwMode="auto">
            <a:xfrm flipH="1">
              <a:off x="3882" y="3385"/>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AutoShape 157">
              <a:extLst>
                <a:ext uri="{FF2B5EF4-FFF2-40B4-BE49-F238E27FC236}">
                  <a16:creationId xmlns="" xmlns:a16="http://schemas.microsoft.com/office/drawing/2014/main" id="{140FAEAE-5FBB-4967-AB4D-B2C9116F4CE8}"/>
                </a:ext>
              </a:extLst>
            </p:cNvPr>
            <p:cNvSpPr>
              <a:spLocks noChangeArrowheads="1"/>
            </p:cNvSpPr>
            <p:nvPr/>
          </p:nvSpPr>
          <p:spPr bwMode="auto">
            <a:xfrm flipH="1" flipV="1">
              <a:off x="3925" y="3377"/>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6" name="Rectangle 158">
              <a:extLst>
                <a:ext uri="{FF2B5EF4-FFF2-40B4-BE49-F238E27FC236}">
                  <a16:creationId xmlns="" xmlns:a16="http://schemas.microsoft.com/office/drawing/2014/main" id="{6CDA3840-DFA1-4991-87C1-652D0586BA83}"/>
                </a:ext>
              </a:extLst>
            </p:cNvPr>
            <p:cNvSpPr>
              <a:spLocks noChangeArrowheads="1"/>
            </p:cNvSpPr>
            <p:nvPr/>
          </p:nvSpPr>
          <p:spPr bwMode="auto">
            <a:xfrm flipV="1">
              <a:off x="3790" y="3124"/>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7" name="Rectangle 159">
              <a:extLst>
                <a:ext uri="{FF2B5EF4-FFF2-40B4-BE49-F238E27FC236}">
                  <a16:creationId xmlns="" xmlns:a16="http://schemas.microsoft.com/office/drawing/2014/main" id="{C9ED1725-4EBA-46CD-804E-F47715F1FCB0}"/>
                </a:ext>
              </a:extLst>
            </p:cNvPr>
            <p:cNvSpPr>
              <a:spLocks noChangeArrowheads="1"/>
            </p:cNvSpPr>
            <p:nvPr/>
          </p:nvSpPr>
          <p:spPr bwMode="auto">
            <a:xfrm flipV="1">
              <a:off x="3771" y="2868"/>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8" name="Line 160">
              <a:extLst>
                <a:ext uri="{FF2B5EF4-FFF2-40B4-BE49-F238E27FC236}">
                  <a16:creationId xmlns="" xmlns:a16="http://schemas.microsoft.com/office/drawing/2014/main" id="{0626ABDE-90DE-4D2F-8D71-5E4CCEA257EA}"/>
                </a:ext>
              </a:extLst>
            </p:cNvPr>
            <p:cNvSpPr>
              <a:spLocks noChangeShapeType="1"/>
            </p:cNvSpPr>
            <p:nvPr/>
          </p:nvSpPr>
          <p:spPr bwMode="auto">
            <a:xfrm flipV="1">
              <a:off x="3829" y="2996"/>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161">
              <a:extLst>
                <a:ext uri="{FF2B5EF4-FFF2-40B4-BE49-F238E27FC236}">
                  <a16:creationId xmlns="" xmlns:a16="http://schemas.microsoft.com/office/drawing/2014/main" id="{E2F43232-1A24-48DC-9906-64406F355616}"/>
                </a:ext>
              </a:extLst>
            </p:cNvPr>
            <p:cNvSpPr>
              <a:spLocks noChangeShapeType="1"/>
            </p:cNvSpPr>
            <p:nvPr/>
          </p:nvSpPr>
          <p:spPr bwMode="auto">
            <a:xfrm flipV="1">
              <a:off x="3886" y="2873"/>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AutoShape 162">
              <a:extLst>
                <a:ext uri="{FF2B5EF4-FFF2-40B4-BE49-F238E27FC236}">
                  <a16:creationId xmlns="" xmlns:a16="http://schemas.microsoft.com/office/drawing/2014/main" id="{1B628C74-C059-4029-B00D-967E72794BB2}"/>
                </a:ext>
              </a:extLst>
            </p:cNvPr>
            <p:cNvSpPr>
              <a:spLocks noChangeArrowheads="1"/>
            </p:cNvSpPr>
            <p:nvPr/>
          </p:nvSpPr>
          <p:spPr bwMode="auto">
            <a:xfrm>
              <a:off x="3817" y="2922"/>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1" name="Rectangle 163">
              <a:extLst>
                <a:ext uri="{FF2B5EF4-FFF2-40B4-BE49-F238E27FC236}">
                  <a16:creationId xmlns="" xmlns:a16="http://schemas.microsoft.com/office/drawing/2014/main" id="{7A5A288E-69B9-4E6A-86B7-9FE5F291A7EF}"/>
                </a:ext>
              </a:extLst>
            </p:cNvPr>
            <p:cNvSpPr>
              <a:spLocks noChangeArrowheads="1"/>
            </p:cNvSpPr>
            <p:nvPr/>
          </p:nvSpPr>
          <p:spPr bwMode="auto">
            <a:xfrm flipH="1">
              <a:off x="4150" y="3171"/>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2" name="Rectangle 164">
              <a:extLst>
                <a:ext uri="{FF2B5EF4-FFF2-40B4-BE49-F238E27FC236}">
                  <a16:creationId xmlns="" xmlns:a16="http://schemas.microsoft.com/office/drawing/2014/main" id="{A6BFDB10-4911-4387-B981-77A37230F721}"/>
                </a:ext>
              </a:extLst>
            </p:cNvPr>
            <p:cNvSpPr>
              <a:spLocks noChangeArrowheads="1"/>
            </p:cNvSpPr>
            <p:nvPr/>
          </p:nvSpPr>
          <p:spPr bwMode="auto">
            <a:xfrm flipH="1">
              <a:off x="3992" y="3382"/>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3" name="Line 165">
              <a:extLst>
                <a:ext uri="{FF2B5EF4-FFF2-40B4-BE49-F238E27FC236}">
                  <a16:creationId xmlns="" xmlns:a16="http://schemas.microsoft.com/office/drawing/2014/main" id="{70E9BFD9-46BD-4D8B-B292-5B65D19823E5}"/>
                </a:ext>
              </a:extLst>
            </p:cNvPr>
            <p:cNvSpPr>
              <a:spLocks noChangeShapeType="1"/>
            </p:cNvSpPr>
            <p:nvPr/>
          </p:nvSpPr>
          <p:spPr bwMode="auto">
            <a:xfrm flipH="1">
              <a:off x="4186" y="3254"/>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166">
              <a:extLst>
                <a:ext uri="{FF2B5EF4-FFF2-40B4-BE49-F238E27FC236}">
                  <a16:creationId xmlns="" xmlns:a16="http://schemas.microsoft.com/office/drawing/2014/main" id="{0F1A2A27-6FE7-49D0-B5BE-1A3D2BD31240}"/>
                </a:ext>
              </a:extLst>
            </p:cNvPr>
            <p:cNvSpPr>
              <a:spLocks noChangeShapeType="1"/>
            </p:cNvSpPr>
            <p:nvPr/>
          </p:nvSpPr>
          <p:spPr bwMode="auto">
            <a:xfrm flipH="1">
              <a:off x="4129" y="3385"/>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AutoShape 167">
              <a:extLst>
                <a:ext uri="{FF2B5EF4-FFF2-40B4-BE49-F238E27FC236}">
                  <a16:creationId xmlns="" xmlns:a16="http://schemas.microsoft.com/office/drawing/2014/main" id="{3C0DA770-9A42-4A26-BD66-5A9B9CFF61B8}"/>
                </a:ext>
              </a:extLst>
            </p:cNvPr>
            <p:cNvSpPr>
              <a:spLocks noChangeArrowheads="1"/>
            </p:cNvSpPr>
            <p:nvPr/>
          </p:nvSpPr>
          <p:spPr bwMode="auto">
            <a:xfrm flipH="1" flipV="1">
              <a:off x="4172" y="3377"/>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6" name="Rectangle 168">
              <a:extLst>
                <a:ext uri="{FF2B5EF4-FFF2-40B4-BE49-F238E27FC236}">
                  <a16:creationId xmlns="" xmlns:a16="http://schemas.microsoft.com/office/drawing/2014/main" id="{C944FDB1-C2C6-47F8-A323-C8ECBEE63B6A}"/>
                </a:ext>
              </a:extLst>
            </p:cNvPr>
            <p:cNvSpPr>
              <a:spLocks noChangeArrowheads="1"/>
            </p:cNvSpPr>
            <p:nvPr/>
          </p:nvSpPr>
          <p:spPr bwMode="auto">
            <a:xfrm flipV="1">
              <a:off x="4037" y="3124"/>
              <a:ext cx="87" cy="97"/>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7" name="Rectangle 169">
              <a:extLst>
                <a:ext uri="{FF2B5EF4-FFF2-40B4-BE49-F238E27FC236}">
                  <a16:creationId xmlns="" xmlns:a16="http://schemas.microsoft.com/office/drawing/2014/main" id="{5A3D141A-E3FE-4B04-87BB-B2055E065058}"/>
                </a:ext>
              </a:extLst>
            </p:cNvPr>
            <p:cNvSpPr>
              <a:spLocks noChangeArrowheads="1"/>
            </p:cNvSpPr>
            <p:nvPr/>
          </p:nvSpPr>
          <p:spPr bwMode="auto">
            <a:xfrm flipV="1">
              <a:off x="4018" y="2868"/>
              <a:ext cx="240" cy="142"/>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8" name="Line 170">
              <a:extLst>
                <a:ext uri="{FF2B5EF4-FFF2-40B4-BE49-F238E27FC236}">
                  <a16:creationId xmlns="" xmlns:a16="http://schemas.microsoft.com/office/drawing/2014/main" id="{15DEABD7-0120-483B-AB3D-A2D19FA4C787}"/>
                </a:ext>
              </a:extLst>
            </p:cNvPr>
            <p:cNvSpPr>
              <a:spLocks noChangeShapeType="1"/>
            </p:cNvSpPr>
            <p:nvPr/>
          </p:nvSpPr>
          <p:spPr bwMode="auto">
            <a:xfrm flipV="1">
              <a:off x="4076" y="2996"/>
              <a:ext cx="0"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171">
              <a:extLst>
                <a:ext uri="{FF2B5EF4-FFF2-40B4-BE49-F238E27FC236}">
                  <a16:creationId xmlns="" xmlns:a16="http://schemas.microsoft.com/office/drawing/2014/main" id="{461F32B5-462E-4736-8193-CF15270D714C}"/>
                </a:ext>
              </a:extLst>
            </p:cNvPr>
            <p:cNvSpPr>
              <a:spLocks noChangeShapeType="1"/>
            </p:cNvSpPr>
            <p:nvPr/>
          </p:nvSpPr>
          <p:spPr bwMode="auto">
            <a:xfrm flipV="1">
              <a:off x="4133" y="2873"/>
              <a:ext cx="0" cy="1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AutoShape 172">
              <a:extLst>
                <a:ext uri="{FF2B5EF4-FFF2-40B4-BE49-F238E27FC236}">
                  <a16:creationId xmlns="" xmlns:a16="http://schemas.microsoft.com/office/drawing/2014/main" id="{785E3D24-A53E-4457-A19D-AC3D458E792F}"/>
                </a:ext>
              </a:extLst>
            </p:cNvPr>
            <p:cNvSpPr>
              <a:spLocks noChangeArrowheads="1"/>
            </p:cNvSpPr>
            <p:nvPr/>
          </p:nvSpPr>
          <p:spPr bwMode="auto">
            <a:xfrm>
              <a:off x="4064" y="2922"/>
              <a:ext cx="26" cy="93"/>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1" name="Line 173">
              <a:extLst>
                <a:ext uri="{FF2B5EF4-FFF2-40B4-BE49-F238E27FC236}">
                  <a16:creationId xmlns="" xmlns:a16="http://schemas.microsoft.com/office/drawing/2014/main" id="{8A21AB32-7A01-4FD6-8731-B404A51197C6}"/>
                </a:ext>
              </a:extLst>
            </p:cNvPr>
            <p:cNvSpPr>
              <a:spLocks noChangeShapeType="1"/>
            </p:cNvSpPr>
            <p:nvPr/>
          </p:nvSpPr>
          <p:spPr bwMode="auto">
            <a:xfrm flipV="1">
              <a:off x="4198" y="2889"/>
              <a:ext cx="389" cy="3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Rectangle 174">
              <a:extLst>
                <a:ext uri="{FF2B5EF4-FFF2-40B4-BE49-F238E27FC236}">
                  <a16:creationId xmlns="" xmlns:a16="http://schemas.microsoft.com/office/drawing/2014/main" id="{10AC18ED-D1E4-4369-9686-28CCDD482910}"/>
                </a:ext>
              </a:extLst>
            </p:cNvPr>
            <p:cNvSpPr>
              <a:spLocks noChangeArrowheads="1"/>
            </p:cNvSpPr>
            <p:nvPr/>
          </p:nvSpPr>
          <p:spPr bwMode="auto">
            <a:xfrm>
              <a:off x="4295" y="2643"/>
              <a:ext cx="74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800"/>
                <a:t>光积分区</a:t>
              </a:r>
            </a:p>
            <a:p>
              <a:pPr>
                <a:spcBef>
                  <a:spcPct val="0"/>
                </a:spcBef>
                <a:buClrTx/>
                <a:buSzTx/>
                <a:buFontTx/>
                <a:buNone/>
              </a:pPr>
              <a:endParaRPr lang="en-US" altLang="zh-CN" sz="1800"/>
            </a:p>
          </p:txBody>
        </p:sp>
        <p:sp>
          <p:nvSpPr>
            <p:cNvPr id="123" name="Line 175">
              <a:extLst>
                <a:ext uri="{FF2B5EF4-FFF2-40B4-BE49-F238E27FC236}">
                  <a16:creationId xmlns="" xmlns:a16="http://schemas.microsoft.com/office/drawing/2014/main" id="{301F8FD6-8402-444D-9A00-D133367F9D4B}"/>
                </a:ext>
              </a:extLst>
            </p:cNvPr>
            <p:cNvSpPr>
              <a:spLocks noChangeShapeType="1"/>
            </p:cNvSpPr>
            <p:nvPr/>
          </p:nvSpPr>
          <p:spPr bwMode="auto">
            <a:xfrm>
              <a:off x="4608" y="3176"/>
              <a:ext cx="12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AutoShape 176">
              <a:extLst>
                <a:ext uri="{FF2B5EF4-FFF2-40B4-BE49-F238E27FC236}">
                  <a16:creationId xmlns="" xmlns:a16="http://schemas.microsoft.com/office/drawing/2014/main" id="{69AD6E3B-136F-4F9F-BC03-1C684F228EAE}"/>
                </a:ext>
              </a:extLst>
            </p:cNvPr>
            <p:cNvSpPr>
              <a:spLocks noChangeArrowheads="1"/>
            </p:cNvSpPr>
            <p:nvPr/>
          </p:nvSpPr>
          <p:spPr bwMode="auto">
            <a:xfrm rot="5400000">
              <a:off x="4783" y="3122"/>
              <a:ext cx="45" cy="110"/>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5" name="Rectangle 177">
              <a:extLst>
                <a:ext uri="{FF2B5EF4-FFF2-40B4-BE49-F238E27FC236}">
                  <a16:creationId xmlns="" xmlns:a16="http://schemas.microsoft.com/office/drawing/2014/main" id="{A3D05DD5-2EEB-43DC-8DBB-A11EBDBA4125}"/>
                </a:ext>
              </a:extLst>
            </p:cNvPr>
            <p:cNvSpPr>
              <a:spLocks noChangeArrowheads="1"/>
            </p:cNvSpPr>
            <p:nvPr/>
          </p:nvSpPr>
          <p:spPr bwMode="auto">
            <a:xfrm>
              <a:off x="4589" y="2928"/>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800"/>
                <a:t>输出</a:t>
              </a:r>
            </a:p>
          </p:txBody>
        </p:sp>
        <p:sp>
          <p:nvSpPr>
            <p:cNvPr id="126" name="Rectangle 178">
              <a:extLst>
                <a:ext uri="{FF2B5EF4-FFF2-40B4-BE49-F238E27FC236}">
                  <a16:creationId xmlns="" xmlns:a16="http://schemas.microsoft.com/office/drawing/2014/main" id="{991529EF-8BE7-45CF-978F-37BF95A393DE}"/>
                </a:ext>
              </a:extLst>
            </p:cNvPr>
            <p:cNvSpPr>
              <a:spLocks noChangeArrowheads="1"/>
            </p:cNvSpPr>
            <p:nvPr/>
          </p:nvSpPr>
          <p:spPr bwMode="auto">
            <a:xfrm>
              <a:off x="864" y="3053"/>
              <a:ext cx="6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800"/>
                <a:t>转移栅</a:t>
              </a:r>
            </a:p>
            <a:p>
              <a:pPr>
                <a:spcBef>
                  <a:spcPct val="0"/>
                </a:spcBef>
                <a:buClrTx/>
                <a:buSzTx/>
                <a:buFontTx/>
                <a:buNone/>
              </a:pPr>
              <a:endParaRPr lang="en-US" altLang="zh-CN" sz="1800"/>
            </a:p>
          </p:txBody>
        </p:sp>
        <p:sp>
          <p:nvSpPr>
            <p:cNvPr id="127" name="Line 179">
              <a:extLst>
                <a:ext uri="{FF2B5EF4-FFF2-40B4-BE49-F238E27FC236}">
                  <a16:creationId xmlns="" xmlns:a16="http://schemas.microsoft.com/office/drawing/2014/main" id="{AE98B0A1-CD8E-4558-B982-1159D922D28F}"/>
                </a:ext>
              </a:extLst>
            </p:cNvPr>
            <p:cNvSpPr>
              <a:spLocks noChangeShapeType="1"/>
            </p:cNvSpPr>
            <p:nvPr/>
          </p:nvSpPr>
          <p:spPr bwMode="auto">
            <a:xfrm>
              <a:off x="1347" y="3206"/>
              <a:ext cx="1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Rectangle 180">
              <a:extLst>
                <a:ext uri="{FF2B5EF4-FFF2-40B4-BE49-F238E27FC236}">
                  <a16:creationId xmlns="" xmlns:a16="http://schemas.microsoft.com/office/drawing/2014/main" id="{06087178-F6C7-4B66-B6DA-378B5A55D01A}"/>
                </a:ext>
              </a:extLst>
            </p:cNvPr>
            <p:cNvSpPr>
              <a:spLocks noChangeArrowheads="1"/>
            </p:cNvSpPr>
            <p:nvPr/>
          </p:nvSpPr>
          <p:spPr bwMode="auto">
            <a:xfrm>
              <a:off x="2871" y="2439"/>
              <a:ext cx="39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1800"/>
                <a:t>(</a:t>
              </a:r>
              <a:r>
                <a:rPr lang="en-US" altLang="zh-CN" sz="1800" i="1"/>
                <a:t>a</a:t>
              </a:r>
              <a:r>
                <a:rPr lang="en-US" altLang="zh-CN" sz="1800"/>
                <a:t>)</a:t>
              </a:r>
            </a:p>
          </p:txBody>
        </p:sp>
        <p:sp>
          <p:nvSpPr>
            <p:cNvPr id="129" name="Rectangle 181">
              <a:extLst>
                <a:ext uri="{FF2B5EF4-FFF2-40B4-BE49-F238E27FC236}">
                  <a16:creationId xmlns="" xmlns:a16="http://schemas.microsoft.com/office/drawing/2014/main" id="{7AF357F4-7EF9-40DD-AFA0-518E66D945F4}"/>
                </a:ext>
              </a:extLst>
            </p:cNvPr>
            <p:cNvSpPr>
              <a:spLocks noChangeArrowheads="1"/>
            </p:cNvSpPr>
            <p:nvPr/>
          </p:nvSpPr>
          <p:spPr bwMode="auto">
            <a:xfrm>
              <a:off x="2871" y="3546"/>
              <a:ext cx="6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1800"/>
                <a:t>(</a:t>
              </a:r>
              <a:r>
                <a:rPr lang="en-US" altLang="zh-CN" sz="1800" i="1"/>
                <a:t>b</a:t>
              </a:r>
              <a:r>
                <a:rPr lang="en-US" altLang="zh-CN" sz="1800"/>
                <a:t>)</a:t>
              </a:r>
            </a:p>
            <a:p>
              <a:pPr>
                <a:spcBef>
                  <a:spcPct val="0"/>
                </a:spcBef>
                <a:buClrTx/>
                <a:buSzTx/>
                <a:buFontTx/>
                <a:buNone/>
              </a:pPr>
              <a:endParaRPr lang="en-US" altLang="zh-CN" sz="1800"/>
            </a:p>
          </p:txBody>
        </p:sp>
        <p:sp>
          <p:nvSpPr>
            <p:cNvPr id="130" name="Rectangle 182">
              <a:extLst>
                <a:ext uri="{FF2B5EF4-FFF2-40B4-BE49-F238E27FC236}">
                  <a16:creationId xmlns="" xmlns:a16="http://schemas.microsoft.com/office/drawing/2014/main" id="{F6DD1A28-0BC4-4F86-B4D0-5F9CDB104196}"/>
                </a:ext>
              </a:extLst>
            </p:cNvPr>
            <p:cNvSpPr>
              <a:spLocks noChangeArrowheads="1"/>
            </p:cNvSpPr>
            <p:nvPr/>
          </p:nvSpPr>
          <p:spPr bwMode="auto">
            <a:xfrm>
              <a:off x="1868" y="3793"/>
              <a:ext cx="255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a:t>线型</a:t>
              </a:r>
              <a:r>
                <a:rPr lang="en-US" altLang="zh-CN" sz="2400"/>
                <a:t>CCD</a:t>
              </a:r>
              <a:r>
                <a:rPr lang="zh-CN" altLang="en-US" sz="2400"/>
                <a:t>图像传感器</a:t>
              </a:r>
              <a:endParaRPr lang="zh-CN" altLang="en-US" sz="1800"/>
            </a:p>
          </p:txBody>
        </p:sp>
        <p:sp>
          <p:nvSpPr>
            <p:cNvPr id="131" name="Rectangle 183">
              <a:extLst>
                <a:ext uri="{FF2B5EF4-FFF2-40B4-BE49-F238E27FC236}">
                  <a16:creationId xmlns="" xmlns:a16="http://schemas.microsoft.com/office/drawing/2014/main" id="{3C546309-6FE9-40E9-9E5B-C8F32E38EB87}"/>
                </a:ext>
              </a:extLst>
            </p:cNvPr>
            <p:cNvSpPr>
              <a:spLocks noChangeArrowheads="1"/>
            </p:cNvSpPr>
            <p:nvPr/>
          </p:nvSpPr>
          <p:spPr bwMode="auto">
            <a:xfrm>
              <a:off x="4320" y="1920"/>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800"/>
                <a:t>输出</a:t>
              </a:r>
            </a:p>
          </p:txBody>
        </p:sp>
        <p:sp>
          <p:nvSpPr>
            <p:cNvPr id="132" name="Line 184">
              <a:extLst>
                <a:ext uri="{FF2B5EF4-FFF2-40B4-BE49-F238E27FC236}">
                  <a16:creationId xmlns="" xmlns:a16="http://schemas.microsoft.com/office/drawing/2014/main" id="{499498E8-FEC6-4931-9CD9-BD19BD3E9C0C}"/>
                </a:ext>
              </a:extLst>
            </p:cNvPr>
            <p:cNvSpPr>
              <a:spLocks noChangeShapeType="1"/>
            </p:cNvSpPr>
            <p:nvPr/>
          </p:nvSpPr>
          <p:spPr bwMode="auto">
            <a:xfrm>
              <a:off x="4368" y="2182"/>
              <a:ext cx="12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AutoShape 185">
              <a:extLst>
                <a:ext uri="{FF2B5EF4-FFF2-40B4-BE49-F238E27FC236}">
                  <a16:creationId xmlns="" xmlns:a16="http://schemas.microsoft.com/office/drawing/2014/main" id="{6F1B6858-52AA-4E26-B291-948D65B53E27}"/>
                </a:ext>
              </a:extLst>
            </p:cNvPr>
            <p:cNvSpPr>
              <a:spLocks noChangeArrowheads="1"/>
            </p:cNvSpPr>
            <p:nvPr/>
          </p:nvSpPr>
          <p:spPr bwMode="auto">
            <a:xfrm rot="5400000">
              <a:off x="4543" y="2128"/>
              <a:ext cx="45" cy="110"/>
            </a:xfrm>
            <a:prstGeom prst="triangle">
              <a:avLst>
                <a:gd name="adj" fmla="val 50000"/>
              </a:avLst>
            </a:prstGeom>
            <a:solidFill>
              <a:srgbClr val="000000"/>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4" name="Freeform 186">
              <a:extLst>
                <a:ext uri="{FF2B5EF4-FFF2-40B4-BE49-F238E27FC236}">
                  <a16:creationId xmlns="" xmlns:a16="http://schemas.microsoft.com/office/drawing/2014/main" id="{1999BAF1-9DB0-4FD0-9DE2-71C7D7CB3B8A}"/>
                </a:ext>
              </a:extLst>
            </p:cNvPr>
            <p:cNvSpPr>
              <a:spLocks/>
            </p:cNvSpPr>
            <p:nvPr/>
          </p:nvSpPr>
          <p:spPr bwMode="auto">
            <a:xfrm>
              <a:off x="4272" y="2928"/>
              <a:ext cx="336" cy="240"/>
            </a:xfrm>
            <a:custGeom>
              <a:avLst/>
              <a:gdLst>
                <a:gd name="T0" fmla="*/ 0 w 336"/>
                <a:gd name="T1" fmla="*/ 0 h 240"/>
                <a:gd name="T2" fmla="*/ 144 w 336"/>
                <a:gd name="T3" fmla="*/ 0 h 240"/>
                <a:gd name="T4" fmla="*/ 336 w 336"/>
                <a:gd name="T5" fmla="*/ 240 h 240"/>
                <a:gd name="T6" fmla="*/ 0 60000 65536"/>
                <a:gd name="T7" fmla="*/ 0 60000 65536"/>
                <a:gd name="T8" fmla="*/ 0 60000 65536"/>
              </a:gdLst>
              <a:ahLst/>
              <a:cxnLst>
                <a:cxn ang="T6">
                  <a:pos x="T0" y="T1"/>
                </a:cxn>
                <a:cxn ang="T7">
                  <a:pos x="T2" y="T3"/>
                </a:cxn>
                <a:cxn ang="T8">
                  <a:pos x="T4" y="T5"/>
                </a:cxn>
              </a:cxnLst>
              <a:rect l="0" t="0" r="r" b="b"/>
              <a:pathLst>
                <a:path w="336" h="240">
                  <a:moveTo>
                    <a:pt x="0" y="0"/>
                  </a:moveTo>
                  <a:lnTo>
                    <a:pt x="144" y="0"/>
                  </a:lnTo>
                  <a:lnTo>
                    <a:pt x="336" y="24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Freeform 187">
              <a:extLst>
                <a:ext uri="{FF2B5EF4-FFF2-40B4-BE49-F238E27FC236}">
                  <a16:creationId xmlns="" xmlns:a16="http://schemas.microsoft.com/office/drawing/2014/main" id="{4FECEB1C-FA66-44E1-B778-E2C12845A2DE}"/>
                </a:ext>
              </a:extLst>
            </p:cNvPr>
            <p:cNvSpPr>
              <a:spLocks/>
            </p:cNvSpPr>
            <p:nvPr/>
          </p:nvSpPr>
          <p:spPr bwMode="auto">
            <a:xfrm flipV="1">
              <a:off x="4248" y="3168"/>
              <a:ext cx="384" cy="288"/>
            </a:xfrm>
            <a:custGeom>
              <a:avLst/>
              <a:gdLst>
                <a:gd name="T0" fmla="*/ 0 w 336"/>
                <a:gd name="T1" fmla="*/ 0 h 240"/>
                <a:gd name="T2" fmla="*/ 189 w 336"/>
                <a:gd name="T3" fmla="*/ 0 h 240"/>
                <a:gd name="T4" fmla="*/ 439 w 336"/>
                <a:gd name="T5" fmla="*/ 346 h 240"/>
                <a:gd name="T6" fmla="*/ 0 60000 65536"/>
                <a:gd name="T7" fmla="*/ 0 60000 65536"/>
                <a:gd name="T8" fmla="*/ 0 60000 65536"/>
              </a:gdLst>
              <a:ahLst/>
              <a:cxnLst>
                <a:cxn ang="T6">
                  <a:pos x="T0" y="T1"/>
                </a:cxn>
                <a:cxn ang="T7">
                  <a:pos x="T2" y="T3"/>
                </a:cxn>
                <a:cxn ang="T8">
                  <a:pos x="T4" y="T5"/>
                </a:cxn>
              </a:cxnLst>
              <a:rect l="0" t="0" r="r" b="b"/>
              <a:pathLst>
                <a:path w="336" h="240">
                  <a:moveTo>
                    <a:pt x="0" y="0"/>
                  </a:moveTo>
                  <a:lnTo>
                    <a:pt x="144" y="0"/>
                  </a:lnTo>
                  <a:lnTo>
                    <a:pt x="336" y="24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6" name="Rectangle 188">
            <a:extLst>
              <a:ext uri="{FF2B5EF4-FFF2-40B4-BE49-F238E27FC236}">
                <a16:creationId xmlns="" xmlns:a16="http://schemas.microsoft.com/office/drawing/2014/main" id="{EE3251E1-1E05-4A91-B7A2-B4649540FC0B}"/>
              </a:ext>
            </a:extLst>
          </p:cNvPr>
          <p:cNvSpPr>
            <a:spLocks noChangeArrowheads="1"/>
          </p:cNvSpPr>
          <p:nvPr/>
        </p:nvSpPr>
        <p:spPr bwMode="auto">
          <a:xfrm>
            <a:off x="2019787" y="176213"/>
            <a:ext cx="5486400" cy="64135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3600" b="1">
                <a:solidFill>
                  <a:schemeClr val="bg1"/>
                </a:solidFill>
                <a:latin typeface="楷体_GB2312" pitchFamily="49" charset="-122"/>
                <a:ea typeface="楷体_GB2312" pitchFamily="49" charset="-122"/>
              </a:rPr>
              <a:t>4.</a:t>
            </a:r>
            <a:r>
              <a:rPr lang="zh-CN" altLang="en-US" sz="3600" b="1">
                <a:solidFill>
                  <a:schemeClr val="bg1"/>
                </a:solidFill>
                <a:latin typeface="楷体_GB2312" pitchFamily="49" charset="-122"/>
                <a:ea typeface="楷体_GB2312" pitchFamily="49" charset="-122"/>
              </a:rPr>
              <a:t>线阵电荷耦合摄像器件</a:t>
            </a: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 calcmode="lin" valueType="num">
                                      <p:cBhvr>
                                        <p:cTn id="7" dur="500" fill="hold"/>
                                        <p:tgtEl>
                                          <p:spTgt spid="196"/>
                                        </p:tgtEl>
                                        <p:attrNameLst>
                                          <p:attrName>ppt_w</p:attrName>
                                        </p:attrNameLst>
                                      </p:cBhvr>
                                      <p:tavLst>
                                        <p:tav tm="0">
                                          <p:val>
                                            <p:fltVal val="0"/>
                                          </p:val>
                                        </p:tav>
                                        <p:tav tm="100000">
                                          <p:val>
                                            <p:strVal val="#ppt_w"/>
                                          </p:val>
                                        </p:tav>
                                      </p:tavLst>
                                    </p:anim>
                                    <p:anim calcmode="lin" valueType="num">
                                      <p:cBhvr>
                                        <p:cTn id="8" dur="500" fill="hold"/>
                                        <p:tgtEl>
                                          <p:spTgt spid="19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6"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a:extLst>
              <a:ext uri="{FF2B5EF4-FFF2-40B4-BE49-F238E27FC236}">
                <a16:creationId xmlns="" xmlns:a16="http://schemas.microsoft.com/office/drawing/2014/main" id="{656B7F22-B755-44DE-ACD8-2FCF8144871C}"/>
              </a:ext>
            </a:extLst>
          </p:cNvPr>
          <p:cNvSpPr txBox="1">
            <a:spLocks noChangeArrowheads="1"/>
          </p:cNvSpPr>
          <p:nvPr/>
        </p:nvSpPr>
        <p:spPr bwMode="auto">
          <a:xfrm>
            <a:off x="1979612" y="319391"/>
            <a:ext cx="8077200" cy="1346200"/>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4400" b="1" dirty="0">
                <a:solidFill>
                  <a:srgbClr val="FFFFFF"/>
                </a:solidFill>
                <a:effectLst>
                  <a:outerShdw blurRad="38100" dist="38100" dir="2700000" algn="tl">
                    <a:srgbClr val="000000"/>
                  </a:outerShdw>
                </a:effectLst>
                <a:ea typeface="华文新魏" pitchFamily="2" charset="-122"/>
              </a:rPr>
              <a:t>         </a:t>
            </a:r>
            <a:r>
              <a:rPr lang="zh-CN" altLang="en-US" sz="4400" b="1" dirty="0">
                <a:solidFill>
                  <a:srgbClr val="FFFFFF"/>
                </a:solidFill>
                <a:effectLst>
                  <a:outerShdw blurRad="38100" dist="38100" dir="2700000" algn="tl">
                    <a:srgbClr val="000000"/>
                  </a:outerShdw>
                </a:effectLst>
                <a:ea typeface="华文新魏" pitchFamily="2" charset="-122"/>
              </a:rPr>
              <a:t>线阵电荷耦合器件</a:t>
            </a:r>
          </a:p>
          <a:p>
            <a:pPr eaLnBrk="1" hangingPunct="1">
              <a:spcBef>
                <a:spcPct val="20000"/>
              </a:spcBef>
              <a:buClr>
                <a:schemeClr val="accent2"/>
              </a:buClr>
              <a:buSzPct val="80000"/>
              <a:buFont typeface="Wingdings" pitchFamily="2" charset="2"/>
              <a:buNone/>
              <a:defRPr/>
            </a:pPr>
            <a:r>
              <a:rPr lang="en-US" altLang="zh-CN" sz="3200" b="1" dirty="0">
                <a:solidFill>
                  <a:srgbClr val="FFFFFF"/>
                </a:solidFill>
                <a:ea typeface="宋体" pitchFamily="2" charset="-122"/>
                <a:cs typeface="Times New Roman" pitchFamily="18" charset="0"/>
              </a:rPr>
              <a:t>MOS</a:t>
            </a:r>
            <a:r>
              <a:rPr lang="zh-CN" altLang="en-US" sz="3200" b="1" dirty="0">
                <a:solidFill>
                  <a:srgbClr val="FFFFFF"/>
                </a:solidFill>
                <a:ea typeface="宋体" pitchFamily="2" charset="-122"/>
              </a:rPr>
              <a:t>光敏元列阵</a:t>
            </a:r>
            <a:r>
              <a:rPr lang="en-US" altLang="zh-CN" sz="3200" b="1" dirty="0">
                <a:solidFill>
                  <a:srgbClr val="FFFFFF"/>
                </a:solidFill>
                <a:ea typeface="宋体" pitchFamily="2" charset="-122"/>
              </a:rPr>
              <a:t>+</a:t>
            </a:r>
            <a:r>
              <a:rPr lang="zh-CN" altLang="en-US" sz="3200" b="1" dirty="0">
                <a:solidFill>
                  <a:srgbClr val="FFFFFF"/>
                </a:solidFill>
                <a:ea typeface="宋体" pitchFamily="2" charset="-122"/>
              </a:rPr>
              <a:t>转移栅</a:t>
            </a:r>
            <a:r>
              <a:rPr lang="en-US" altLang="zh-CN" sz="3200" b="1" dirty="0">
                <a:solidFill>
                  <a:srgbClr val="FFFFFF"/>
                </a:solidFill>
                <a:ea typeface="宋体" pitchFamily="2" charset="-122"/>
              </a:rPr>
              <a:t>+</a:t>
            </a:r>
            <a:r>
              <a:rPr lang="zh-CN" altLang="en-US" sz="3200" b="1" dirty="0">
                <a:solidFill>
                  <a:srgbClr val="FFFFFF"/>
                </a:solidFill>
                <a:ea typeface="宋体" pitchFamily="2" charset="-122"/>
              </a:rPr>
              <a:t>读出移位寄存器</a:t>
            </a:r>
            <a:endParaRPr lang="zh-CN" altLang="en-US" sz="4400" b="1" dirty="0">
              <a:solidFill>
                <a:srgbClr val="FFFFFF"/>
              </a:solidFill>
              <a:effectLst>
                <a:outerShdw blurRad="38100" dist="38100" dir="2700000" algn="tl">
                  <a:srgbClr val="000000"/>
                </a:outerShdw>
              </a:effectLst>
              <a:ea typeface="华文新魏" pitchFamily="2" charset="-122"/>
            </a:endParaRPr>
          </a:p>
        </p:txBody>
      </p:sp>
      <p:pic>
        <p:nvPicPr>
          <p:cNvPr id="10" name="Picture 3" descr="t4-16">
            <a:extLst>
              <a:ext uri="{FF2B5EF4-FFF2-40B4-BE49-F238E27FC236}">
                <a16:creationId xmlns="" xmlns:a16="http://schemas.microsoft.com/office/drawing/2014/main" id="{FEB43ADA-F49E-4178-B20A-A4C83C541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2" y="1767191"/>
            <a:ext cx="77724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 calcmode="lin" valueType="num">
                                      <p:cBhvr>
                                        <p:cTn id="14" dur="500" fill="hold"/>
                                        <p:tgtEl>
                                          <p:spTgt spid="10"/>
                                        </p:tgtEl>
                                        <p:attrNameLst>
                                          <p:attrName>ppt_x</p:attrName>
                                        </p:attrNameLst>
                                      </p:cBhvr>
                                      <p:tavLst>
                                        <p:tav tm="0">
                                          <p:val>
                                            <p:fltVal val="0.5"/>
                                          </p:val>
                                        </p:tav>
                                        <p:tav tm="100000">
                                          <p:val>
                                            <p:strVal val="#ppt_x"/>
                                          </p:val>
                                        </p:tav>
                                      </p:tavLst>
                                    </p:anim>
                                    <p:anim calcmode="lin" valueType="num">
                                      <p:cBhvr>
                                        <p:cTn id="15"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 xmlns:a16="http://schemas.microsoft.com/office/drawing/2014/main" id="{591DB07E-122D-40ED-8FB3-16E15F78B81A}"/>
              </a:ext>
            </a:extLst>
          </p:cNvPr>
          <p:cNvSpPr txBox="1">
            <a:spLocks noChangeArrowheads="1"/>
          </p:cNvSpPr>
          <p:nvPr/>
        </p:nvSpPr>
        <p:spPr>
          <a:xfrm>
            <a:off x="1500803" y="574675"/>
            <a:ext cx="4800600" cy="990600"/>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 typeface="Wingdings" panose="05000000000000000000" pitchFamily="2" charset="2"/>
              <a:buNone/>
            </a:pPr>
            <a:r>
              <a:rPr lang="zh-CN" altLang="en-US" sz="3600" b="1">
                <a:solidFill>
                  <a:srgbClr val="000000"/>
                </a:solidFill>
                <a:latin typeface="宋体" panose="02010600030101010101" pitchFamily="2" charset="-122"/>
              </a:rPr>
              <a:t>线阵</a:t>
            </a:r>
            <a:r>
              <a:rPr lang="en-US" altLang="zh-CN" sz="3600" b="1">
                <a:solidFill>
                  <a:srgbClr val="000000"/>
                </a:solidFill>
              </a:rPr>
              <a:t>CCD</a:t>
            </a:r>
            <a:r>
              <a:rPr lang="zh-CN" altLang="en-US" sz="3600" b="1">
                <a:solidFill>
                  <a:srgbClr val="000000"/>
                </a:solidFill>
                <a:latin typeface="宋体" panose="02010600030101010101" pitchFamily="2" charset="-122"/>
              </a:rPr>
              <a:t>外形</a:t>
            </a:r>
            <a:r>
              <a:rPr lang="zh-CN" altLang="en-US" sz="3600" b="1">
                <a:latin typeface="宋体" panose="02010600030101010101" pitchFamily="2" charset="-122"/>
              </a:rPr>
              <a:t>  </a:t>
            </a:r>
          </a:p>
        </p:txBody>
      </p:sp>
      <p:sp>
        <p:nvSpPr>
          <p:cNvPr id="7" name="Text Box 4">
            <a:extLst>
              <a:ext uri="{FF2B5EF4-FFF2-40B4-BE49-F238E27FC236}">
                <a16:creationId xmlns="" xmlns:a16="http://schemas.microsoft.com/office/drawing/2014/main" id="{09F17AA4-F10D-4DE1-8B82-159E7AC1A517}"/>
              </a:ext>
            </a:extLst>
          </p:cNvPr>
          <p:cNvSpPr txBox="1">
            <a:spLocks noChangeArrowheads="1"/>
          </p:cNvSpPr>
          <p:nvPr/>
        </p:nvSpPr>
        <p:spPr bwMode="auto">
          <a:xfrm>
            <a:off x="1418253" y="1714500"/>
            <a:ext cx="807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b="1"/>
              <a:t>        </a:t>
            </a:r>
          </a:p>
        </p:txBody>
      </p:sp>
      <p:pic>
        <p:nvPicPr>
          <p:cNvPr id="8" name="Picture 5" descr="线阵CCD的外形1">
            <a:extLst>
              <a:ext uri="{FF2B5EF4-FFF2-40B4-BE49-F238E27FC236}">
                <a16:creationId xmlns="" xmlns:a16="http://schemas.microsoft.com/office/drawing/2014/main" id="{5C46D73F-AEC3-4067-9B95-FC9E7F38B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453" y="1562100"/>
            <a:ext cx="3505200"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线阵CCD的外形2">
            <a:extLst>
              <a:ext uri="{FF2B5EF4-FFF2-40B4-BE49-F238E27FC236}">
                <a16:creationId xmlns="" xmlns:a16="http://schemas.microsoft.com/office/drawing/2014/main" id="{7F542797-5DF8-4783-8266-D592FCE46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053" y="4076700"/>
            <a:ext cx="2133600"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线阵CCD的外形3">
            <a:extLst>
              <a:ext uri="{FF2B5EF4-FFF2-40B4-BE49-F238E27FC236}">
                <a16:creationId xmlns="" xmlns:a16="http://schemas.microsoft.com/office/drawing/2014/main" id="{5A795184-96CD-4A28-8C7C-95F1222DFA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053" y="723900"/>
            <a:ext cx="267493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5129997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randombar(vertical)">
                                      <p:cBhvr>
                                        <p:cTn id="7" dur="500"/>
                                        <p:tgtEl>
                                          <p:spTgt spid="12"/>
                                        </p:tgtEl>
                                      </p:cBhvr>
                                    </p:animEffect>
                                  </p:childTnLst>
                                </p:cTn>
                              </p:par>
                            </p:childTnLst>
                          </p:cTn>
                        </p:par>
                        <p:par>
                          <p:cTn id="8" fill="hold">
                            <p:stCondLst>
                              <p:cond delay="1500"/>
                            </p:stCondLst>
                            <p:childTnLst>
                              <p:par>
                                <p:cTn id="9" presetID="15"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 calcmode="lin" valueType="num">
                                      <p:cBhvr>
                                        <p:cTn id="13"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185" y="410210"/>
            <a:ext cx="10850101" cy="441964"/>
          </a:xfrm>
        </p:spPr>
        <p:txBody>
          <a:bodyPr/>
          <a:lstStyle/>
          <a:p>
            <a:r>
              <a:rPr lang="zh-CN" altLang="en-US" dirty="0">
                <a:solidFill>
                  <a:srgbClr val="0000FF"/>
                </a:solidFill>
              </a:rPr>
              <a:t> </a:t>
            </a:r>
            <a:r>
              <a:rPr lang="zh-CN" altLang="en-US" sz="3200" dirty="0">
                <a:solidFill>
                  <a:srgbClr val="0000FF"/>
                </a:solidFill>
              </a:rPr>
              <a:t>面阵CCD图像传感器</a:t>
            </a:r>
          </a:p>
        </p:txBody>
      </p:sp>
      <p:sp>
        <p:nvSpPr>
          <p:cNvPr id="6" name="文本框 5"/>
          <p:cNvSpPr txBox="1"/>
          <p:nvPr/>
        </p:nvSpPr>
        <p:spPr>
          <a:xfrm>
            <a:off x="669360" y="979170"/>
            <a:ext cx="10595610" cy="1589859"/>
          </a:xfrm>
          <a:prstGeom prst="rect">
            <a:avLst/>
          </a:prstGeom>
          <a:noFill/>
        </p:spPr>
        <p:txBody>
          <a:bodyPr wrap="square" rtlCol="0">
            <a:spAutoFit/>
          </a:bodyPr>
          <a:lstStyle/>
          <a:p>
            <a:pPr indent="533400" algn="l" fontAlgn="auto">
              <a:lnSpc>
                <a:spcPct val="150000"/>
              </a:lnSpc>
              <a:buClrTx/>
              <a:buSzTx/>
              <a:buFontTx/>
              <a:extLst>
                <a:ext uri="{35155182-B16C-46BC-9424-99874614C6A1}">
                  <wpsdc:indentchars xmlns:wpsdc="http://www.wps.cn/officeDocument/2017/drawingmlCustomData" xmlns="" val="200" checksum="171596010"/>
                </a:ext>
              </a:extLst>
            </a:pPr>
            <a:r>
              <a:rPr lang="zh-CN" altLang="en-US" sz="2800" spc="100" dirty="0">
                <a:solidFill>
                  <a:srgbClr val="0000FF"/>
                </a:solidFill>
                <a:latin typeface="黑体" panose="02010609060101010101" charset="-122"/>
                <a:ea typeface="黑体" panose="02010609060101010101" charset="-122"/>
              </a:rPr>
              <a:t>1.面型图像传感器的构成方式</a:t>
            </a:r>
            <a:r>
              <a:rPr lang="zh-CN" altLang="en-US" sz="2800" spc="100" dirty="0">
                <a:latin typeface="黑体" panose="02010609060101010101" charset="-122"/>
                <a:ea typeface="黑体" panose="02010609060101010101" charset="-122"/>
              </a:rPr>
              <a:t> </a:t>
            </a:r>
          </a:p>
          <a:p>
            <a:pPr indent="533400" algn="l" fontAlgn="auto">
              <a:lnSpc>
                <a:spcPct val="150000"/>
              </a:lnSpc>
              <a:buClrTx/>
              <a:buSzTx/>
              <a:buFontTx/>
              <a:extLst>
                <a:ext uri="{35155182-B16C-46BC-9424-99874614C6A1}">
                  <wpsdc:indentchars xmlns:wpsdc="http://www.wps.cn/officeDocument/2017/drawingmlCustomData" xmlns="" val="200" checksum="171596010"/>
                </a:ext>
              </a:extLst>
            </a:pPr>
            <a:r>
              <a:rPr lang="zh-CN" altLang="en-US" sz="2000" spc="100" dirty="0">
                <a:latin typeface="黑体" panose="02010609060101010101" charset="-122"/>
                <a:ea typeface="黑体" panose="02010609060101010101" charset="-122"/>
              </a:rPr>
              <a:t>常见的传输方式有x-y选址式、行选址方式、场传输（FT - CCD）式、间传输（IT - CCD）方式。</a:t>
            </a:r>
          </a:p>
        </p:txBody>
      </p:sp>
      <p:sp>
        <p:nvSpPr>
          <p:cNvPr id="5" name="文本框 4"/>
          <p:cNvSpPr txBox="1"/>
          <p:nvPr/>
        </p:nvSpPr>
        <p:spPr>
          <a:xfrm>
            <a:off x="1618685" y="5980430"/>
            <a:ext cx="3642995" cy="368300"/>
          </a:xfrm>
          <a:prstGeom prst="rect">
            <a:avLst/>
          </a:prstGeom>
          <a:noFill/>
        </p:spPr>
        <p:txBody>
          <a:bodyPr wrap="square" rtlCol="0">
            <a:spAutoFit/>
          </a:bodyPr>
          <a:lstStyle/>
          <a:p>
            <a:r>
              <a:rPr lang="zh-CN" altLang="en-US"/>
              <a:t>（a）选址           （b）行选址</a:t>
            </a:r>
          </a:p>
        </p:txBody>
      </p:sp>
      <p:pic>
        <p:nvPicPr>
          <p:cNvPr id="285" name="图片 285"/>
          <p:cNvPicPr>
            <a:picLocks noChangeAspect="1" noChangeArrowheads="1"/>
          </p:cNvPicPr>
          <p:nvPr/>
        </p:nvPicPr>
        <p:blipFill>
          <a:blip r:embed="rId3" cstate="print"/>
          <a:srcRect/>
          <a:stretch>
            <a:fillRect/>
          </a:stretch>
        </p:blipFill>
        <p:spPr>
          <a:xfrm>
            <a:off x="876370" y="3616325"/>
            <a:ext cx="5126990" cy="2218055"/>
          </a:xfrm>
          <a:prstGeom prst="rect">
            <a:avLst/>
          </a:prstGeom>
          <a:noFill/>
          <a:ln w="9525">
            <a:noFill/>
            <a:miter lim="800000"/>
            <a:headEnd/>
            <a:tailEnd/>
          </a:ln>
        </p:spPr>
      </p:pic>
      <p:pic>
        <p:nvPicPr>
          <p:cNvPr id="287" name="图片 287"/>
          <p:cNvPicPr>
            <a:picLocks noChangeAspect="1" noChangeArrowheads="1"/>
          </p:cNvPicPr>
          <p:nvPr/>
        </p:nvPicPr>
        <p:blipFill>
          <a:blip r:embed="rId4" cstate="print"/>
          <a:srcRect/>
          <a:stretch>
            <a:fillRect/>
          </a:stretch>
        </p:blipFill>
        <p:spPr>
          <a:xfrm>
            <a:off x="6353245" y="3509010"/>
            <a:ext cx="4711700" cy="2218690"/>
          </a:xfrm>
          <a:prstGeom prst="rect">
            <a:avLst/>
          </a:prstGeom>
          <a:noFill/>
          <a:ln w="9525">
            <a:noFill/>
            <a:miter lim="800000"/>
            <a:headEnd/>
            <a:tailEnd/>
          </a:ln>
        </p:spPr>
      </p:pic>
      <p:sp>
        <p:nvSpPr>
          <p:cNvPr id="3" name="文本框 2"/>
          <p:cNvSpPr txBox="1"/>
          <p:nvPr/>
        </p:nvSpPr>
        <p:spPr>
          <a:xfrm>
            <a:off x="6084005" y="5980430"/>
            <a:ext cx="5068570" cy="368300"/>
          </a:xfrm>
          <a:prstGeom prst="rect">
            <a:avLst/>
          </a:prstGeom>
          <a:noFill/>
        </p:spPr>
        <p:txBody>
          <a:bodyPr wrap="square" rtlCol="0">
            <a:spAutoFit/>
          </a:bodyPr>
          <a:lstStyle/>
          <a:p>
            <a:r>
              <a:rPr lang="zh-CN" altLang="en-US"/>
              <a:t>（c）帧场传传输式              （d）行间传输式</a:t>
            </a: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blinds(horizontal)">
                                      <p:cBhvr>
                                        <p:cTn id="7" dur="5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7"/>
                                        </p:tgtEl>
                                        <p:attrNameLst>
                                          <p:attrName>style.visibility</p:attrName>
                                        </p:attrNameLst>
                                      </p:cBhvr>
                                      <p:to>
                                        <p:strVal val="visible"/>
                                      </p:to>
                                    </p:set>
                                    <p:animEffect transition="in" filter="blinds(horizontal)">
                                      <p:cBhvr>
                                        <p:cTn id="17" dur="500"/>
                                        <p:tgtEl>
                                          <p:spTgt spid="28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68586" y="5823585"/>
            <a:ext cx="4034790" cy="368300"/>
          </a:xfrm>
          <a:prstGeom prst="rect">
            <a:avLst/>
          </a:prstGeom>
          <a:noFill/>
        </p:spPr>
        <p:txBody>
          <a:bodyPr wrap="square" rtlCol="0">
            <a:spAutoFit/>
          </a:bodyPr>
          <a:lstStyle/>
          <a:p>
            <a:r>
              <a:rPr lang="zh-CN" altLang="en-US" dirty="0">
                <a:sym typeface="+mn-ea"/>
              </a:rPr>
              <a:t>帧场传输CCD面型传感器</a:t>
            </a:r>
            <a:endParaRPr lang="zh-CN" altLang="en-US" dirty="0"/>
          </a:p>
        </p:txBody>
      </p:sp>
      <p:pic>
        <p:nvPicPr>
          <p:cNvPr id="8275" name="图片 8275"/>
          <p:cNvPicPr>
            <a:picLocks noChangeAspect="1" noChangeArrowheads="1"/>
          </p:cNvPicPr>
          <p:nvPr/>
        </p:nvPicPr>
        <p:blipFill>
          <a:blip r:embed="rId3" cstate="print"/>
          <a:srcRect/>
          <a:stretch>
            <a:fillRect/>
          </a:stretch>
        </p:blipFill>
        <p:spPr>
          <a:xfrm>
            <a:off x="588080" y="1079500"/>
            <a:ext cx="5117465" cy="4246245"/>
          </a:xfrm>
          <a:prstGeom prst="rect">
            <a:avLst/>
          </a:prstGeom>
          <a:noFill/>
          <a:ln w="9525">
            <a:noFill/>
            <a:miter lim="800000"/>
            <a:headEnd/>
            <a:tailEnd/>
          </a:ln>
        </p:spPr>
      </p:pic>
      <p:pic>
        <p:nvPicPr>
          <p:cNvPr id="8278" name="图片 8278"/>
          <p:cNvPicPr>
            <a:picLocks noChangeAspect="1" noChangeArrowheads="1"/>
          </p:cNvPicPr>
          <p:nvPr/>
        </p:nvPicPr>
        <p:blipFill>
          <a:blip r:embed="rId4" cstate="print"/>
          <a:srcRect/>
          <a:stretch>
            <a:fillRect/>
          </a:stretch>
        </p:blipFill>
        <p:spPr>
          <a:xfrm>
            <a:off x="6226245" y="1139190"/>
            <a:ext cx="5168265" cy="4126230"/>
          </a:xfrm>
          <a:prstGeom prst="rect">
            <a:avLst/>
          </a:prstGeom>
          <a:noFill/>
          <a:ln w="9525">
            <a:noFill/>
            <a:miter lim="800000"/>
            <a:headEnd/>
            <a:tailEnd/>
          </a:ln>
        </p:spPr>
      </p:pic>
      <p:sp>
        <p:nvSpPr>
          <p:cNvPr id="7" name="文本框 6"/>
          <p:cNvSpPr txBox="1"/>
          <p:nvPr/>
        </p:nvSpPr>
        <p:spPr>
          <a:xfrm>
            <a:off x="6548371" y="5823585"/>
            <a:ext cx="5024755" cy="368300"/>
          </a:xfrm>
          <a:prstGeom prst="rect">
            <a:avLst/>
          </a:prstGeom>
          <a:noFill/>
        </p:spPr>
        <p:txBody>
          <a:bodyPr wrap="square" rtlCol="0">
            <a:spAutoFit/>
          </a:bodyPr>
          <a:lstStyle/>
          <a:p>
            <a:r>
              <a:rPr lang="zh-CN" altLang="en-US" dirty="0">
                <a:sym typeface="+mn-ea"/>
              </a:rPr>
              <a:t>行间传输CCD（IT - CCD）面型传感器</a:t>
            </a: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75"/>
                                        </p:tgtEl>
                                        <p:attrNameLst>
                                          <p:attrName>style.visibility</p:attrName>
                                        </p:attrNameLst>
                                      </p:cBhvr>
                                      <p:to>
                                        <p:strVal val="visible"/>
                                      </p:to>
                                    </p:set>
                                    <p:animEffect transition="in" filter="blinds(horizontal)">
                                      <p:cBhvr>
                                        <p:cTn id="7" dur="500"/>
                                        <p:tgtEl>
                                          <p:spTgt spid="82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278"/>
                                        </p:tgtEl>
                                        <p:attrNameLst>
                                          <p:attrName>style.visibility</p:attrName>
                                        </p:attrNameLst>
                                      </p:cBhvr>
                                      <p:to>
                                        <p:strVal val="visible"/>
                                      </p:to>
                                    </p:set>
                                    <p:animEffect transition="in" filter="blinds(horizontal)">
                                      <p:cBhvr>
                                        <p:cTn id="17" dur="500"/>
                                        <p:tgtEl>
                                          <p:spTgt spid="827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 xmlns:a16="http://schemas.microsoft.com/office/drawing/2014/main" id="{24F13F4D-CE46-426C-9B45-98085865CD6D}"/>
              </a:ext>
            </a:extLst>
          </p:cNvPr>
          <p:cNvSpPr>
            <a:spLocks noChangeArrowheads="1"/>
          </p:cNvSpPr>
          <p:nvPr/>
        </p:nvSpPr>
        <p:spPr bwMode="auto">
          <a:xfrm>
            <a:off x="1267408" y="222379"/>
            <a:ext cx="3048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3600" b="1">
                <a:solidFill>
                  <a:srgbClr val="0000FF"/>
                </a:solidFill>
                <a:latin typeface="楷体_GB2312" pitchFamily="49" charset="-122"/>
                <a:ea typeface="楷体_GB2312" pitchFamily="49" charset="-122"/>
              </a:rPr>
              <a:t>5.</a:t>
            </a:r>
            <a:r>
              <a:rPr lang="zh-CN" altLang="en-US" sz="3600" b="1">
                <a:solidFill>
                  <a:srgbClr val="0000FF"/>
                </a:solidFill>
                <a:latin typeface="楷体_GB2312" pitchFamily="49" charset="-122"/>
                <a:ea typeface="楷体_GB2312" pitchFamily="49" charset="-122"/>
              </a:rPr>
              <a:t>面阵电荷</a:t>
            </a:r>
          </a:p>
          <a:p>
            <a:pPr eaLnBrk="1" hangingPunct="1">
              <a:spcBef>
                <a:spcPct val="0"/>
              </a:spcBef>
              <a:buClrTx/>
              <a:buSzTx/>
              <a:buFontTx/>
              <a:buNone/>
            </a:pPr>
            <a:r>
              <a:rPr lang="zh-CN" altLang="en-US" sz="3600" b="1">
                <a:solidFill>
                  <a:srgbClr val="0000FF"/>
                </a:solidFill>
                <a:latin typeface="楷体_GB2312" pitchFamily="49" charset="-122"/>
                <a:ea typeface="楷体_GB2312" pitchFamily="49" charset="-122"/>
              </a:rPr>
              <a:t>耦合摄像器件</a:t>
            </a:r>
          </a:p>
        </p:txBody>
      </p:sp>
      <p:sp>
        <p:nvSpPr>
          <p:cNvPr id="11" name="Rectangle 4">
            <a:extLst>
              <a:ext uri="{FF2B5EF4-FFF2-40B4-BE49-F238E27FC236}">
                <a16:creationId xmlns="" xmlns:a16="http://schemas.microsoft.com/office/drawing/2014/main" id="{9DA15F5F-7507-4E1E-A9AC-B42E2AA05608}"/>
              </a:ext>
            </a:extLst>
          </p:cNvPr>
          <p:cNvSpPr>
            <a:spLocks noChangeArrowheads="1"/>
          </p:cNvSpPr>
          <p:nvPr/>
        </p:nvSpPr>
        <p:spPr bwMode="auto">
          <a:xfrm>
            <a:off x="1419808" y="1365379"/>
            <a:ext cx="2573338"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SzTx/>
              <a:buFontTx/>
              <a:buNone/>
            </a:pPr>
            <a:r>
              <a:rPr lang="zh-CN" altLang="en-US" sz="3600" b="1" i="1">
                <a:solidFill>
                  <a:srgbClr val="000000"/>
                </a:solidFill>
                <a:ea typeface="黑体" panose="02010609060101010101" pitchFamily="49" charset="-122"/>
              </a:rPr>
              <a:t>曝光：</a:t>
            </a:r>
            <a:endParaRPr lang="zh-CN" altLang="en-US" sz="3600" b="1">
              <a:solidFill>
                <a:srgbClr val="000000"/>
              </a:solidFill>
              <a:ea typeface="华文新魏" panose="02010800040101010101" pitchFamily="2" charset="-122"/>
            </a:endParaRPr>
          </a:p>
        </p:txBody>
      </p:sp>
      <p:sp>
        <p:nvSpPr>
          <p:cNvPr id="12" name="Rectangle 5">
            <a:extLst>
              <a:ext uri="{FF2B5EF4-FFF2-40B4-BE49-F238E27FC236}">
                <a16:creationId xmlns="" xmlns:a16="http://schemas.microsoft.com/office/drawing/2014/main" id="{0653C240-D3D5-4CC7-80A7-6BE1AB1BECAC}"/>
              </a:ext>
            </a:extLst>
          </p:cNvPr>
          <p:cNvSpPr>
            <a:spLocks noChangeArrowheads="1"/>
          </p:cNvSpPr>
          <p:nvPr/>
        </p:nvSpPr>
        <p:spPr bwMode="auto">
          <a:xfrm>
            <a:off x="1343608" y="1822579"/>
            <a:ext cx="28956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SzTx/>
              <a:buFontTx/>
              <a:buNone/>
            </a:pPr>
            <a:r>
              <a:rPr lang="zh-CN" altLang="en-US" sz="3600" b="1" i="1">
                <a:solidFill>
                  <a:srgbClr val="000000"/>
                </a:solidFill>
                <a:ea typeface="黑体" panose="02010609060101010101" pitchFamily="49" charset="-122"/>
              </a:rPr>
              <a:t>转移：</a:t>
            </a:r>
          </a:p>
          <a:p>
            <a:pPr eaLnBrk="1" hangingPunct="1">
              <a:lnSpc>
                <a:spcPct val="80000"/>
              </a:lnSpc>
              <a:spcBef>
                <a:spcPct val="0"/>
              </a:spcBef>
              <a:buClrTx/>
              <a:buSzTx/>
              <a:buFontTx/>
              <a:buNone/>
            </a:pPr>
            <a:r>
              <a:rPr lang="zh-CN" altLang="en-US" sz="3600" b="1" i="1">
                <a:solidFill>
                  <a:srgbClr val="000000"/>
                </a:solidFill>
                <a:ea typeface="华文新魏" panose="02010800040101010101" pitchFamily="2" charset="-122"/>
              </a:rPr>
              <a:t>场转移。</a:t>
            </a:r>
            <a:endParaRPr lang="zh-CN" altLang="en-US" sz="3600" b="1">
              <a:solidFill>
                <a:srgbClr val="000000"/>
              </a:solidFill>
              <a:ea typeface="华文新魏" panose="02010800040101010101" pitchFamily="2" charset="-122"/>
            </a:endParaRPr>
          </a:p>
        </p:txBody>
      </p:sp>
      <p:sp>
        <p:nvSpPr>
          <p:cNvPr id="13" name="Rectangle 6">
            <a:extLst>
              <a:ext uri="{FF2B5EF4-FFF2-40B4-BE49-F238E27FC236}">
                <a16:creationId xmlns="" xmlns:a16="http://schemas.microsoft.com/office/drawing/2014/main" id="{F1EAE18A-29F0-4621-A481-60DC55BDB7F9}"/>
              </a:ext>
            </a:extLst>
          </p:cNvPr>
          <p:cNvSpPr>
            <a:spLocks noChangeArrowheads="1"/>
          </p:cNvSpPr>
          <p:nvPr/>
        </p:nvSpPr>
        <p:spPr bwMode="auto">
          <a:xfrm>
            <a:off x="1343608" y="2660779"/>
            <a:ext cx="30099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SzTx/>
              <a:buFontTx/>
              <a:buNone/>
            </a:pPr>
            <a:r>
              <a:rPr lang="zh-CN" altLang="en-US" sz="3600" b="1" i="1">
                <a:solidFill>
                  <a:srgbClr val="000000"/>
                </a:solidFill>
                <a:ea typeface="黑体" panose="02010609060101010101" pitchFamily="49" charset="-122"/>
              </a:rPr>
              <a:t>输出：</a:t>
            </a:r>
          </a:p>
          <a:p>
            <a:pPr eaLnBrk="1" hangingPunct="1">
              <a:lnSpc>
                <a:spcPct val="80000"/>
              </a:lnSpc>
              <a:spcBef>
                <a:spcPct val="0"/>
              </a:spcBef>
              <a:buClrTx/>
              <a:buSzTx/>
              <a:buFontTx/>
              <a:buNone/>
            </a:pPr>
            <a:r>
              <a:rPr lang="zh-CN" altLang="en-US" sz="3600" b="1">
                <a:solidFill>
                  <a:srgbClr val="000000"/>
                </a:solidFill>
                <a:ea typeface="华文新魏" panose="02010800040101010101" pitchFamily="2" charset="-122"/>
              </a:rPr>
              <a:t>按行输出。</a:t>
            </a:r>
            <a:endParaRPr lang="zh-CN" altLang="en-US" sz="3600" b="1" baseline="-25000">
              <a:solidFill>
                <a:srgbClr val="000000"/>
              </a:solidFill>
              <a:ea typeface="华文新魏" panose="02010800040101010101" pitchFamily="2" charset="-122"/>
            </a:endParaRPr>
          </a:p>
        </p:txBody>
      </p:sp>
      <p:sp>
        <p:nvSpPr>
          <p:cNvPr id="14" name="Rectangle 7">
            <a:extLst>
              <a:ext uri="{FF2B5EF4-FFF2-40B4-BE49-F238E27FC236}">
                <a16:creationId xmlns="" xmlns:a16="http://schemas.microsoft.com/office/drawing/2014/main" id="{CEA719A4-940C-45FD-9111-034FF006C00C}"/>
              </a:ext>
            </a:extLst>
          </p:cNvPr>
          <p:cNvSpPr>
            <a:spLocks noChangeArrowheads="1"/>
          </p:cNvSpPr>
          <p:nvPr/>
        </p:nvSpPr>
        <p:spPr bwMode="auto">
          <a:xfrm>
            <a:off x="1343608" y="4184779"/>
            <a:ext cx="3081338" cy="1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SzTx/>
              <a:buFontTx/>
              <a:buNone/>
            </a:pPr>
            <a:r>
              <a:rPr lang="zh-CN" altLang="en-US" sz="3600" b="1" i="1">
                <a:solidFill>
                  <a:srgbClr val="000000"/>
                </a:solidFill>
                <a:ea typeface="黑体" panose="02010609060101010101" pitchFamily="49" charset="-122"/>
              </a:rPr>
              <a:t>工作频率：</a:t>
            </a:r>
          </a:p>
          <a:p>
            <a:pPr eaLnBrk="1" hangingPunct="1">
              <a:lnSpc>
                <a:spcPct val="80000"/>
              </a:lnSpc>
              <a:spcBef>
                <a:spcPct val="0"/>
              </a:spcBef>
              <a:buClrTx/>
              <a:buSzTx/>
              <a:buFontTx/>
              <a:buNone/>
            </a:pPr>
            <a:r>
              <a:rPr lang="zh-CN" altLang="en-US" sz="3600" b="1">
                <a:solidFill>
                  <a:srgbClr val="000000"/>
                </a:solidFill>
                <a:ea typeface="华文新魏" panose="02010800040101010101" pitchFamily="2" charset="-122"/>
              </a:rPr>
              <a:t>由各控制栅极</a:t>
            </a:r>
          </a:p>
          <a:p>
            <a:pPr eaLnBrk="1" hangingPunct="1">
              <a:lnSpc>
                <a:spcPct val="80000"/>
              </a:lnSpc>
              <a:spcBef>
                <a:spcPct val="0"/>
              </a:spcBef>
              <a:buClrTx/>
              <a:buSzTx/>
              <a:buFontTx/>
              <a:buNone/>
            </a:pPr>
            <a:r>
              <a:rPr lang="zh-CN" altLang="en-US" sz="3600" b="1">
                <a:solidFill>
                  <a:srgbClr val="000000"/>
                </a:solidFill>
                <a:ea typeface="华文新魏" panose="02010800040101010101" pitchFamily="2" charset="-122"/>
              </a:rPr>
              <a:t>的高速时钟频</a:t>
            </a:r>
          </a:p>
          <a:p>
            <a:pPr eaLnBrk="1" hangingPunct="1">
              <a:lnSpc>
                <a:spcPct val="80000"/>
              </a:lnSpc>
              <a:spcBef>
                <a:spcPct val="0"/>
              </a:spcBef>
              <a:buClrTx/>
              <a:buSzTx/>
              <a:buFontTx/>
              <a:buNone/>
            </a:pPr>
            <a:r>
              <a:rPr lang="zh-CN" altLang="en-US" sz="3600" b="1">
                <a:solidFill>
                  <a:srgbClr val="000000"/>
                </a:solidFill>
                <a:ea typeface="华文新魏" panose="02010800040101010101" pitchFamily="2" charset="-122"/>
              </a:rPr>
              <a:t>率决定。</a:t>
            </a:r>
          </a:p>
        </p:txBody>
      </p:sp>
      <p:sp>
        <p:nvSpPr>
          <p:cNvPr id="15" name="Rectangle 8">
            <a:extLst>
              <a:ext uri="{FF2B5EF4-FFF2-40B4-BE49-F238E27FC236}">
                <a16:creationId xmlns="" xmlns:a16="http://schemas.microsoft.com/office/drawing/2014/main" id="{8E6B66B2-7502-401D-8485-A9AFF1C32B1E}"/>
              </a:ext>
            </a:extLst>
          </p:cNvPr>
          <p:cNvSpPr>
            <a:spLocks noChangeArrowheads="1"/>
          </p:cNvSpPr>
          <p:nvPr/>
        </p:nvSpPr>
        <p:spPr bwMode="auto">
          <a:xfrm>
            <a:off x="1419808" y="3498979"/>
            <a:ext cx="274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3600" b="1" i="1">
                <a:solidFill>
                  <a:srgbClr val="A50021"/>
                </a:solidFill>
                <a:ea typeface="仿宋_GB2312" pitchFamily="49" charset="-122"/>
              </a:rPr>
              <a:t>a</a:t>
            </a:r>
            <a:r>
              <a:rPr lang="en-US" altLang="zh-CN" sz="3600" b="1" baseline="-25000">
                <a:solidFill>
                  <a:srgbClr val="A50021"/>
                </a:solidFill>
                <a:ea typeface="仿宋_GB2312" pitchFamily="49" charset="-122"/>
              </a:rPr>
              <a:t>1</a:t>
            </a:r>
            <a:r>
              <a:rPr lang="en-US" altLang="zh-CN" sz="3600" b="1" i="1">
                <a:solidFill>
                  <a:srgbClr val="A50021"/>
                </a:solidFill>
                <a:ea typeface="仿宋_GB2312" pitchFamily="49" charset="-122"/>
              </a:rPr>
              <a:t>b</a:t>
            </a:r>
            <a:r>
              <a:rPr lang="en-US" altLang="zh-CN" sz="3600" b="1" baseline="-25000">
                <a:solidFill>
                  <a:srgbClr val="A50021"/>
                </a:solidFill>
                <a:ea typeface="仿宋_GB2312" pitchFamily="49" charset="-122"/>
              </a:rPr>
              <a:t>1</a:t>
            </a:r>
            <a:r>
              <a:rPr lang="en-US" altLang="zh-CN" sz="3600" b="1" i="1">
                <a:solidFill>
                  <a:srgbClr val="A50021"/>
                </a:solidFill>
                <a:ea typeface="仿宋_GB2312" pitchFamily="49" charset="-122"/>
              </a:rPr>
              <a:t>c</a:t>
            </a:r>
            <a:r>
              <a:rPr lang="en-US" altLang="zh-CN" sz="3600" b="1" baseline="-25000">
                <a:solidFill>
                  <a:srgbClr val="A50021"/>
                </a:solidFill>
                <a:ea typeface="仿宋_GB2312" pitchFamily="49" charset="-122"/>
              </a:rPr>
              <a:t>1</a:t>
            </a:r>
            <a:r>
              <a:rPr lang="en-US" altLang="zh-CN" sz="3600" b="1" i="1">
                <a:solidFill>
                  <a:srgbClr val="A50021"/>
                </a:solidFill>
                <a:ea typeface="仿宋_GB2312" pitchFamily="49" charset="-122"/>
              </a:rPr>
              <a:t>d</a:t>
            </a:r>
            <a:r>
              <a:rPr lang="en-US" altLang="zh-CN" sz="3600" b="1" baseline="-25000">
                <a:solidFill>
                  <a:srgbClr val="A50021"/>
                </a:solidFill>
                <a:ea typeface="仿宋_GB2312" pitchFamily="49" charset="-122"/>
              </a:rPr>
              <a:t>1</a:t>
            </a:r>
          </a:p>
        </p:txBody>
      </p:sp>
      <p:grpSp>
        <p:nvGrpSpPr>
          <p:cNvPr id="16" name="Group 9">
            <a:extLst>
              <a:ext uri="{FF2B5EF4-FFF2-40B4-BE49-F238E27FC236}">
                <a16:creationId xmlns="" xmlns:a16="http://schemas.microsoft.com/office/drawing/2014/main" id="{03F08763-A678-4F17-87E0-F28062AF55C7}"/>
              </a:ext>
            </a:extLst>
          </p:cNvPr>
          <p:cNvGrpSpPr>
            <a:grpSpLocks/>
          </p:cNvGrpSpPr>
          <p:nvPr/>
        </p:nvGrpSpPr>
        <p:grpSpPr bwMode="auto">
          <a:xfrm>
            <a:off x="4424946" y="606554"/>
            <a:ext cx="4891087" cy="5089525"/>
            <a:chOff x="2400" y="192"/>
            <a:chExt cx="3081" cy="3206"/>
          </a:xfrm>
        </p:grpSpPr>
        <p:sp>
          <p:nvSpPr>
            <p:cNvPr id="17" name="Rectangle 10">
              <a:extLst>
                <a:ext uri="{FF2B5EF4-FFF2-40B4-BE49-F238E27FC236}">
                  <a16:creationId xmlns="" xmlns:a16="http://schemas.microsoft.com/office/drawing/2014/main" id="{70F882D3-50F7-4237-8696-B754FF082E9D}"/>
                </a:ext>
              </a:extLst>
            </p:cNvPr>
            <p:cNvSpPr>
              <a:spLocks noChangeArrowheads="1"/>
            </p:cNvSpPr>
            <p:nvPr/>
          </p:nvSpPr>
          <p:spPr bwMode="auto">
            <a:xfrm>
              <a:off x="3334" y="406"/>
              <a:ext cx="1045" cy="2104"/>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8" name="Line 11">
              <a:extLst>
                <a:ext uri="{FF2B5EF4-FFF2-40B4-BE49-F238E27FC236}">
                  <a16:creationId xmlns="" xmlns:a16="http://schemas.microsoft.com/office/drawing/2014/main" id="{79973CC8-EE5E-450B-A2F4-9D70D19D6CE9}"/>
                </a:ext>
              </a:extLst>
            </p:cNvPr>
            <p:cNvSpPr>
              <a:spLocks noChangeShapeType="1"/>
            </p:cNvSpPr>
            <p:nvPr/>
          </p:nvSpPr>
          <p:spPr bwMode="auto">
            <a:xfrm>
              <a:off x="3858" y="406"/>
              <a:ext cx="0" cy="2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2">
              <a:extLst>
                <a:ext uri="{FF2B5EF4-FFF2-40B4-BE49-F238E27FC236}">
                  <a16:creationId xmlns="" xmlns:a16="http://schemas.microsoft.com/office/drawing/2014/main" id="{C1B641B9-E519-4756-944D-4789357D3B58}"/>
                </a:ext>
              </a:extLst>
            </p:cNvPr>
            <p:cNvSpPr>
              <a:spLocks noChangeShapeType="1"/>
            </p:cNvSpPr>
            <p:nvPr/>
          </p:nvSpPr>
          <p:spPr bwMode="auto">
            <a:xfrm>
              <a:off x="3598" y="406"/>
              <a:ext cx="0" cy="2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3">
              <a:extLst>
                <a:ext uri="{FF2B5EF4-FFF2-40B4-BE49-F238E27FC236}">
                  <a16:creationId xmlns="" xmlns:a16="http://schemas.microsoft.com/office/drawing/2014/main" id="{80E456D4-620B-46F6-85A0-13CA367B6F7A}"/>
                </a:ext>
              </a:extLst>
            </p:cNvPr>
            <p:cNvSpPr>
              <a:spLocks noChangeShapeType="1"/>
            </p:cNvSpPr>
            <p:nvPr/>
          </p:nvSpPr>
          <p:spPr bwMode="auto">
            <a:xfrm>
              <a:off x="4118" y="406"/>
              <a:ext cx="0" cy="2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4">
              <a:extLst>
                <a:ext uri="{FF2B5EF4-FFF2-40B4-BE49-F238E27FC236}">
                  <a16:creationId xmlns="" xmlns:a16="http://schemas.microsoft.com/office/drawing/2014/main" id="{A18A42AD-2982-4BF6-B5A7-158848F14F94}"/>
                </a:ext>
              </a:extLst>
            </p:cNvPr>
            <p:cNvSpPr>
              <a:spLocks noChangeShapeType="1"/>
            </p:cNvSpPr>
            <p:nvPr/>
          </p:nvSpPr>
          <p:spPr bwMode="auto">
            <a:xfrm>
              <a:off x="3336" y="466"/>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Rectangle 15">
              <a:extLst>
                <a:ext uri="{FF2B5EF4-FFF2-40B4-BE49-F238E27FC236}">
                  <a16:creationId xmlns="" xmlns:a16="http://schemas.microsoft.com/office/drawing/2014/main" id="{ED6201BB-0820-498D-8E0C-1640D58CC070}"/>
                </a:ext>
              </a:extLst>
            </p:cNvPr>
            <p:cNvSpPr>
              <a:spLocks noChangeArrowheads="1"/>
            </p:cNvSpPr>
            <p:nvPr/>
          </p:nvSpPr>
          <p:spPr bwMode="auto">
            <a:xfrm>
              <a:off x="3385" y="445"/>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3" name="Rectangle 16">
              <a:extLst>
                <a:ext uri="{FF2B5EF4-FFF2-40B4-BE49-F238E27FC236}">
                  <a16:creationId xmlns="" xmlns:a16="http://schemas.microsoft.com/office/drawing/2014/main" id="{55A123D6-C46E-4887-9852-0833F1F7DAF4}"/>
                </a:ext>
              </a:extLst>
            </p:cNvPr>
            <p:cNvSpPr>
              <a:spLocks noChangeArrowheads="1"/>
            </p:cNvSpPr>
            <p:nvPr/>
          </p:nvSpPr>
          <p:spPr bwMode="auto">
            <a:xfrm>
              <a:off x="3645" y="445"/>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4" name="Rectangle 17">
              <a:extLst>
                <a:ext uri="{FF2B5EF4-FFF2-40B4-BE49-F238E27FC236}">
                  <a16:creationId xmlns="" xmlns:a16="http://schemas.microsoft.com/office/drawing/2014/main" id="{9617EE1B-C460-426C-861B-63CB5A752681}"/>
                </a:ext>
              </a:extLst>
            </p:cNvPr>
            <p:cNvSpPr>
              <a:spLocks noChangeArrowheads="1"/>
            </p:cNvSpPr>
            <p:nvPr/>
          </p:nvSpPr>
          <p:spPr bwMode="auto">
            <a:xfrm>
              <a:off x="3895" y="445"/>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5" name="Rectangle 18">
              <a:extLst>
                <a:ext uri="{FF2B5EF4-FFF2-40B4-BE49-F238E27FC236}">
                  <a16:creationId xmlns="" xmlns:a16="http://schemas.microsoft.com/office/drawing/2014/main" id="{6343F416-1907-44CF-9768-DF061179089A}"/>
                </a:ext>
              </a:extLst>
            </p:cNvPr>
            <p:cNvSpPr>
              <a:spLocks noChangeArrowheads="1"/>
            </p:cNvSpPr>
            <p:nvPr/>
          </p:nvSpPr>
          <p:spPr bwMode="auto">
            <a:xfrm>
              <a:off x="4157" y="445"/>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6" name="Line 19">
              <a:extLst>
                <a:ext uri="{FF2B5EF4-FFF2-40B4-BE49-F238E27FC236}">
                  <a16:creationId xmlns="" xmlns:a16="http://schemas.microsoft.com/office/drawing/2014/main" id="{F7AFABDB-0438-4AF8-95FD-4B40C48B2BDD}"/>
                </a:ext>
              </a:extLst>
            </p:cNvPr>
            <p:cNvSpPr>
              <a:spLocks noChangeShapeType="1"/>
            </p:cNvSpPr>
            <p:nvPr/>
          </p:nvSpPr>
          <p:spPr bwMode="auto">
            <a:xfrm>
              <a:off x="3336" y="551"/>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Rectangle 20">
              <a:extLst>
                <a:ext uri="{FF2B5EF4-FFF2-40B4-BE49-F238E27FC236}">
                  <a16:creationId xmlns="" xmlns:a16="http://schemas.microsoft.com/office/drawing/2014/main" id="{30F2DA8B-275C-4832-AA4D-84B4F323A2A1}"/>
                </a:ext>
              </a:extLst>
            </p:cNvPr>
            <p:cNvSpPr>
              <a:spLocks noChangeArrowheads="1"/>
            </p:cNvSpPr>
            <p:nvPr/>
          </p:nvSpPr>
          <p:spPr bwMode="auto">
            <a:xfrm>
              <a:off x="3385" y="530"/>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8" name="Rectangle 21">
              <a:extLst>
                <a:ext uri="{FF2B5EF4-FFF2-40B4-BE49-F238E27FC236}">
                  <a16:creationId xmlns="" xmlns:a16="http://schemas.microsoft.com/office/drawing/2014/main" id="{A6F37643-8D24-43F8-AB20-B8BFA319553B}"/>
                </a:ext>
              </a:extLst>
            </p:cNvPr>
            <p:cNvSpPr>
              <a:spLocks noChangeArrowheads="1"/>
            </p:cNvSpPr>
            <p:nvPr/>
          </p:nvSpPr>
          <p:spPr bwMode="auto">
            <a:xfrm>
              <a:off x="3645" y="530"/>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9" name="Rectangle 22">
              <a:extLst>
                <a:ext uri="{FF2B5EF4-FFF2-40B4-BE49-F238E27FC236}">
                  <a16:creationId xmlns="" xmlns:a16="http://schemas.microsoft.com/office/drawing/2014/main" id="{23247D67-C85B-4254-A212-CC7DDB1DD8E2}"/>
                </a:ext>
              </a:extLst>
            </p:cNvPr>
            <p:cNvSpPr>
              <a:spLocks noChangeArrowheads="1"/>
            </p:cNvSpPr>
            <p:nvPr/>
          </p:nvSpPr>
          <p:spPr bwMode="auto">
            <a:xfrm>
              <a:off x="3895" y="530"/>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0" name="Rectangle 23">
              <a:extLst>
                <a:ext uri="{FF2B5EF4-FFF2-40B4-BE49-F238E27FC236}">
                  <a16:creationId xmlns="" xmlns:a16="http://schemas.microsoft.com/office/drawing/2014/main" id="{C937694A-DE3F-4E6E-885B-3CD119183A19}"/>
                </a:ext>
              </a:extLst>
            </p:cNvPr>
            <p:cNvSpPr>
              <a:spLocks noChangeArrowheads="1"/>
            </p:cNvSpPr>
            <p:nvPr/>
          </p:nvSpPr>
          <p:spPr bwMode="auto">
            <a:xfrm>
              <a:off x="4157" y="530"/>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1" name="Line 24">
              <a:extLst>
                <a:ext uri="{FF2B5EF4-FFF2-40B4-BE49-F238E27FC236}">
                  <a16:creationId xmlns="" xmlns:a16="http://schemas.microsoft.com/office/drawing/2014/main" id="{49889600-BA4C-49DE-A0ED-B53D11DAD208}"/>
                </a:ext>
              </a:extLst>
            </p:cNvPr>
            <p:cNvSpPr>
              <a:spLocks noChangeShapeType="1"/>
            </p:cNvSpPr>
            <p:nvPr/>
          </p:nvSpPr>
          <p:spPr bwMode="auto">
            <a:xfrm>
              <a:off x="3336" y="635"/>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Rectangle 25">
              <a:extLst>
                <a:ext uri="{FF2B5EF4-FFF2-40B4-BE49-F238E27FC236}">
                  <a16:creationId xmlns="" xmlns:a16="http://schemas.microsoft.com/office/drawing/2014/main" id="{500E4B24-9AAD-4725-8FF9-C69DB7FE3A6F}"/>
                </a:ext>
              </a:extLst>
            </p:cNvPr>
            <p:cNvSpPr>
              <a:spLocks noChangeArrowheads="1"/>
            </p:cNvSpPr>
            <p:nvPr/>
          </p:nvSpPr>
          <p:spPr bwMode="auto">
            <a:xfrm>
              <a:off x="3385" y="61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3" name="Rectangle 26">
              <a:extLst>
                <a:ext uri="{FF2B5EF4-FFF2-40B4-BE49-F238E27FC236}">
                  <a16:creationId xmlns="" xmlns:a16="http://schemas.microsoft.com/office/drawing/2014/main" id="{E37D93F8-E774-4C4F-B1B4-338B0DA0D45C}"/>
                </a:ext>
              </a:extLst>
            </p:cNvPr>
            <p:cNvSpPr>
              <a:spLocks noChangeArrowheads="1"/>
            </p:cNvSpPr>
            <p:nvPr/>
          </p:nvSpPr>
          <p:spPr bwMode="auto">
            <a:xfrm>
              <a:off x="3645" y="61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4" name="Rectangle 27">
              <a:extLst>
                <a:ext uri="{FF2B5EF4-FFF2-40B4-BE49-F238E27FC236}">
                  <a16:creationId xmlns="" xmlns:a16="http://schemas.microsoft.com/office/drawing/2014/main" id="{4486A42D-91C2-4A13-AA70-75B4408279CE}"/>
                </a:ext>
              </a:extLst>
            </p:cNvPr>
            <p:cNvSpPr>
              <a:spLocks noChangeArrowheads="1"/>
            </p:cNvSpPr>
            <p:nvPr/>
          </p:nvSpPr>
          <p:spPr bwMode="auto">
            <a:xfrm>
              <a:off x="3895" y="614"/>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5" name="Rectangle 28">
              <a:extLst>
                <a:ext uri="{FF2B5EF4-FFF2-40B4-BE49-F238E27FC236}">
                  <a16:creationId xmlns="" xmlns:a16="http://schemas.microsoft.com/office/drawing/2014/main" id="{81E4910E-CC69-46BE-AE07-256909428729}"/>
                </a:ext>
              </a:extLst>
            </p:cNvPr>
            <p:cNvSpPr>
              <a:spLocks noChangeArrowheads="1"/>
            </p:cNvSpPr>
            <p:nvPr/>
          </p:nvSpPr>
          <p:spPr bwMode="auto">
            <a:xfrm>
              <a:off x="4157" y="61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6" name="Line 29">
              <a:extLst>
                <a:ext uri="{FF2B5EF4-FFF2-40B4-BE49-F238E27FC236}">
                  <a16:creationId xmlns="" xmlns:a16="http://schemas.microsoft.com/office/drawing/2014/main" id="{8C1B2C99-6BD2-4F76-B50E-EBFDE4D17476}"/>
                </a:ext>
              </a:extLst>
            </p:cNvPr>
            <p:cNvSpPr>
              <a:spLocks noChangeShapeType="1"/>
            </p:cNvSpPr>
            <p:nvPr/>
          </p:nvSpPr>
          <p:spPr bwMode="auto">
            <a:xfrm>
              <a:off x="3336" y="710"/>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Rectangle 30">
              <a:extLst>
                <a:ext uri="{FF2B5EF4-FFF2-40B4-BE49-F238E27FC236}">
                  <a16:creationId xmlns="" xmlns:a16="http://schemas.microsoft.com/office/drawing/2014/main" id="{E9291DD7-560F-47E7-B578-AAFDFC5D1D99}"/>
                </a:ext>
              </a:extLst>
            </p:cNvPr>
            <p:cNvSpPr>
              <a:spLocks noChangeArrowheads="1"/>
            </p:cNvSpPr>
            <p:nvPr/>
          </p:nvSpPr>
          <p:spPr bwMode="auto">
            <a:xfrm>
              <a:off x="3385" y="689"/>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8" name="Rectangle 31">
              <a:extLst>
                <a:ext uri="{FF2B5EF4-FFF2-40B4-BE49-F238E27FC236}">
                  <a16:creationId xmlns="" xmlns:a16="http://schemas.microsoft.com/office/drawing/2014/main" id="{18453043-1E4D-42AA-A3A6-3D1B274E496F}"/>
                </a:ext>
              </a:extLst>
            </p:cNvPr>
            <p:cNvSpPr>
              <a:spLocks noChangeArrowheads="1"/>
            </p:cNvSpPr>
            <p:nvPr/>
          </p:nvSpPr>
          <p:spPr bwMode="auto">
            <a:xfrm>
              <a:off x="3645" y="689"/>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39" name="Rectangle 32">
              <a:extLst>
                <a:ext uri="{FF2B5EF4-FFF2-40B4-BE49-F238E27FC236}">
                  <a16:creationId xmlns="" xmlns:a16="http://schemas.microsoft.com/office/drawing/2014/main" id="{968835BA-C563-4271-89D3-EF8716384E92}"/>
                </a:ext>
              </a:extLst>
            </p:cNvPr>
            <p:cNvSpPr>
              <a:spLocks noChangeArrowheads="1"/>
            </p:cNvSpPr>
            <p:nvPr/>
          </p:nvSpPr>
          <p:spPr bwMode="auto">
            <a:xfrm>
              <a:off x="3895" y="689"/>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0" name="Rectangle 33">
              <a:extLst>
                <a:ext uri="{FF2B5EF4-FFF2-40B4-BE49-F238E27FC236}">
                  <a16:creationId xmlns="" xmlns:a16="http://schemas.microsoft.com/office/drawing/2014/main" id="{F28F8343-5107-4945-B3B8-8290E3B2EC49}"/>
                </a:ext>
              </a:extLst>
            </p:cNvPr>
            <p:cNvSpPr>
              <a:spLocks noChangeArrowheads="1"/>
            </p:cNvSpPr>
            <p:nvPr/>
          </p:nvSpPr>
          <p:spPr bwMode="auto">
            <a:xfrm>
              <a:off x="4157" y="689"/>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1" name="Line 34">
              <a:extLst>
                <a:ext uri="{FF2B5EF4-FFF2-40B4-BE49-F238E27FC236}">
                  <a16:creationId xmlns="" xmlns:a16="http://schemas.microsoft.com/office/drawing/2014/main" id="{29756603-C5B7-453C-8FF6-33EFDA0CD868}"/>
                </a:ext>
              </a:extLst>
            </p:cNvPr>
            <p:cNvSpPr>
              <a:spLocks noChangeShapeType="1"/>
            </p:cNvSpPr>
            <p:nvPr/>
          </p:nvSpPr>
          <p:spPr bwMode="auto">
            <a:xfrm>
              <a:off x="3336" y="792"/>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Rectangle 35">
              <a:extLst>
                <a:ext uri="{FF2B5EF4-FFF2-40B4-BE49-F238E27FC236}">
                  <a16:creationId xmlns="" xmlns:a16="http://schemas.microsoft.com/office/drawing/2014/main" id="{5EA807A1-70C7-4214-BE36-793089187B08}"/>
                </a:ext>
              </a:extLst>
            </p:cNvPr>
            <p:cNvSpPr>
              <a:spLocks noChangeArrowheads="1"/>
            </p:cNvSpPr>
            <p:nvPr/>
          </p:nvSpPr>
          <p:spPr bwMode="auto">
            <a:xfrm>
              <a:off x="3385" y="771"/>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3" name="Rectangle 36">
              <a:extLst>
                <a:ext uri="{FF2B5EF4-FFF2-40B4-BE49-F238E27FC236}">
                  <a16:creationId xmlns="" xmlns:a16="http://schemas.microsoft.com/office/drawing/2014/main" id="{4F52803D-B66F-4B91-B3A3-03A77BF3399D}"/>
                </a:ext>
              </a:extLst>
            </p:cNvPr>
            <p:cNvSpPr>
              <a:spLocks noChangeArrowheads="1"/>
            </p:cNvSpPr>
            <p:nvPr/>
          </p:nvSpPr>
          <p:spPr bwMode="auto">
            <a:xfrm>
              <a:off x="3645" y="771"/>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4" name="Rectangle 37">
              <a:extLst>
                <a:ext uri="{FF2B5EF4-FFF2-40B4-BE49-F238E27FC236}">
                  <a16:creationId xmlns="" xmlns:a16="http://schemas.microsoft.com/office/drawing/2014/main" id="{C0C515AF-F441-478C-BC53-E5B992FA2D0E}"/>
                </a:ext>
              </a:extLst>
            </p:cNvPr>
            <p:cNvSpPr>
              <a:spLocks noChangeArrowheads="1"/>
            </p:cNvSpPr>
            <p:nvPr/>
          </p:nvSpPr>
          <p:spPr bwMode="auto">
            <a:xfrm>
              <a:off x="3895" y="771"/>
              <a:ext cx="170"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5" name="Rectangle 38">
              <a:extLst>
                <a:ext uri="{FF2B5EF4-FFF2-40B4-BE49-F238E27FC236}">
                  <a16:creationId xmlns="" xmlns:a16="http://schemas.microsoft.com/office/drawing/2014/main" id="{596C19CE-4DEA-4BC6-9A62-4FD34DB12156}"/>
                </a:ext>
              </a:extLst>
            </p:cNvPr>
            <p:cNvSpPr>
              <a:spLocks noChangeArrowheads="1"/>
            </p:cNvSpPr>
            <p:nvPr/>
          </p:nvSpPr>
          <p:spPr bwMode="auto">
            <a:xfrm>
              <a:off x="4157" y="771"/>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6" name="Line 39">
              <a:extLst>
                <a:ext uri="{FF2B5EF4-FFF2-40B4-BE49-F238E27FC236}">
                  <a16:creationId xmlns="" xmlns:a16="http://schemas.microsoft.com/office/drawing/2014/main" id="{9B501D24-D5BA-41CE-9704-CCC10A1AA233}"/>
                </a:ext>
              </a:extLst>
            </p:cNvPr>
            <p:cNvSpPr>
              <a:spLocks noChangeShapeType="1"/>
            </p:cNvSpPr>
            <p:nvPr/>
          </p:nvSpPr>
          <p:spPr bwMode="auto">
            <a:xfrm>
              <a:off x="3336" y="877"/>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Rectangle 40">
              <a:extLst>
                <a:ext uri="{FF2B5EF4-FFF2-40B4-BE49-F238E27FC236}">
                  <a16:creationId xmlns="" xmlns:a16="http://schemas.microsoft.com/office/drawing/2014/main" id="{C73D1556-8029-4570-B0C4-B941C8CAB8EC}"/>
                </a:ext>
              </a:extLst>
            </p:cNvPr>
            <p:cNvSpPr>
              <a:spLocks noChangeArrowheads="1"/>
            </p:cNvSpPr>
            <p:nvPr/>
          </p:nvSpPr>
          <p:spPr bwMode="auto">
            <a:xfrm>
              <a:off x="3385" y="856"/>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8" name="Rectangle 41">
              <a:extLst>
                <a:ext uri="{FF2B5EF4-FFF2-40B4-BE49-F238E27FC236}">
                  <a16:creationId xmlns="" xmlns:a16="http://schemas.microsoft.com/office/drawing/2014/main" id="{3DAE6E92-45B5-4356-885B-429F9AE32E0D}"/>
                </a:ext>
              </a:extLst>
            </p:cNvPr>
            <p:cNvSpPr>
              <a:spLocks noChangeArrowheads="1"/>
            </p:cNvSpPr>
            <p:nvPr/>
          </p:nvSpPr>
          <p:spPr bwMode="auto">
            <a:xfrm>
              <a:off x="3645" y="856"/>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49" name="Rectangle 42">
              <a:extLst>
                <a:ext uri="{FF2B5EF4-FFF2-40B4-BE49-F238E27FC236}">
                  <a16:creationId xmlns="" xmlns:a16="http://schemas.microsoft.com/office/drawing/2014/main" id="{4AE9ADC8-4C20-4766-95A6-BE0BE26F7C49}"/>
                </a:ext>
              </a:extLst>
            </p:cNvPr>
            <p:cNvSpPr>
              <a:spLocks noChangeArrowheads="1"/>
            </p:cNvSpPr>
            <p:nvPr/>
          </p:nvSpPr>
          <p:spPr bwMode="auto">
            <a:xfrm>
              <a:off x="3895" y="856"/>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0" name="Rectangle 43">
              <a:extLst>
                <a:ext uri="{FF2B5EF4-FFF2-40B4-BE49-F238E27FC236}">
                  <a16:creationId xmlns="" xmlns:a16="http://schemas.microsoft.com/office/drawing/2014/main" id="{DCD8C098-F5F8-4D23-A72B-DFB3DC820C0D}"/>
                </a:ext>
              </a:extLst>
            </p:cNvPr>
            <p:cNvSpPr>
              <a:spLocks noChangeArrowheads="1"/>
            </p:cNvSpPr>
            <p:nvPr/>
          </p:nvSpPr>
          <p:spPr bwMode="auto">
            <a:xfrm>
              <a:off x="4157" y="856"/>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1" name="Line 44">
              <a:extLst>
                <a:ext uri="{FF2B5EF4-FFF2-40B4-BE49-F238E27FC236}">
                  <a16:creationId xmlns="" xmlns:a16="http://schemas.microsoft.com/office/drawing/2014/main" id="{009B499A-2C44-4504-85BF-20DB9F0DAE3D}"/>
                </a:ext>
              </a:extLst>
            </p:cNvPr>
            <p:cNvSpPr>
              <a:spLocks noChangeShapeType="1"/>
            </p:cNvSpPr>
            <p:nvPr/>
          </p:nvSpPr>
          <p:spPr bwMode="auto">
            <a:xfrm>
              <a:off x="3336" y="954"/>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Rectangle 45">
              <a:extLst>
                <a:ext uri="{FF2B5EF4-FFF2-40B4-BE49-F238E27FC236}">
                  <a16:creationId xmlns="" xmlns:a16="http://schemas.microsoft.com/office/drawing/2014/main" id="{13CF65FF-874E-471C-92DF-FABCAFF7BB0A}"/>
                </a:ext>
              </a:extLst>
            </p:cNvPr>
            <p:cNvSpPr>
              <a:spLocks noChangeArrowheads="1"/>
            </p:cNvSpPr>
            <p:nvPr/>
          </p:nvSpPr>
          <p:spPr bwMode="auto">
            <a:xfrm>
              <a:off x="3385" y="933"/>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3" name="Rectangle 46">
              <a:extLst>
                <a:ext uri="{FF2B5EF4-FFF2-40B4-BE49-F238E27FC236}">
                  <a16:creationId xmlns="" xmlns:a16="http://schemas.microsoft.com/office/drawing/2014/main" id="{862C7526-7C47-45CF-AFFC-144B317F849B}"/>
                </a:ext>
              </a:extLst>
            </p:cNvPr>
            <p:cNvSpPr>
              <a:spLocks noChangeArrowheads="1"/>
            </p:cNvSpPr>
            <p:nvPr/>
          </p:nvSpPr>
          <p:spPr bwMode="auto">
            <a:xfrm>
              <a:off x="3645" y="933"/>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4" name="Rectangle 47">
              <a:extLst>
                <a:ext uri="{FF2B5EF4-FFF2-40B4-BE49-F238E27FC236}">
                  <a16:creationId xmlns="" xmlns:a16="http://schemas.microsoft.com/office/drawing/2014/main" id="{527F4493-068B-4B48-AA14-8EE3A6AA6B56}"/>
                </a:ext>
              </a:extLst>
            </p:cNvPr>
            <p:cNvSpPr>
              <a:spLocks noChangeArrowheads="1"/>
            </p:cNvSpPr>
            <p:nvPr/>
          </p:nvSpPr>
          <p:spPr bwMode="auto">
            <a:xfrm>
              <a:off x="3895" y="933"/>
              <a:ext cx="170"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5" name="Rectangle 48">
              <a:extLst>
                <a:ext uri="{FF2B5EF4-FFF2-40B4-BE49-F238E27FC236}">
                  <a16:creationId xmlns="" xmlns:a16="http://schemas.microsoft.com/office/drawing/2014/main" id="{5673BDF6-5F7D-4BFE-9499-0C68D84284B2}"/>
                </a:ext>
              </a:extLst>
            </p:cNvPr>
            <p:cNvSpPr>
              <a:spLocks noChangeArrowheads="1"/>
            </p:cNvSpPr>
            <p:nvPr/>
          </p:nvSpPr>
          <p:spPr bwMode="auto">
            <a:xfrm>
              <a:off x="4157" y="933"/>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6" name="Line 49">
              <a:extLst>
                <a:ext uri="{FF2B5EF4-FFF2-40B4-BE49-F238E27FC236}">
                  <a16:creationId xmlns="" xmlns:a16="http://schemas.microsoft.com/office/drawing/2014/main" id="{60B9066E-F63E-46B1-8119-102CD573D049}"/>
                </a:ext>
              </a:extLst>
            </p:cNvPr>
            <p:cNvSpPr>
              <a:spLocks noChangeShapeType="1"/>
            </p:cNvSpPr>
            <p:nvPr/>
          </p:nvSpPr>
          <p:spPr bwMode="auto">
            <a:xfrm>
              <a:off x="3336" y="1039"/>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Rectangle 50">
              <a:extLst>
                <a:ext uri="{FF2B5EF4-FFF2-40B4-BE49-F238E27FC236}">
                  <a16:creationId xmlns="" xmlns:a16="http://schemas.microsoft.com/office/drawing/2014/main" id="{9E3EA30D-59CE-4A89-9FE7-F0B76ACB7D89}"/>
                </a:ext>
              </a:extLst>
            </p:cNvPr>
            <p:cNvSpPr>
              <a:spLocks noChangeArrowheads="1"/>
            </p:cNvSpPr>
            <p:nvPr/>
          </p:nvSpPr>
          <p:spPr bwMode="auto">
            <a:xfrm>
              <a:off x="3385" y="1018"/>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8" name="Rectangle 51">
              <a:extLst>
                <a:ext uri="{FF2B5EF4-FFF2-40B4-BE49-F238E27FC236}">
                  <a16:creationId xmlns="" xmlns:a16="http://schemas.microsoft.com/office/drawing/2014/main" id="{87457241-5929-4263-87B7-C2A53E77EBF2}"/>
                </a:ext>
              </a:extLst>
            </p:cNvPr>
            <p:cNvSpPr>
              <a:spLocks noChangeArrowheads="1"/>
            </p:cNvSpPr>
            <p:nvPr/>
          </p:nvSpPr>
          <p:spPr bwMode="auto">
            <a:xfrm>
              <a:off x="3645" y="1018"/>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59" name="Rectangle 52">
              <a:extLst>
                <a:ext uri="{FF2B5EF4-FFF2-40B4-BE49-F238E27FC236}">
                  <a16:creationId xmlns="" xmlns:a16="http://schemas.microsoft.com/office/drawing/2014/main" id="{45962384-1D11-404F-984A-6015913E5100}"/>
                </a:ext>
              </a:extLst>
            </p:cNvPr>
            <p:cNvSpPr>
              <a:spLocks noChangeArrowheads="1"/>
            </p:cNvSpPr>
            <p:nvPr/>
          </p:nvSpPr>
          <p:spPr bwMode="auto">
            <a:xfrm>
              <a:off x="3895" y="1018"/>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0" name="Rectangle 53">
              <a:extLst>
                <a:ext uri="{FF2B5EF4-FFF2-40B4-BE49-F238E27FC236}">
                  <a16:creationId xmlns="" xmlns:a16="http://schemas.microsoft.com/office/drawing/2014/main" id="{73B6161D-E1D8-46CD-9FB5-4DEEC3C8EF71}"/>
                </a:ext>
              </a:extLst>
            </p:cNvPr>
            <p:cNvSpPr>
              <a:spLocks noChangeArrowheads="1"/>
            </p:cNvSpPr>
            <p:nvPr/>
          </p:nvSpPr>
          <p:spPr bwMode="auto">
            <a:xfrm>
              <a:off x="4157" y="1018"/>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1" name="Line 54">
              <a:extLst>
                <a:ext uri="{FF2B5EF4-FFF2-40B4-BE49-F238E27FC236}">
                  <a16:creationId xmlns="" xmlns:a16="http://schemas.microsoft.com/office/drawing/2014/main" id="{95382FAD-A4A1-4692-BD3C-9EDEC9CC30B5}"/>
                </a:ext>
              </a:extLst>
            </p:cNvPr>
            <p:cNvSpPr>
              <a:spLocks noChangeShapeType="1"/>
            </p:cNvSpPr>
            <p:nvPr/>
          </p:nvSpPr>
          <p:spPr bwMode="auto">
            <a:xfrm>
              <a:off x="3336" y="1123"/>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Rectangle 55">
              <a:extLst>
                <a:ext uri="{FF2B5EF4-FFF2-40B4-BE49-F238E27FC236}">
                  <a16:creationId xmlns="" xmlns:a16="http://schemas.microsoft.com/office/drawing/2014/main" id="{E97FB6B8-C7A6-4391-AEAA-5F492F43A4D0}"/>
                </a:ext>
              </a:extLst>
            </p:cNvPr>
            <p:cNvSpPr>
              <a:spLocks noChangeArrowheads="1"/>
            </p:cNvSpPr>
            <p:nvPr/>
          </p:nvSpPr>
          <p:spPr bwMode="auto">
            <a:xfrm>
              <a:off x="3385" y="1102"/>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3" name="Rectangle 56">
              <a:extLst>
                <a:ext uri="{FF2B5EF4-FFF2-40B4-BE49-F238E27FC236}">
                  <a16:creationId xmlns="" xmlns:a16="http://schemas.microsoft.com/office/drawing/2014/main" id="{F2DB74FB-E701-475A-9364-4501117ADC64}"/>
                </a:ext>
              </a:extLst>
            </p:cNvPr>
            <p:cNvSpPr>
              <a:spLocks noChangeArrowheads="1"/>
            </p:cNvSpPr>
            <p:nvPr/>
          </p:nvSpPr>
          <p:spPr bwMode="auto">
            <a:xfrm>
              <a:off x="3645" y="1102"/>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4" name="Rectangle 57">
              <a:extLst>
                <a:ext uri="{FF2B5EF4-FFF2-40B4-BE49-F238E27FC236}">
                  <a16:creationId xmlns="" xmlns:a16="http://schemas.microsoft.com/office/drawing/2014/main" id="{F185038A-BC80-432A-834E-3F271CD2BB24}"/>
                </a:ext>
              </a:extLst>
            </p:cNvPr>
            <p:cNvSpPr>
              <a:spLocks noChangeArrowheads="1"/>
            </p:cNvSpPr>
            <p:nvPr/>
          </p:nvSpPr>
          <p:spPr bwMode="auto">
            <a:xfrm>
              <a:off x="3895" y="1102"/>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5" name="Rectangle 58">
              <a:extLst>
                <a:ext uri="{FF2B5EF4-FFF2-40B4-BE49-F238E27FC236}">
                  <a16:creationId xmlns="" xmlns:a16="http://schemas.microsoft.com/office/drawing/2014/main" id="{93C992BB-8214-4521-BA1A-E4B43AB996F4}"/>
                </a:ext>
              </a:extLst>
            </p:cNvPr>
            <p:cNvSpPr>
              <a:spLocks noChangeArrowheads="1"/>
            </p:cNvSpPr>
            <p:nvPr/>
          </p:nvSpPr>
          <p:spPr bwMode="auto">
            <a:xfrm>
              <a:off x="4157" y="1102"/>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6" name="Line 59">
              <a:extLst>
                <a:ext uri="{FF2B5EF4-FFF2-40B4-BE49-F238E27FC236}">
                  <a16:creationId xmlns="" xmlns:a16="http://schemas.microsoft.com/office/drawing/2014/main" id="{D73267B2-4C88-490D-B24A-4FDA091118C9}"/>
                </a:ext>
              </a:extLst>
            </p:cNvPr>
            <p:cNvSpPr>
              <a:spLocks noChangeShapeType="1"/>
            </p:cNvSpPr>
            <p:nvPr/>
          </p:nvSpPr>
          <p:spPr bwMode="auto">
            <a:xfrm>
              <a:off x="3336" y="1198"/>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Rectangle 60">
              <a:extLst>
                <a:ext uri="{FF2B5EF4-FFF2-40B4-BE49-F238E27FC236}">
                  <a16:creationId xmlns="" xmlns:a16="http://schemas.microsoft.com/office/drawing/2014/main" id="{3C664E1C-3EE3-4238-B546-C74D3C16F568}"/>
                </a:ext>
              </a:extLst>
            </p:cNvPr>
            <p:cNvSpPr>
              <a:spLocks noChangeArrowheads="1"/>
            </p:cNvSpPr>
            <p:nvPr/>
          </p:nvSpPr>
          <p:spPr bwMode="auto">
            <a:xfrm>
              <a:off x="3385" y="1177"/>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8" name="Rectangle 61">
              <a:extLst>
                <a:ext uri="{FF2B5EF4-FFF2-40B4-BE49-F238E27FC236}">
                  <a16:creationId xmlns="" xmlns:a16="http://schemas.microsoft.com/office/drawing/2014/main" id="{41401058-01CB-46B2-BFA8-ECAF0CEBDD52}"/>
                </a:ext>
              </a:extLst>
            </p:cNvPr>
            <p:cNvSpPr>
              <a:spLocks noChangeArrowheads="1"/>
            </p:cNvSpPr>
            <p:nvPr/>
          </p:nvSpPr>
          <p:spPr bwMode="auto">
            <a:xfrm>
              <a:off x="3645" y="1177"/>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69" name="Rectangle 62">
              <a:extLst>
                <a:ext uri="{FF2B5EF4-FFF2-40B4-BE49-F238E27FC236}">
                  <a16:creationId xmlns="" xmlns:a16="http://schemas.microsoft.com/office/drawing/2014/main" id="{FCDA3E4A-FE6B-497D-916C-A98912094351}"/>
                </a:ext>
              </a:extLst>
            </p:cNvPr>
            <p:cNvSpPr>
              <a:spLocks noChangeArrowheads="1"/>
            </p:cNvSpPr>
            <p:nvPr/>
          </p:nvSpPr>
          <p:spPr bwMode="auto">
            <a:xfrm>
              <a:off x="3895" y="1177"/>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0" name="Rectangle 63">
              <a:extLst>
                <a:ext uri="{FF2B5EF4-FFF2-40B4-BE49-F238E27FC236}">
                  <a16:creationId xmlns="" xmlns:a16="http://schemas.microsoft.com/office/drawing/2014/main" id="{B6014872-3D4C-4369-BBFF-CF09A7597FB2}"/>
                </a:ext>
              </a:extLst>
            </p:cNvPr>
            <p:cNvSpPr>
              <a:spLocks noChangeArrowheads="1"/>
            </p:cNvSpPr>
            <p:nvPr/>
          </p:nvSpPr>
          <p:spPr bwMode="auto">
            <a:xfrm>
              <a:off x="4157" y="1177"/>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1" name="Line 64">
              <a:extLst>
                <a:ext uri="{FF2B5EF4-FFF2-40B4-BE49-F238E27FC236}">
                  <a16:creationId xmlns="" xmlns:a16="http://schemas.microsoft.com/office/drawing/2014/main" id="{C517616E-5ED0-4CCE-9D52-CEFF7142B895}"/>
                </a:ext>
              </a:extLst>
            </p:cNvPr>
            <p:cNvSpPr>
              <a:spLocks noChangeShapeType="1"/>
            </p:cNvSpPr>
            <p:nvPr/>
          </p:nvSpPr>
          <p:spPr bwMode="auto">
            <a:xfrm>
              <a:off x="3336" y="1279"/>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Rectangle 65">
              <a:extLst>
                <a:ext uri="{FF2B5EF4-FFF2-40B4-BE49-F238E27FC236}">
                  <a16:creationId xmlns="" xmlns:a16="http://schemas.microsoft.com/office/drawing/2014/main" id="{972B7260-CD9E-406A-88D2-D37AEF0F6089}"/>
                </a:ext>
              </a:extLst>
            </p:cNvPr>
            <p:cNvSpPr>
              <a:spLocks noChangeArrowheads="1"/>
            </p:cNvSpPr>
            <p:nvPr/>
          </p:nvSpPr>
          <p:spPr bwMode="auto">
            <a:xfrm>
              <a:off x="3385" y="1258"/>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3" name="Rectangle 66">
              <a:extLst>
                <a:ext uri="{FF2B5EF4-FFF2-40B4-BE49-F238E27FC236}">
                  <a16:creationId xmlns="" xmlns:a16="http://schemas.microsoft.com/office/drawing/2014/main" id="{A647D152-BEA5-488C-868B-D58B01EA0830}"/>
                </a:ext>
              </a:extLst>
            </p:cNvPr>
            <p:cNvSpPr>
              <a:spLocks noChangeArrowheads="1"/>
            </p:cNvSpPr>
            <p:nvPr/>
          </p:nvSpPr>
          <p:spPr bwMode="auto">
            <a:xfrm>
              <a:off x="3645" y="1258"/>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4" name="Rectangle 67">
              <a:extLst>
                <a:ext uri="{FF2B5EF4-FFF2-40B4-BE49-F238E27FC236}">
                  <a16:creationId xmlns="" xmlns:a16="http://schemas.microsoft.com/office/drawing/2014/main" id="{E334C27A-BE90-4BAA-B1B1-B4BF45BCE325}"/>
                </a:ext>
              </a:extLst>
            </p:cNvPr>
            <p:cNvSpPr>
              <a:spLocks noChangeArrowheads="1"/>
            </p:cNvSpPr>
            <p:nvPr/>
          </p:nvSpPr>
          <p:spPr bwMode="auto">
            <a:xfrm>
              <a:off x="3895" y="1258"/>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5" name="Rectangle 68">
              <a:extLst>
                <a:ext uri="{FF2B5EF4-FFF2-40B4-BE49-F238E27FC236}">
                  <a16:creationId xmlns="" xmlns:a16="http://schemas.microsoft.com/office/drawing/2014/main" id="{7BD3D3B9-2D24-4F68-8D97-238649366C7E}"/>
                </a:ext>
              </a:extLst>
            </p:cNvPr>
            <p:cNvSpPr>
              <a:spLocks noChangeArrowheads="1"/>
            </p:cNvSpPr>
            <p:nvPr/>
          </p:nvSpPr>
          <p:spPr bwMode="auto">
            <a:xfrm>
              <a:off x="4157" y="1258"/>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6" name="Line 69">
              <a:extLst>
                <a:ext uri="{FF2B5EF4-FFF2-40B4-BE49-F238E27FC236}">
                  <a16:creationId xmlns="" xmlns:a16="http://schemas.microsoft.com/office/drawing/2014/main" id="{C7A52DBF-BA0F-4245-BC2B-731F3FBBB9D6}"/>
                </a:ext>
              </a:extLst>
            </p:cNvPr>
            <p:cNvSpPr>
              <a:spLocks noChangeShapeType="1"/>
            </p:cNvSpPr>
            <p:nvPr/>
          </p:nvSpPr>
          <p:spPr bwMode="auto">
            <a:xfrm>
              <a:off x="3336" y="1365"/>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Rectangle 70">
              <a:extLst>
                <a:ext uri="{FF2B5EF4-FFF2-40B4-BE49-F238E27FC236}">
                  <a16:creationId xmlns="" xmlns:a16="http://schemas.microsoft.com/office/drawing/2014/main" id="{5D818019-0D7C-48A7-8D9F-D8E281C7184D}"/>
                </a:ext>
              </a:extLst>
            </p:cNvPr>
            <p:cNvSpPr>
              <a:spLocks noChangeArrowheads="1"/>
            </p:cNvSpPr>
            <p:nvPr/>
          </p:nvSpPr>
          <p:spPr bwMode="auto">
            <a:xfrm>
              <a:off x="3385" y="134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8" name="Rectangle 71">
              <a:extLst>
                <a:ext uri="{FF2B5EF4-FFF2-40B4-BE49-F238E27FC236}">
                  <a16:creationId xmlns="" xmlns:a16="http://schemas.microsoft.com/office/drawing/2014/main" id="{D98FD142-74C6-4808-BE56-61D3F313043A}"/>
                </a:ext>
              </a:extLst>
            </p:cNvPr>
            <p:cNvSpPr>
              <a:spLocks noChangeArrowheads="1"/>
            </p:cNvSpPr>
            <p:nvPr/>
          </p:nvSpPr>
          <p:spPr bwMode="auto">
            <a:xfrm>
              <a:off x="3645" y="134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79" name="Rectangle 72">
              <a:extLst>
                <a:ext uri="{FF2B5EF4-FFF2-40B4-BE49-F238E27FC236}">
                  <a16:creationId xmlns="" xmlns:a16="http://schemas.microsoft.com/office/drawing/2014/main" id="{0AE0ECB7-5286-453A-96CF-C7CCD7772E95}"/>
                </a:ext>
              </a:extLst>
            </p:cNvPr>
            <p:cNvSpPr>
              <a:spLocks noChangeArrowheads="1"/>
            </p:cNvSpPr>
            <p:nvPr/>
          </p:nvSpPr>
          <p:spPr bwMode="auto">
            <a:xfrm>
              <a:off x="3895" y="1344"/>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0" name="Rectangle 73">
              <a:extLst>
                <a:ext uri="{FF2B5EF4-FFF2-40B4-BE49-F238E27FC236}">
                  <a16:creationId xmlns="" xmlns:a16="http://schemas.microsoft.com/office/drawing/2014/main" id="{21DA5507-491B-41D1-96D2-A37FF343A965}"/>
                </a:ext>
              </a:extLst>
            </p:cNvPr>
            <p:cNvSpPr>
              <a:spLocks noChangeArrowheads="1"/>
            </p:cNvSpPr>
            <p:nvPr/>
          </p:nvSpPr>
          <p:spPr bwMode="auto">
            <a:xfrm>
              <a:off x="4157" y="134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1" name="Line 74">
              <a:extLst>
                <a:ext uri="{FF2B5EF4-FFF2-40B4-BE49-F238E27FC236}">
                  <a16:creationId xmlns="" xmlns:a16="http://schemas.microsoft.com/office/drawing/2014/main" id="{8DA514D8-7C87-423F-B366-F95005432C55}"/>
                </a:ext>
              </a:extLst>
            </p:cNvPr>
            <p:cNvSpPr>
              <a:spLocks noChangeShapeType="1"/>
            </p:cNvSpPr>
            <p:nvPr/>
          </p:nvSpPr>
          <p:spPr bwMode="auto">
            <a:xfrm>
              <a:off x="3336" y="1484"/>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Rectangle 75">
              <a:extLst>
                <a:ext uri="{FF2B5EF4-FFF2-40B4-BE49-F238E27FC236}">
                  <a16:creationId xmlns="" xmlns:a16="http://schemas.microsoft.com/office/drawing/2014/main" id="{8D240091-1134-4AAD-BE24-EC5C87835D2E}"/>
                </a:ext>
              </a:extLst>
            </p:cNvPr>
            <p:cNvSpPr>
              <a:spLocks noChangeArrowheads="1"/>
            </p:cNvSpPr>
            <p:nvPr/>
          </p:nvSpPr>
          <p:spPr bwMode="auto">
            <a:xfrm>
              <a:off x="3385" y="1463"/>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3" name="Rectangle 76">
              <a:extLst>
                <a:ext uri="{FF2B5EF4-FFF2-40B4-BE49-F238E27FC236}">
                  <a16:creationId xmlns="" xmlns:a16="http://schemas.microsoft.com/office/drawing/2014/main" id="{25D00249-AA6E-4C49-A1BB-33AF7F86D519}"/>
                </a:ext>
              </a:extLst>
            </p:cNvPr>
            <p:cNvSpPr>
              <a:spLocks noChangeArrowheads="1"/>
            </p:cNvSpPr>
            <p:nvPr/>
          </p:nvSpPr>
          <p:spPr bwMode="auto">
            <a:xfrm>
              <a:off x="3645" y="1463"/>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4" name="Rectangle 77">
              <a:extLst>
                <a:ext uri="{FF2B5EF4-FFF2-40B4-BE49-F238E27FC236}">
                  <a16:creationId xmlns="" xmlns:a16="http://schemas.microsoft.com/office/drawing/2014/main" id="{A18EDF8E-0BDE-4A28-BFAD-A2B0A4D35FC9}"/>
                </a:ext>
              </a:extLst>
            </p:cNvPr>
            <p:cNvSpPr>
              <a:spLocks noChangeArrowheads="1"/>
            </p:cNvSpPr>
            <p:nvPr/>
          </p:nvSpPr>
          <p:spPr bwMode="auto">
            <a:xfrm>
              <a:off x="3895" y="1463"/>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5" name="Rectangle 78">
              <a:extLst>
                <a:ext uri="{FF2B5EF4-FFF2-40B4-BE49-F238E27FC236}">
                  <a16:creationId xmlns="" xmlns:a16="http://schemas.microsoft.com/office/drawing/2014/main" id="{FF153567-036B-4E6E-A11B-5D39DA482EF9}"/>
                </a:ext>
              </a:extLst>
            </p:cNvPr>
            <p:cNvSpPr>
              <a:spLocks noChangeArrowheads="1"/>
            </p:cNvSpPr>
            <p:nvPr/>
          </p:nvSpPr>
          <p:spPr bwMode="auto">
            <a:xfrm>
              <a:off x="4157" y="1463"/>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6" name="Line 79">
              <a:extLst>
                <a:ext uri="{FF2B5EF4-FFF2-40B4-BE49-F238E27FC236}">
                  <a16:creationId xmlns="" xmlns:a16="http://schemas.microsoft.com/office/drawing/2014/main" id="{2DBA91BF-D65A-4519-A899-CE6D1036E016}"/>
                </a:ext>
              </a:extLst>
            </p:cNvPr>
            <p:cNvSpPr>
              <a:spLocks noChangeShapeType="1"/>
            </p:cNvSpPr>
            <p:nvPr/>
          </p:nvSpPr>
          <p:spPr bwMode="auto">
            <a:xfrm>
              <a:off x="3336" y="1569"/>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Rectangle 80">
              <a:extLst>
                <a:ext uri="{FF2B5EF4-FFF2-40B4-BE49-F238E27FC236}">
                  <a16:creationId xmlns="" xmlns:a16="http://schemas.microsoft.com/office/drawing/2014/main" id="{2898A3B3-0161-40A4-8320-C651EFC28C34}"/>
                </a:ext>
              </a:extLst>
            </p:cNvPr>
            <p:cNvSpPr>
              <a:spLocks noChangeArrowheads="1"/>
            </p:cNvSpPr>
            <p:nvPr/>
          </p:nvSpPr>
          <p:spPr bwMode="auto">
            <a:xfrm>
              <a:off x="3385" y="1548"/>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8" name="Rectangle 81">
              <a:extLst>
                <a:ext uri="{FF2B5EF4-FFF2-40B4-BE49-F238E27FC236}">
                  <a16:creationId xmlns="" xmlns:a16="http://schemas.microsoft.com/office/drawing/2014/main" id="{B475E886-9AEB-451B-8918-A41DB75E517A}"/>
                </a:ext>
              </a:extLst>
            </p:cNvPr>
            <p:cNvSpPr>
              <a:spLocks noChangeArrowheads="1"/>
            </p:cNvSpPr>
            <p:nvPr/>
          </p:nvSpPr>
          <p:spPr bwMode="auto">
            <a:xfrm>
              <a:off x="3645" y="1548"/>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89" name="Rectangle 82">
              <a:extLst>
                <a:ext uri="{FF2B5EF4-FFF2-40B4-BE49-F238E27FC236}">
                  <a16:creationId xmlns="" xmlns:a16="http://schemas.microsoft.com/office/drawing/2014/main" id="{1FA38645-8910-442C-A2C3-6F2B3BF89747}"/>
                </a:ext>
              </a:extLst>
            </p:cNvPr>
            <p:cNvSpPr>
              <a:spLocks noChangeArrowheads="1"/>
            </p:cNvSpPr>
            <p:nvPr/>
          </p:nvSpPr>
          <p:spPr bwMode="auto">
            <a:xfrm>
              <a:off x="3895" y="1548"/>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0" name="Rectangle 83">
              <a:extLst>
                <a:ext uri="{FF2B5EF4-FFF2-40B4-BE49-F238E27FC236}">
                  <a16:creationId xmlns="" xmlns:a16="http://schemas.microsoft.com/office/drawing/2014/main" id="{73095F95-0AC0-4A36-89C8-D6853FB03CF8}"/>
                </a:ext>
              </a:extLst>
            </p:cNvPr>
            <p:cNvSpPr>
              <a:spLocks noChangeArrowheads="1"/>
            </p:cNvSpPr>
            <p:nvPr/>
          </p:nvSpPr>
          <p:spPr bwMode="auto">
            <a:xfrm>
              <a:off x="4157" y="1548"/>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1" name="Line 84">
              <a:extLst>
                <a:ext uri="{FF2B5EF4-FFF2-40B4-BE49-F238E27FC236}">
                  <a16:creationId xmlns="" xmlns:a16="http://schemas.microsoft.com/office/drawing/2014/main" id="{33BEC6CC-16D5-466D-8291-97AEC47D8713}"/>
                </a:ext>
              </a:extLst>
            </p:cNvPr>
            <p:cNvSpPr>
              <a:spLocks noChangeShapeType="1"/>
            </p:cNvSpPr>
            <p:nvPr/>
          </p:nvSpPr>
          <p:spPr bwMode="auto">
            <a:xfrm>
              <a:off x="3336" y="1664"/>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Rectangle 85">
              <a:extLst>
                <a:ext uri="{FF2B5EF4-FFF2-40B4-BE49-F238E27FC236}">
                  <a16:creationId xmlns="" xmlns:a16="http://schemas.microsoft.com/office/drawing/2014/main" id="{A7906655-8688-4B82-B488-703D4E127424}"/>
                </a:ext>
              </a:extLst>
            </p:cNvPr>
            <p:cNvSpPr>
              <a:spLocks noChangeArrowheads="1"/>
            </p:cNvSpPr>
            <p:nvPr/>
          </p:nvSpPr>
          <p:spPr bwMode="auto">
            <a:xfrm>
              <a:off x="3385" y="1643"/>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3" name="Rectangle 86">
              <a:extLst>
                <a:ext uri="{FF2B5EF4-FFF2-40B4-BE49-F238E27FC236}">
                  <a16:creationId xmlns="" xmlns:a16="http://schemas.microsoft.com/office/drawing/2014/main" id="{7AD1EAE7-374C-4D0E-BB4E-7B013B6415D1}"/>
                </a:ext>
              </a:extLst>
            </p:cNvPr>
            <p:cNvSpPr>
              <a:spLocks noChangeArrowheads="1"/>
            </p:cNvSpPr>
            <p:nvPr/>
          </p:nvSpPr>
          <p:spPr bwMode="auto">
            <a:xfrm>
              <a:off x="3645" y="1643"/>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4" name="Rectangle 87">
              <a:extLst>
                <a:ext uri="{FF2B5EF4-FFF2-40B4-BE49-F238E27FC236}">
                  <a16:creationId xmlns="" xmlns:a16="http://schemas.microsoft.com/office/drawing/2014/main" id="{A1B1D752-F480-47E0-A161-0EBA11199B34}"/>
                </a:ext>
              </a:extLst>
            </p:cNvPr>
            <p:cNvSpPr>
              <a:spLocks noChangeArrowheads="1"/>
            </p:cNvSpPr>
            <p:nvPr/>
          </p:nvSpPr>
          <p:spPr bwMode="auto">
            <a:xfrm>
              <a:off x="3895" y="1643"/>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5" name="Rectangle 88">
              <a:extLst>
                <a:ext uri="{FF2B5EF4-FFF2-40B4-BE49-F238E27FC236}">
                  <a16:creationId xmlns="" xmlns:a16="http://schemas.microsoft.com/office/drawing/2014/main" id="{24C735B2-47F9-4760-ACE9-EE5D91D278F4}"/>
                </a:ext>
              </a:extLst>
            </p:cNvPr>
            <p:cNvSpPr>
              <a:spLocks noChangeArrowheads="1"/>
            </p:cNvSpPr>
            <p:nvPr/>
          </p:nvSpPr>
          <p:spPr bwMode="auto">
            <a:xfrm>
              <a:off x="4157" y="1643"/>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6" name="Line 89">
              <a:extLst>
                <a:ext uri="{FF2B5EF4-FFF2-40B4-BE49-F238E27FC236}">
                  <a16:creationId xmlns="" xmlns:a16="http://schemas.microsoft.com/office/drawing/2014/main" id="{5A766460-C211-44F7-AC38-95941EF45128}"/>
                </a:ext>
              </a:extLst>
            </p:cNvPr>
            <p:cNvSpPr>
              <a:spLocks noChangeShapeType="1"/>
            </p:cNvSpPr>
            <p:nvPr/>
          </p:nvSpPr>
          <p:spPr bwMode="auto">
            <a:xfrm>
              <a:off x="3336" y="1782"/>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Rectangle 90">
              <a:extLst>
                <a:ext uri="{FF2B5EF4-FFF2-40B4-BE49-F238E27FC236}">
                  <a16:creationId xmlns="" xmlns:a16="http://schemas.microsoft.com/office/drawing/2014/main" id="{6F1FA4A9-8797-4F82-BD15-554102E50DE0}"/>
                </a:ext>
              </a:extLst>
            </p:cNvPr>
            <p:cNvSpPr>
              <a:spLocks noChangeArrowheads="1"/>
            </p:cNvSpPr>
            <p:nvPr/>
          </p:nvSpPr>
          <p:spPr bwMode="auto">
            <a:xfrm>
              <a:off x="3385" y="1761"/>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8" name="Rectangle 91">
              <a:extLst>
                <a:ext uri="{FF2B5EF4-FFF2-40B4-BE49-F238E27FC236}">
                  <a16:creationId xmlns="" xmlns:a16="http://schemas.microsoft.com/office/drawing/2014/main" id="{B77B4292-80B3-48BC-A01C-3234BE600B68}"/>
                </a:ext>
              </a:extLst>
            </p:cNvPr>
            <p:cNvSpPr>
              <a:spLocks noChangeArrowheads="1"/>
            </p:cNvSpPr>
            <p:nvPr/>
          </p:nvSpPr>
          <p:spPr bwMode="auto">
            <a:xfrm>
              <a:off x="3645" y="1761"/>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99" name="Rectangle 92">
              <a:extLst>
                <a:ext uri="{FF2B5EF4-FFF2-40B4-BE49-F238E27FC236}">
                  <a16:creationId xmlns="" xmlns:a16="http://schemas.microsoft.com/office/drawing/2014/main" id="{9182E498-8AD4-4E55-94F7-0F0ED0C3C611}"/>
                </a:ext>
              </a:extLst>
            </p:cNvPr>
            <p:cNvSpPr>
              <a:spLocks noChangeArrowheads="1"/>
            </p:cNvSpPr>
            <p:nvPr/>
          </p:nvSpPr>
          <p:spPr bwMode="auto">
            <a:xfrm>
              <a:off x="3895" y="1761"/>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0" name="Rectangle 93">
              <a:extLst>
                <a:ext uri="{FF2B5EF4-FFF2-40B4-BE49-F238E27FC236}">
                  <a16:creationId xmlns="" xmlns:a16="http://schemas.microsoft.com/office/drawing/2014/main" id="{A3B43F7F-14DD-405E-B69F-90DD7C684C15}"/>
                </a:ext>
              </a:extLst>
            </p:cNvPr>
            <p:cNvSpPr>
              <a:spLocks noChangeArrowheads="1"/>
            </p:cNvSpPr>
            <p:nvPr/>
          </p:nvSpPr>
          <p:spPr bwMode="auto">
            <a:xfrm>
              <a:off x="4157" y="1761"/>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1" name="Line 94">
              <a:extLst>
                <a:ext uri="{FF2B5EF4-FFF2-40B4-BE49-F238E27FC236}">
                  <a16:creationId xmlns="" xmlns:a16="http://schemas.microsoft.com/office/drawing/2014/main" id="{AB1018A3-3B7D-4A95-9B60-57212E9A6B88}"/>
                </a:ext>
              </a:extLst>
            </p:cNvPr>
            <p:cNvSpPr>
              <a:spLocks noChangeShapeType="1"/>
            </p:cNvSpPr>
            <p:nvPr/>
          </p:nvSpPr>
          <p:spPr bwMode="auto">
            <a:xfrm>
              <a:off x="3336" y="1863"/>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Rectangle 95">
              <a:extLst>
                <a:ext uri="{FF2B5EF4-FFF2-40B4-BE49-F238E27FC236}">
                  <a16:creationId xmlns="" xmlns:a16="http://schemas.microsoft.com/office/drawing/2014/main" id="{8DC0BBF9-00AF-4A57-B6EA-3134906E7AE7}"/>
                </a:ext>
              </a:extLst>
            </p:cNvPr>
            <p:cNvSpPr>
              <a:spLocks noChangeArrowheads="1"/>
            </p:cNvSpPr>
            <p:nvPr/>
          </p:nvSpPr>
          <p:spPr bwMode="auto">
            <a:xfrm>
              <a:off x="3385" y="1842"/>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3" name="Rectangle 96">
              <a:extLst>
                <a:ext uri="{FF2B5EF4-FFF2-40B4-BE49-F238E27FC236}">
                  <a16:creationId xmlns="" xmlns:a16="http://schemas.microsoft.com/office/drawing/2014/main" id="{DC38E486-31F0-4210-B9C3-14A55D59271D}"/>
                </a:ext>
              </a:extLst>
            </p:cNvPr>
            <p:cNvSpPr>
              <a:spLocks noChangeArrowheads="1"/>
            </p:cNvSpPr>
            <p:nvPr/>
          </p:nvSpPr>
          <p:spPr bwMode="auto">
            <a:xfrm>
              <a:off x="3645" y="1842"/>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4" name="Rectangle 97">
              <a:extLst>
                <a:ext uri="{FF2B5EF4-FFF2-40B4-BE49-F238E27FC236}">
                  <a16:creationId xmlns="" xmlns:a16="http://schemas.microsoft.com/office/drawing/2014/main" id="{E147C661-A0BB-4BD7-8052-2192211817F9}"/>
                </a:ext>
              </a:extLst>
            </p:cNvPr>
            <p:cNvSpPr>
              <a:spLocks noChangeArrowheads="1"/>
            </p:cNvSpPr>
            <p:nvPr/>
          </p:nvSpPr>
          <p:spPr bwMode="auto">
            <a:xfrm>
              <a:off x="3895" y="1842"/>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5" name="Rectangle 98">
              <a:extLst>
                <a:ext uri="{FF2B5EF4-FFF2-40B4-BE49-F238E27FC236}">
                  <a16:creationId xmlns="" xmlns:a16="http://schemas.microsoft.com/office/drawing/2014/main" id="{B26FF5A8-BF97-4179-ADAA-20D8E06D0715}"/>
                </a:ext>
              </a:extLst>
            </p:cNvPr>
            <p:cNvSpPr>
              <a:spLocks noChangeArrowheads="1"/>
            </p:cNvSpPr>
            <p:nvPr/>
          </p:nvSpPr>
          <p:spPr bwMode="auto">
            <a:xfrm>
              <a:off x="4157" y="1842"/>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6" name="Line 99">
              <a:extLst>
                <a:ext uri="{FF2B5EF4-FFF2-40B4-BE49-F238E27FC236}">
                  <a16:creationId xmlns="" xmlns:a16="http://schemas.microsoft.com/office/drawing/2014/main" id="{E625E735-E4DD-46D9-95AD-50659843007A}"/>
                </a:ext>
              </a:extLst>
            </p:cNvPr>
            <p:cNvSpPr>
              <a:spLocks noChangeShapeType="1"/>
            </p:cNvSpPr>
            <p:nvPr/>
          </p:nvSpPr>
          <p:spPr bwMode="auto">
            <a:xfrm>
              <a:off x="3336" y="1949"/>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Rectangle 100">
              <a:extLst>
                <a:ext uri="{FF2B5EF4-FFF2-40B4-BE49-F238E27FC236}">
                  <a16:creationId xmlns="" xmlns:a16="http://schemas.microsoft.com/office/drawing/2014/main" id="{F79DA133-32D6-493E-8547-EABD9618E595}"/>
                </a:ext>
              </a:extLst>
            </p:cNvPr>
            <p:cNvSpPr>
              <a:spLocks noChangeArrowheads="1"/>
            </p:cNvSpPr>
            <p:nvPr/>
          </p:nvSpPr>
          <p:spPr bwMode="auto">
            <a:xfrm>
              <a:off x="3385" y="1928"/>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8" name="Rectangle 101">
              <a:extLst>
                <a:ext uri="{FF2B5EF4-FFF2-40B4-BE49-F238E27FC236}">
                  <a16:creationId xmlns="" xmlns:a16="http://schemas.microsoft.com/office/drawing/2014/main" id="{953F9EAC-A551-455F-B090-9CEA53A9EF2F}"/>
                </a:ext>
              </a:extLst>
            </p:cNvPr>
            <p:cNvSpPr>
              <a:spLocks noChangeArrowheads="1"/>
            </p:cNvSpPr>
            <p:nvPr/>
          </p:nvSpPr>
          <p:spPr bwMode="auto">
            <a:xfrm>
              <a:off x="3645" y="1928"/>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09" name="Rectangle 102">
              <a:extLst>
                <a:ext uri="{FF2B5EF4-FFF2-40B4-BE49-F238E27FC236}">
                  <a16:creationId xmlns="" xmlns:a16="http://schemas.microsoft.com/office/drawing/2014/main" id="{1DA68DE5-ACEF-4A71-B92C-7672A3EC08C6}"/>
                </a:ext>
              </a:extLst>
            </p:cNvPr>
            <p:cNvSpPr>
              <a:spLocks noChangeArrowheads="1"/>
            </p:cNvSpPr>
            <p:nvPr/>
          </p:nvSpPr>
          <p:spPr bwMode="auto">
            <a:xfrm>
              <a:off x="3895" y="1928"/>
              <a:ext cx="170"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0" name="Rectangle 103">
              <a:extLst>
                <a:ext uri="{FF2B5EF4-FFF2-40B4-BE49-F238E27FC236}">
                  <a16:creationId xmlns="" xmlns:a16="http://schemas.microsoft.com/office/drawing/2014/main" id="{73B816CC-A68A-45F2-939D-20ABB41846C0}"/>
                </a:ext>
              </a:extLst>
            </p:cNvPr>
            <p:cNvSpPr>
              <a:spLocks noChangeArrowheads="1"/>
            </p:cNvSpPr>
            <p:nvPr/>
          </p:nvSpPr>
          <p:spPr bwMode="auto">
            <a:xfrm>
              <a:off x="4157" y="1928"/>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1" name="Line 104">
              <a:extLst>
                <a:ext uri="{FF2B5EF4-FFF2-40B4-BE49-F238E27FC236}">
                  <a16:creationId xmlns="" xmlns:a16="http://schemas.microsoft.com/office/drawing/2014/main" id="{4D2B765B-E818-4000-8AC4-A7F2CB9E60F0}"/>
                </a:ext>
              </a:extLst>
            </p:cNvPr>
            <p:cNvSpPr>
              <a:spLocks noChangeShapeType="1"/>
            </p:cNvSpPr>
            <p:nvPr/>
          </p:nvSpPr>
          <p:spPr bwMode="auto">
            <a:xfrm>
              <a:off x="3336" y="2025"/>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Rectangle 105">
              <a:extLst>
                <a:ext uri="{FF2B5EF4-FFF2-40B4-BE49-F238E27FC236}">
                  <a16:creationId xmlns="" xmlns:a16="http://schemas.microsoft.com/office/drawing/2014/main" id="{24CCF9AE-5B09-4AF1-B7AA-9764C09E7F13}"/>
                </a:ext>
              </a:extLst>
            </p:cNvPr>
            <p:cNvSpPr>
              <a:spLocks noChangeArrowheads="1"/>
            </p:cNvSpPr>
            <p:nvPr/>
          </p:nvSpPr>
          <p:spPr bwMode="auto">
            <a:xfrm>
              <a:off x="3385" y="200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3" name="Rectangle 106">
              <a:extLst>
                <a:ext uri="{FF2B5EF4-FFF2-40B4-BE49-F238E27FC236}">
                  <a16:creationId xmlns="" xmlns:a16="http://schemas.microsoft.com/office/drawing/2014/main" id="{AA1E23D2-AB87-4C08-B121-1F6B807132D4}"/>
                </a:ext>
              </a:extLst>
            </p:cNvPr>
            <p:cNvSpPr>
              <a:spLocks noChangeArrowheads="1"/>
            </p:cNvSpPr>
            <p:nvPr/>
          </p:nvSpPr>
          <p:spPr bwMode="auto">
            <a:xfrm>
              <a:off x="3645" y="200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4" name="Rectangle 107">
              <a:extLst>
                <a:ext uri="{FF2B5EF4-FFF2-40B4-BE49-F238E27FC236}">
                  <a16:creationId xmlns="" xmlns:a16="http://schemas.microsoft.com/office/drawing/2014/main" id="{C4C831D0-BF42-4293-B317-BEF4EA88CF76}"/>
                </a:ext>
              </a:extLst>
            </p:cNvPr>
            <p:cNvSpPr>
              <a:spLocks noChangeArrowheads="1"/>
            </p:cNvSpPr>
            <p:nvPr/>
          </p:nvSpPr>
          <p:spPr bwMode="auto">
            <a:xfrm>
              <a:off x="3895" y="2004"/>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5" name="Rectangle 108">
              <a:extLst>
                <a:ext uri="{FF2B5EF4-FFF2-40B4-BE49-F238E27FC236}">
                  <a16:creationId xmlns="" xmlns:a16="http://schemas.microsoft.com/office/drawing/2014/main" id="{1925DF42-FEC2-4E9E-9CC1-707AFACA78D1}"/>
                </a:ext>
              </a:extLst>
            </p:cNvPr>
            <p:cNvSpPr>
              <a:spLocks noChangeArrowheads="1"/>
            </p:cNvSpPr>
            <p:nvPr/>
          </p:nvSpPr>
          <p:spPr bwMode="auto">
            <a:xfrm>
              <a:off x="4157" y="200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6" name="Line 109">
              <a:extLst>
                <a:ext uri="{FF2B5EF4-FFF2-40B4-BE49-F238E27FC236}">
                  <a16:creationId xmlns="" xmlns:a16="http://schemas.microsoft.com/office/drawing/2014/main" id="{31543054-8640-4234-ABF1-E64BD27608AA}"/>
                </a:ext>
              </a:extLst>
            </p:cNvPr>
            <p:cNvSpPr>
              <a:spLocks noChangeShapeType="1"/>
            </p:cNvSpPr>
            <p:nvPr/>
          </p:nvSpPr>
          <p:spPr bwMode="auto">
            <a:xfrm>
              <a:off x="3336" y="2110"/>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Rectangle 110">
              <a:extLst>
                <a:ext uri="{FF2B5EF4-FFF2-40B4-BE49-F238E27FC236}">
                  <a16:creationId xmlns="" xmlns:a16="http://schemas.microsoft.com/office/drawing/2014/main" id="{2B6EDFAA-DA18-469D-846F-CC754E85AA54}"/>
                </a:ext>
              </a:extLst>
            </p:cNvPr>
            <p:cNvSpPr>
              <a:spLocks noChangeArrowheads="1"/>
            </p:cNvSpPr>
            <p:nvPr/>
          </p:nvSpPr>
          <p:spPr bwMode="auto">
            <a:xfrm>
              <a:off x="3385" y="2089"/>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8" name="Rectangle 111">
              <a:extLst>
                <a:ext uri="{FF2B5EF4-FFF2-40B4-BE49-F238E27FC236}">
                  <a16:creationId xmlns="" xmlns:a16="http://schemas.microsoft.com/office/drawing/2014/main" id="{60C1B93B-DC64-498F-BC6F-0659A6D24601}"/>
                </a:ext>
              </a:extLst>
            </p:cNvPr>
            <p:cNvSpPr>
              <a:spLocks noChangeArrowheads="1"/>
            </p:cNvSpPr>
            <p:nvPr/>
          </p:nvSpPr>
          <p:spPr bwMode="auto">
            <a:xfrm>
              <a:off x="3645" y="2089"/>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19" name="Rectangle 112">
              <a:extLst>
                <a:ext uri="{FF2B5EF4-FFF2-40B4-BE49-F238E27FC236}">
                  <a16:creationId xmlns="" xmlns:a16="http://schemas.microsoft.com/office/drawing/2014/main" id="{2EDE5C6E-CA37-44B9-AC2D-E8B5513FDC39}"/>
                </a:ext>
              </a:extLst>
            </p:cNvPr>
            <p:cNvSpPr>
              <a:spLocks noChangeArrowheads="1"/>
            </p:cNvSpPr>
            <p:nvPr/>
          </p:nvSpPr>
          <p:spPr bwMode="auto">
            <a:xfrm>
              <a:off x="3895" y="2089"/>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0" name="Rectangle 113">
              <a:extLst>
                <a:ext uri="{FF2B5EF4-FFF2-40B4-BE49-F238E27FC236}">
                  <a16:creationId xmlns="" xmlns:a16="http://schemas.microsoft.com/office/drawing/2014/main" id="{FC9C1F98-92A5-4AEC-8C33-AF0F8FEBE9B9}"/>
                </a:ext>
              </a:extLst>
            </p:cNvPr>
            <p:cNvSpPr>
              <a:spLocks noChangeArrowheads="1"/>
            </p:cNvSpPr>
            <p:nvPr/>
          </p:nvSpPr>
          <p:spPr bwMode="auto">
            <a:xfrm>
              <a:off x="4157" y="2089"/>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1" name="Line 114">
              <a:extLst>
                <a:ext uri="{FF2B5EF4-FFF2-40B4-BE49-F238E27FC236}">
                  <a16:creationId xmlns="" xmlns:a16="http://schemas.microsoft.com/office/drawing/2014/main" id="{BA3AB239-57E8-4C65-AC81-4E7CF486797D}"/>
                </a:ext>
              </a:extLst>
            </p:cNvPr>
            <p:cNvSpPr>
              <a:spLocks noChangeShapeType="1"/>
            </p:cNvSpPr>
            <p:nvPr/>
          </p:nvSpPr>
          <p:spPr bwMode="auto">
            <a:xfrm>
              <a:off x="3336" y="2195"/>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Rectangle 115">
              <a:extLst>
                <a:ext uri="{FF2B5EF4-FFF2-40B4-BE49-F238E27FC236}">
                  <a16:creationId xmlns="" xmlns:a16="http://schemas.microsoft.com/office/drawing/2014/main" id="{0D56FD72-45E0-4AB3-8992-2728F0F0DA55}"/>
                </a:ext>
              </a:extLst>
            </p:cNvPr>
            <p:cNvSpPr>
              <a:spLocks noChangeArrowheads="1"/>
            </p:cNvSpPr>
            <p:nvPr/>
          </p:nvSpPr>
          <p:spPr bwMode="auto">
            <a:xfrm>
              <a:off x="3385" y="217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3" name="Rectangle 116">
              <a:extLst>
                <a:ext uri="{FF2B5EF4-FFF2-40B4-BE49-F238E27FC236}">
                  <a16:creationId xmlns="" xmlns:a16="http://schemas.microsoft.com/office/drawing/2014/main" id="{45D651C6-5279-4755-B4AB-BB6C2876F0E3}"/>
                </a:ext>
              </a:extLst>
            </p:cNvPr>
            <p:cNvSpPr>
              <a:spLocks noChangeArrowheads="1"/>
            </p:cNvSpPr>
            <p:nvPr/>
          </p:nvSpPr>
          <p:spPr bwMode="auto">
            <a:xfrm>
              <a:off x="3645" y="217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4" name="Rectangle 117">
              <a:extLst>
                <a:ext uri="{FF2B5EF4-FFF2-40B4-BE49-F238E27FC236}">
                  <a16:creationId xmlns="" xmlns:a16="http://schemas.microsoft.com/office/drawing/2014/main" id="{45DED654-BED2-4992-800C-ED8C1EBAE90A}"/>
                </a:ext>
              </a:extLst>
            </p:cNvPr>
            <p:cNvSpPr>
              <a:spLocks noChangeArrowheads="1"/>
            </p:cNvSpPr>
            <p:nvPr/>
          </p:nvSpPr>
          <p:spPr bwMode="auto">
            <a:xfrm>
              <a:off x="3895" y="2174"/>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5" name="Rectangle 118">
              <a:extLst>
                <a:ext uri="{FF2B5EF4-FFF2-40B4-BE49-F238E27FC236}">
                  <a16:creationId xmlns="" xmlns:a16="http://schemas.microsoft.com/office/drawing/2014/main" id="{53E399A3-21A6-4BCB-A82E-FCF51C5DAD28}"/>
                </a:ext>
              </a:extLst>
            </p:cNvPr>
            <p:cNvSpPr>
              <a:spLocks noChangeArrowheads="1"/>
            </p:cNvSpPr>
            <p:nvPr/>
          </p:nvSpPr>
          <p:spPr bwMode="auto">
            <a:xfrm>
              <a:off x="4157" y="2174"/>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6" name="Line 119">
              <a:extLst>
                <a:ext uri="{FF2B5EF4-FFF2-40B4-BE49-F238E27FC236}">
                  <a16:creationId xmlns="" xmlns:a16="http://schemas.microsoft.com/office/drawing/2014/main" id="{A59C0CA1-C19F-473F-A560-0245D3A5B369}"/>
                </a:ext>
              </a:extLst>
            </p:cNvPr>
            <p:cNvSpPr>
              <a:spLocks noChangeShapeType="1"/>
            </p:cNvSpPr>
            <p:nvPr/>
          </p:nvSpPr>
          <p:spPr bwMode="auto">
            <a:xfrm>
              <a:off x="3336" y="2270"/>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Rectangle 120">
              <a:extLst>
                <a:ext uri="{FF2B5EF4-FFF2-40B4-BE49-F238E27FC236}">
                  <a16:creationId xmlns="" xmlns:a16="http://schemas.microsoft.com/office/drawing/2014/main" id="{852DA88F-8C4D-4357-8373-871441242904}"/>
                </a:ext>
              </a:extLst>
            </p:cNvPr>
            <p:cNvSpPr>
              <a:spLocks noChangeArrowheads="1"/>
            </p:cNvSpPr>
            <p:nvPr/>
          </p:nvSpPr>
          <p:spPr bwMode="auto">
            <a:xfrm>
              <a:off x="3385" y="2249"/>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8" name="Rectangle 121">
              <a:extLst>
                <a:ext uri="{FF2B5EF4-FFF2-40B4-BE49-F238E27FC236}">
                  <a16:creationId xmlns="" xmlns:a16="http://schemas.microsoft.com/office/drawing/2014/main" id="{CA2329EA-6CA9-4700-9082-CC6DFAE2A664}"/>
                </a:ext>
              </a:extLst>
            </p:cNvPr>
            <p:cNvSpPr>
              <a:spLocks noChangeArrowheads="1"/>
            </p:cNvSpPr>
            <p:nvPr/>
          </p:nvSpPr>
          <p:spPr bwMode="auto">
            <a:xfrm>
              <a:off x="3645" y="2249"/>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29" name="Rectangle 122">
              <a:extLst>
                <a:ext uri="{FF2B5EF4-FFF2-40B4-BE49-F238E27FC236}">
                  <a16:creationId xmlns="" xmlns:a16="http://schemas.microsoft.com/office/drawing/2014/main" id="{68978AEE-DB7E-43D6-BFBC-247D742CC685}"/>
                </a:ext>
              </a:extLst>
            </p:cNvPr>
            <p:cNvSpPr>
              <a:spLocks noChangeArrowheads="1"/>
            </p:cNvSpPr>
            <p:nvPr/>
          </p:nvSpPr>
          <p:spPr bwMode="auto">
            <a:xfrm>
              <a:off x="3895" y="2249"/>
              <a:ext cx="170"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0" name="Rectangle 123">
              <a:extLst>
                <a:ext uri="{FF2B5EF4-FFF2-40B4-BE49-F238E27FC236}">
                  <a16:creationId xmlns="" xmlns:a16="http://schemas.microsoft.com/office/drawing/2014/main" id="{A8ECBFBB-49F3-4B96-82E1-672C330AEF44}"/>
                </a:ext>
              </a:extLst>
            </p:cNvPr>
            <p:cNvSpPr>
              <a:spLocks noChangeArrowheads="1"/>
            </p:cNvSpPr>
            <p:nvPr/>
          </p:nvSpPr>
          <p:spPr bwMode="auto">
            <a:xfrm>
              <a:off x="4157" y="2249"/>
              <a:ext cx="169" cy="38"/>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1" name="Line 124">
              <a:extLst>
                <a:ext uri="{FF2B5EF4-FFF2-40B4-BE49-F238E27FC236}">
                  <a16:creationId xmlns="" xmlns:a16="http://schemas.microsoft.com/office/drawing/2014/main" id="{4D4E0923-5D92-4CE0-89F7-7E49155256BE}"/>
                </a:ext>
              </a:extLst>
            </p:cNvPr>
            <p:cNvSpPr>
              <a:spLocks noChangeShapeType="1"/>
            </p:cNvSpPr>
            <p:nvPr/>
          </p:nvSpPr>
          <p:spPr bwMode="auto">
            <a:xfrm>
              <a:off x="3336" y="2351"/>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Rectangle 125">
              <a:extLst>
                <a:ext uri="{FF2B5EF4-FFF2-40B4-BE49-F238E27FC236}">
                  <a16:creationId xmlns="" xmlns:a16="http://schemas.microsoft.com/office/drawing/2014/main" id="{3A43C7E5-4E96-4DD4-A8E8-548A7713759C}"/>
                </a:ext>
              </a:extLst>
            </p:cNvPr>
            <p:cNvSpPr>
              <a:spLocks noChangeArrowheads="1"/>
            </p:cNvSpPr>
            <p:nvPr/>
          </p:nvSpPr>
          <p:spPr bwMode="auto">
            <a:xfrm>
              <a:off x="3385" y="2330"/>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3" name="Rectangle 126">
              <a:extLst>
                <a:ext uri="{FF2B5EF4-FFF2-40B4-BE49-F238E27FC236}">
                  <a16:creationId xmlns="" xmlns:a16="http://schemas.microsoft.com/office/drawing/2014/main" id="{EFE52FBA-4841-4252-9587-1F7ECAC38CD1}"/>
                </a:ext>
              </a:extLst>
            </p:cNvPr>
            <p:cNvSpPr>
              <a:spLocks noChangeArrowheads="1"/>
            </p:cNvSpPr>
            <p:nvPr/>
          </p:nvSpPr>
          <p:spPr bwMode="auto">
            <a:xfrm>
              <a:off x="3645" y="2330"/>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4" name="Rectangle 127">
              <a:extLst>
                <a:ext uri="{FF2B5EF4-FFF2-40B4-BE49-F238E27FC236}">
                  <a16:creationId xmlns="" xmlns:a16="http://schemas.microsoft.com/office/drawing/2014/main" id="{2E159127-A2A8-4BC3-B5F8-64F1D1A08E32}"/>
                </a:ext>
              </a:extLst>
            </p:cNvPr>
            <p:cNvSpPr>
              <a:spLocks noChangeArrowheads="1"/>
            </p:cNvSpPr>
            <p:nvPr/>
          </p:nvSpPr>
          <p:spPr bwMode="auto">
            <a:xfrm>
              <a:off x="3895" y="2330"/>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5" name="Rectangle 128">
              <a:extLst>
                <a:ext uri="{FF2B5EF4-FFF2-40B4-BE49-F238E27FC236}">
                  <a16:creationId xmlns="" xmlns:a16="http://schemas.microsoft.com/office/drawing/2014/main" id="{F8748AAF-3BDE-4E98-AD9C-76F24D374D29}"/>
                </a:ext>
              </a:extLst>
            </p:cNvPr>
            <p:cNvSpPr>
              <a:spLocks noChangeArrowheads="1"/>
            </p:cNvSpPr>
            <p:nvPr/>
          </p:nvSpPr>
          <p:spPr bwMode="auto">
            <a:xfrm>
              <a:off x="4157" y="2330"/>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6" name="Line 129">
              <a:extLst>
                <a:ext uri="{FF2B5EF4-FFF2-40B4-BE49-F238E27FC236}">
                  <a16:creationId xmlns="" xmlns:a16="http://schemas.microsoft.com/office/drawing/2014/main" id="{5D443975-461C-4317-B958-695E513026DD}"/>
                </a:ext>
              </a:extLst>
            </p:cNvPr>
            <p:cNvSpPr>
              <a:spLocks noChangeShapeType="1"/>
            </p:cNvSpPr>
            <p:nvPr/>
          </p:nvSpPr>
          <p:spPr bwMode="auto">
            <a:xfrm>
              <a:off x="3336" y="2436"/>
              <a:ext cx="10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Rectangle 130">
              <a:extLst>
                <a:ext uri="{FF2B5EF4-FFF2-40B4-BE49-F238E27FC236}">
                  <a16:creationId xmlns="" xmlns:a16="http://schemas.microsoft.com/office/drawing/2014/main" id="{7F1B41D8-C43B-40A9-81B9-18F9D2934331}"/>
                </a:ext>
              </a:extLst>
            </p:cNvPr>
            <p:cNvSpPr>
              <a:spLocks noChangeArrowheads="1"/>
            </p:cNvSpPr>
            <p:nvPr/>
          </p:nvSpPr>
          <p:spPr bwMode="auto">
            <a:xfrm>
              <a:off x="3385" y="2415"/>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8" name="Rectangle 131">
              <a:extLst>
                <a:ext uri="{FF2B5EF4-FFF2-40B4-BE49-F238E27FC236}">
                  <a16:creationId xmlns="" xmlns:a16="http://schemas.microsoft.com/office/drawing/2014/main" id="{E20032A1-90D8-46A7-929D-23B859268E37}"/>
                </a:ext>
              </a:extLst>
            </p:cNvPr>
            <p:cNvSpPr>
              <a:spLocks noChangeArrowheads="1"/>
            </p:cNvSpPr>
            <p:nvPr/>
          </p:nvSpPr>
          <p:spPr bwMode="auto">
            <a:xfrm>
              <a:off x="3645" y="2415"/>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39" name="Rectangle 132">
              <a:extLst>
                <a:ext uri="{FF2B5EF4-FFF2-40B4-BE49-F238E27FC236}">
                  <a16:creationId xmlns="" xmlns:a16="http://schemas.microsoft.com/office/drawing/2014/main" id="{15E99904-8E4D-45D8-BB1E-58E305BC3A9F}"/>
                </a:ext>
              </a:extLst>
            </p:cNvPr>
            <p:cNvSpPr>
              <a:spLocks noChangeArrowheads="1"/>
            </p:cNvSpPr>
            <p:nvPr/>
          </p:nvSpPr>
          <p:spPr bwMode="auto">
            <a:xfrm>
              <a:off x="3895" y="2415"/>
              <a:ext cx="170"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40" name="Rectangle 133">
              <a:extLst>
                <a:ext uri="{FF2B5EF4-FFF2-40B4-BE49-F238E27FC236}">
                  <a16:creationId xmlns="" xmlns:a16="http://schemas.microsoft.com/office/drawing/2014/main" id="{A4E0E0C1-8F12-46F0-9936-F7F82243A8BA}"/>
                </a:ext>
              </a:extLst>
            </p:cNvPr>
            <p:cNvSpPr>
              <a:spLocks noChangeArrowheads="1"/>
            </p:cNvSpPr>
            <p:nvPr/>
          </p:nvSpPr>
          <p:spPr bwMode="auto">
            <a:xfrm>
              <a:off x="4157" y="2415"/>
              <a:ext cx="169" cy="39"/>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41" name="Freeform 134">
              <a:extLst>
                <a:ext uri="{FF2B5EF4-FFF2-40B4-BE49-F238E27FC236}">
                  <a16:creationId xmlns="" xmlns:a16="http://schemas.microsoft.com/office/drawing/2014/main" id="{64B69D80-6DA7-4DC1-9863-FFD2AEF73A52}"/>
                </a:ext>
              </a:extLst>
            </p:cNvPr>
            <p:cNvSpPr>
              <a:spLocks/>
            </p:cNvSpPr>
            <p:nvPr/>
          </p:nvSpPr>
          <p:spPr bwMode="auto">
            <a:xfrm>
              <a:off x="4474" y="466"/>
              <a:ext cx="167" cy="902"/>
            </a:xfrm>
            <a:custGeom>
              <a:avLst/>
              <a:gdLst>
                <a:gd name="T0" fmla="*/ 0 w 168"/>
                <a:gd name="T1" fmla="*/ 0 h 930"/>
                <a:gd name="T2" fmla="*/ 84 w 168"/>
                <a:gd name="T3" fmla="*/ 58 h 930"/>
                <a:gd name="T4" fmla="*/ 84 w 168"/>
                <a:gd name="T5" fmla="*/ 408 h 930"/>
                <a:gd name="T6" fmla="*/ 166 w 168"/>
                <a:gd name="T7" fmla="*/ 467 h 930"/>
                <a:gd name="T8" fmla="*/ 84 w 168"/>
                <a:gd name="T9" fmla="*/ 525 h 930"/>
                <a:gd name="T10" fmla="*/ 84 w 168"/>
                <a:gd name="T11" fmla="*/ 817 h 930"/>
                <a:gd name="T12" fmla="*/ 0 w 168"/>
                <a:gd name="T13" fmla="*/ 875 h 9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 h="930">
                  <a:moveTo>
                    <a:pt x="0" y="0"/>
                  </a:moveTo>
                  <a:lnTo>
                    <a:pt x="84" y="62"/>
                  </a:lnTo>
                  <a:lnTo>
                    <a:pt x="84" y="434"/>
                  </a:lnTo>
                  <a:lnTo>
                    <a:pt x="168" y="496"/>
                  </a:lnTo>
                  <a:lnTo>
                    <a:pt x="84" y="558"/>
                  </a:lnTo>
                  <a:lnTo>
                    <a:pt x="84" y="868"/>
                  </a:lnTo>
                  <a:lnTo>
                    <a:pt x="0" y="9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Freeform 135">
              <a:extLst>
                <a:ext uri="{FF2B5EF4-FFF2-40B4-BE49-F238E27FC236}">
                  <a16:creationId xmlns="" xmlns:a16="http://schemas.microsoft.com/office/drawing/2014/main" id="{762BC7AC-0114-4756-BA19-01CBCB277812}"/>
                </a:ext>
              </a:extLst>
            </p:cNvPr>
            <p:cNvSpPr>
              <a:spLocks/>
            </p:cNvSpPr>
            <p:nvPr/>
          </p:nvSpPr>
          <p:spPr bwMode="auto">
            <a:xfrm>
              <a:off x="4474" y="1516"/>
              <a:ext cx="167" cy="902"/>
            </a:xfrm>
            <a:custGeom>
              <a:avLst/>
              <a:gdLst>
                <a:gd name="T0" fmla="*/ 0 w 168"/>
                <a:gd name="T1" fmla="*/ 0 h 930"/>
                <a:gd name="T2" fmla="*/ 84 w 168"/>
                <a:gd name="T3" fmla="*/ 58 h 930"/>
                <a:gd name="T4" fmla="*/ 84 w 168"/>
                <a:gd name="T5" fmla="*/ 408 h 930"/>
                <a:gd name="T6" fmla="*/ 166 w 168"/>
                <a:gd name="T7" fmla="*/ 467 h 930"/>
                <a:gd name="T8" fmla="*/ 84 w 168"/>
                <a:gd name="T9" fmla="*/ 525 h 930"/>
                <a:gd name="T10" fmla="*/ 84 w 168"/>
                <a:gd name="T11" fmla="*/ 817 h 930"/>
                <a:gd name="T12" fmla="*/ 0 w 168"/>
                <a:gd name="T13" fmla="*/ 875 h 9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 h="930">
                  <a:moveTo>
                    <a:pt x="0" y="0"/>
                  </a:moveTo>
                  <a:lnTo>
                    <a:pt x="84" y="62"/>
                  </a:lnTo>
                  <a:lnTo>
                    <a:pt x="84" y="434"/>
                  </a:lnTo>
                  <a:lnTo>
                    <a:pt x="168" y="496"/>
                  </a:lnTo>
                  <a:lnTo>
                    <a:pt x="84" y="558"/>
                  </a:lnTo>
                  <a:lnTo>
                    <a:pt x="84" y="868"/>
                  </a:lnTo>
                  <a:lnTo>
                    <a:pt x="0" y="9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 name="Rectangle 136">
              <a:extLst>
                <a:ext uri="{FF2B5EF4-FFF2-40B4-BE49-F238E27FC236}">
                  <a16:creationId xmlns="" xmlns:a16="http://schemas.microsoft.com/office/drawing/2014/main" id="{7C35A2C9-B507-4FB4-B27E-DB4812C7B316}"/>
                </a:ext>
              </a:extLst>
            </p:cNvPr>
            <p:cNvSpPr>
              <a:spLocks noChangeArrowheads="1"/>
            </p:cNvSpPr>
            <p:nvPr/>
          </p:nvSpPr>
          <p:spPr bwMode="auto">
            <a:xfrm>
              <a:off x="3262" y="2497"/>
              <a:ext cx="1170" cy="1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44" name="Line 137">
              <a:extLst>
                <a:ext uri="{FF2B5EF4-FFF2-40B4-BE49-F238E27FC236}">
                  <a16:creationId xmlns="" xmlns:a16="http://schemas.microsoft.com/office/drawing/2014/main" id="{D4E2DCB4-2B2B-41A8-9FB4-3659356A3B39}"/>
                </a:ext>
              </a:extLst>
            </p:cNvPr>
            <p:cNvSpPr>
              <a:spLocks noChangeShapeType="1"/>
            </p:cNvSpPr>
            <p:nvPr/>
          </p:nvSpPr>
          <p:spPr bwMode="auto">
            <a:xfrm flipH="1">
              <a:off x="3222" y="1198"/>
              <a:ext cx="1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138">
              <a:extLst>
                <a:ext uri="{FF2B5EF4-FFF2-40B4-BE49-F238E27FC236}">
                  <a16:creationId xmlns="" xmlns:a16="http://schemas.microsoft.com/office/drawing/2014/main" id="{95AFB912-1841-4C20-B403-3156AC699BCA}"/>
                </a:ext>
              </a:extLst>
            </p:cNvPr>
            <p:cNvSpPr>
              <a:spLocks noChangeShapeType="1"/>
            </p:cNvSpPr>
            <p:nvPr/>
          </p:nvSpPr>
          <p:spPr bwMode="auto">
            <a:xfrm flipH="1">
              <a:off x="3105" y="1276"/>
              <a:ext cx="2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139">
              <a:extLst>
                <a:ext uri="{FF2B5EF4-FFF2-40B4-BE49-F238E27FC236}">
                  <a16:creationId xmlns="" xmlns:a16="http://schemas.microsoft.com/office/drawing/2014/main" id="{F78ABA95-D553-4ADF-A670-CB92A691C4E6}"/>
                </a:ext>
              </a:extLst>
            </p:cNvPr>
            <p:cNvSpPr>
              <a:spLocks noChangeShapeType="1"/>
            </p:cNvSpPr>
            <p:nvPr/>
          </p:nvSpPr>
          <p:spPr bwMode="auto">
            <a:xfrm flipH="1">
              <a:off x="2980" y="1368"/>
              <a:ext cx="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140">
              <a:extLst>
                <a:ext uri="{FF2B5EF4-FFF2-40B4-BE49-F238E27FC236}">
                  <a16:creationId xmlns="" xmlns:a16="http://schemas.microsoft.com/office/drawing/2014/main" id="{9D097933-A4CE-4A2F-9FFE-CB360F677682}"/>
                </a:ext>
              </a:extLst>
            </p:cNvPr>
            <p:cNvSpPr>
              <a:spLocks noChangeShapeType="1"/>
            </p:cNvSpPr>
            <p:nvPr/>
          </p:nvSpPr>
          <p:spPr bwMode="auto">
            <a:xfrm flipH="1">
              <a:off x="2844" y="466"/>
              <a:ext cx="5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41">
              <a:extLst>
                <a:ext uri="{FF2B5EF4-FFF2-40B4-BE49-F238E27FC236}">
                  <a16:creationId xmlns="" xmlns:a16="http://schemas.microsoft.com/office/drawing/2014/main" id="{52EBC7A6-0FB4-4063-BEA1-B3E7A7D4DC2B}"/>
                </a:ext>
              </a:extLst>
            </p:cNvPr>
            <p:cNvSpPr>
              <a:spLocks noChangeShapeType="1"/>
            </p:cNvSpPr>
            <p:nvPr/>
          </p:nvSpPr>
          <p:spPr bwMode="auto">
            <a:xfrm flipH="1">
              <a:off x="2844" y="548"/>
              <a:ext cx="5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42">
              <a:extLst>
                <a:ext uri="{FF2B5EF4-FFF2-40B4-BE49-F238E27FC236}">
                  <a16:creationId xmlns="" xmlns:a16="http://schemas.microsoft.com/office/drawing/2014/main" id="{060175C6-E323-4FEB-8173-4E77DA279CBF}"/>
                </a:ext>
              </a:extLst>
            </p:cNvPr>
            <p:cNvSpPr>
              <a:spLocks noChangeShapeType="1"/>
            </p:cNvSpPr>
            <p:nvPr/>
          </p:nvSpPr>
          <p:spPr bwMode="auto">
            <a:xfrm flipH="1">
              <a:off x="2844" y="636"/>
              <a:ext cx="5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Oval 143">
              <a:extLst>
                <a:ext uri="{FF2B5EF4-FFF2-40B4-BE49-F238E27FC236}">
                  <a16:creationId xmlns="" xmlns:a16="http://schemas.microsoft.com/office/drawing/2014/main" id="{C4E8C31C-B1AB-4579-97AB-F931C6F0E670}"/>
                </a:ext>
              </a:extLst>
            </p:cNvPr>
            <p:cNvSpPr>
              <a:spLocks noChangeArrowheads="1"/>
            </p:cNvSpPr>
            <p:nvPr/>
          </p:nvSpPr>
          <p:spPr bwMode="auto">
            <a:xfrm>
              <a:off x="2813" y="615"/>
              <a:ext cx="45" cy="43"/>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51" name="Line 144">
              <a:extLst>
                <a:ext uri="{FF2B5EF4-FFF2-40B4-BE49-F238E27FC236}">
                  <a16:creationId xmlns="" xmlns:a16="http://schemas.microsoft.com/office/drawing/2014/main" id="{0D9E11E3-BF80-4966-B690-385796B842BF}"/>
                </a:ext>
              </a:extLst>
            </p:cNvPr>
            <p:cNvSpPr>
              <a:spLocks noChangeShapeType="1"/>
            </p:cNvSpPr>
            <p:nvPr/>
          </p:nvSpPr>
          <p:spPr bwMode="auto">
            <a:xfrm flipV="1">
              <a:off x="3220" y="466"/>
              <a:ext cx="0" cy="7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145">
              <a:extLst>
                <a:ext uri="{FF2B5EF4-FFF2-40B4-BE49-F238E27FC236}">
                  <a16:creationId xmlns="" xmlns:a16="http://schemas.microsoft.com/office/drawing/2014/main" id="{99585B3F-2775-4C5D-98DA-455379616B5F}"/>
                </a:ext>
              </a:extLst>
            </p:cNvPr>
            <p:cNvSpPr>
              <a:spLocks noChangeShapeType="1"/>
            </p:cNvSpPr>
            <p:nvPr/>
          </p:nvSpPr>
          <p:spPr bwMode="auto">
            <a:xfrm flipV="1">
              <a:off x="2969" y="647"/>
              <a:ext cx="0" cy="7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146">
              <a:extLst>
                <a:ext uri="{FF2B5EF4-FFF2-40B4-BE49-F238E27FC236}">
                  <a16:creationId xmlns="" xmlns:a16="http://schemas.microsoft.com/office/drawing/2014/main" id="{279CAB53-37B8-45A8-B07D-DF62BCBE1150}"/>
                </a:ext>
              </a:extLst>
            </p:cNvPr>
            <p:cNvSpPr>
              <a:spLocks noChangeShapeType="1"/>
            </p:cNvSpPr>
            <p:nvPr/>
          </p:nvSpPr>
          <p:spPr bwMode="auto">
            <a:xfrm flipV="1">
              <a:off x="3094" y="555"/>
              <a:ext cx="0" cy="7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Oval 147">
              <a:extLst>
                <a:ext uri="{FF2B5EF4-FFF2-40B4-BE49-F238E27FC236}">
                  <a16:creationId xmlns="" xmlns:a16="http://schemas.microsoft.com/office/drawing/2014/main" id="{BEC55FAE-8A86-4322-810B-877F2197A0F5}"/>
                </a:ext>
              </a:extLst>
            </p:cNvPr>
            <p:cNvSpPr>
              <a:spLocks noChangeArrowheads="1"/>
            </p:cNvSpPr>
            <p:nvPr/>
          </p:nvSpPr>
          <p:spPr bwMode="auto">
            <a:xfrm>
              <a:off x="3200" y="444"/>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55" name="Oval 148">
              <a:extLst>
                <a:ext uri="{FF2B5EF4-FFF2-40B4-BE49-F238E27FC236}">
                  <a16:creationId xmlns="" xmlns:a16="http://schemas.microsoft.com/office/drawing/2014/main" id="{516EEBE1-66D8-4057-B7A1-5066D68834A5}"/>
                </a:ext>
              </a:extLst>
            </p:cNvPr>
            <p:cNvSpPr>
              <a:spLocks noChangeArrowheads="1"/>
            </p:cNvSpPr>
            <p:nvPr/>
          </p:nvSpPr>
          <p:spPr bwMode="auto">
            <a:xfrm>
              <a:off x="3075" y="527"/>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56" name="Oval 149">
              <a:extLst>
                <a:ext uri="{FF2B5EF4-FFF2-40B4-BE49-F238E27FC236}">
                  <a16:creationId xmlns="" xmlns:a16="http://schemas.microsoft.com/office/drawing/2014/main" id="{8491EE2C-6FEC-4476-AE14-CA16D9DAD9DD}"/>
                </a:ext>
              </a:extLst>
            </p:cNvPr>
            <p:cNvSpPr>
              <a:spLocks noChangeArrowheads="1"/>
            </p:cNvSpPr>
            <p:nvPr/>
          </p:nvSpPr>
          <p:spPr bwMode="auto">
            <a:xfrm>
              <a:off x="2934" y="613"/>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57" name="Line 150">
              <a:extLst>
                <a:ext uri="{FF2B5EF4-FFF2-40B4-BE49-F238E27FC236}">
                  <a16:creationId xmlns="" xmlns:a16="http://schemas.microsoft.com/office/drawing/2014/main" id="{ED07915C-74EA-43F8-B81F-81F51F959417}"/>
                </a:ext>
              </a:extLst>
            </p:cNvPr>
            <p:cNvSpPr>
              <a:spLocks noChangeShapeType="1"/>
            </p:cNvSpPr>
            <p:nvPr/>
          </p:nvSpPr>
          <p:spPr bwMode="auto">
            <a:xfrm flipH="1">
              <a:off x="3222" y="707"/>
              <a:ext cx="1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151">
              <a:extLst>
                <a:ext uri="{FF2B5EF4-FFF2-40B4-BE49-F238E27FC236}">
                  <a16:creationId xmlns="" xmlns:a16="http://schemas.microsoft.com/office/drawing/2014/main" id="{1CEDF727-3EE2-4172-98AD-A6D8948AA1DE}"/>
                </a:ext>
              </a:extLst>
            </p:cNvPr>
            <p:cNvSpPr>
              <a:spLocks noChangeShapeType="1"/>
            </p:cNvSpPr>
            <p:nvPr/>
          </p:nvSpPr>
          <p:spPr bwMode="auto">
            <a:xfrm flipH="1">
              <a:off x="3222" y="947"/>
              <a:ext cx="1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52">
              <a:extLst>
                <a:ext uri="{FF2B5EF4-FFF2-40B4-BE49-F238E27FC236}">
                  <a16:creationId xmlns="" xmlns:a16="http://schemas.microsoft.com/office/drawing/2014/main" id="{8CB032B0-26A7-4F06-943F-F0CFC9ABFE40}"/>
                </a:ext>
              </a:extLst>
            </p:cNvPr>
            <p:cNvSpPr>
              <a:spLocks noChangeShapeType="1"/>
            </p:cNvSpPr>
            <p:nvPr/>
          </p:nvSpPr>
          <p:spPr bwMode="auto">
            <a:xfrm flipH="1">
              <a:off x="3105" y="1035"/>
              <a:ext cx="2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153">
              <a:extLst>
                <a:ext uri="{FF2B5EF4-FFF2-40B4-BE49-F238E27FC236}">
                  <a16:creationId xmlns="" xmlns:a16="http://schemas.microsoft.com/office/drawing/2014/main" id="{E6F4C9A1-53C0-4012-A973-D314B0AE013F}"/>
                </a:ext>
              </a:extLst>
            </p:cNvPr>
            <p:cNvSpPr>
              <a:spLocks noChangeShapeType="1"/>
            </p:cNvSpPr>
            <p:nvPr/>
          </p:nvSpPr>
          <p:spPr bwMode="auto">
            <a:xfrm flipH="1">
              <a:off x="3105" y="788"/>
              <a:ext cx="2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154">
              <a:extLst>
                <a:ext uri="{FF2B5EF4-FFF2-40B4-BE49-F238E27FC236}">
                  <a16:creationId xmlns="" xmlns:a16="http://schemas.microsoft.com/office/drawing/2014/main" id="{6E9F30E6-27D2-4C5F-8B54-0F27C7689CD1}"/>
                </a:ext>
              </a:extLst>
            </p:cNvPr>
            <p:cNvSpPr>
              <a:spLocks noChangeShapeType="1"/>
            </p:cNvSpPr>
            <p:nvPr/>
          </p:nvSpPr>
          <p:spPr bwMode="auto">
            <a:xfrm flipH="1">
              <a:off x="2980" y="1128"/>
              <a:ext cx="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155">
              <a:extLst>
                <a:ext uri="{FF2B5EF4-FFF2-40B4-BE49-F238E27FC236}">
                  <a16:creationId xmlns="" xmlns:a16="http://schemas.microsoft.com/office/drawing/2014/main" id="{A4BB0175-0EFC-40A8-8384-232556058C3D}"/>
                </a:ext>
              </a:extLst>
            </p:cNvPr>
            <p:cNvSpPr>
              <a:spLocks noChangeShapeType="1"/>
            </p:cNvSpPr>
            <p:nvPr/>
          </p:nvSpPr>
          <p:spPr bwMode="auto">
            <a:xfrm flipH="1">
              <a:off x="2980" y="877"/>
              <a:ext cx="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Oval 156">
              <a:extLst>
                <a:ext uri="{FF2B5EF4-FFF2-40B4-BE49-F238E27FC236}">
                  <a16:creationId xmlns="" xmlns:a16="http://schemas.microsoft.com/office/drawing/2014/main" id="{BCB8CBE5-1A16-410D-BBDF-B3FB49DAF1EA}"/>
                </a:ext>
              </a:extLst>
            </p:cNvPr>
            <p:cNvSpPr>
              <a:spLocks noChangeArrowheads="1"/>
            </p:cNvSpPr>
            <p:nvPr/>
          </p:nvSpPr>
          <p:spPr bwMode="auto">
            <a:xfrm>
              <a:off x="2934" y="848"/>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4" name="Oval 157">
              <a:extLst>
                <a:ext uri="{FF2B5EF4-FFF2-40B4-BE49-F238E27FC236}">
                  <a16:creationId xmlns="" xmlns:a16="http://schemas.microsoft.com/office/drawing/2014/main" id="{C27A658C-8905-410C-8F62-34D2B8A2D2ED}"/>
                </a:ext>
              </a:extLst>
            </p:cNvPr>
            <p:cNvSpPr>
              <a:spLocks noChangeArrowheads="1"/>
            </p:cNvSpPr>
            <p:nvPr/>
          </p:nvSpPr>
          <p:spPr bwMode="auto">
            <a:xfrm>
              <a:off x="2946" y="1105"/>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5" name="Oval 158">
              <a:extLst>
                <a:ext uri="{FF2B5EF4-FFF2-40B4-BE49-F238E27FC236}">
                  <a16:creationId xmlns="" xmlns:a16="http://schemas.microsoft.com/office/drawing/2014/main" id="{E4AEC535-1DD9-4A60-A402-47878C304D7F}"/>
                </a:ext>
              </a:extLst>
            </p:cNvPr>
            <p:cNvSpPr>
              <a:spLocks noChangeArrowheads="1"/>
            </p:cNvSpPr>
            <p:nvPr/>
          </p:nvSpPr>
          <p:spPr bwMode="auto">
            <a:xfrm>
              <a:off x="3075" y="762"/>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6" name="Oval 159">
              <a:extLst>
                <a:ext uri="{FF2B5EF4-FFF2-40B4-BE49-F238E27FC236}">
                  <a16:creationId xmlns="" xmlns:a16="http://schemas.microsoft.com/office/drawing/2014/main" id="{87F89FED-92F5-4E24-BDFD-06BDF5D862E9}"/>
                </a:ext>
              </a:extLst>
            </p:cNvPr>
            <p:cNvSpPr>
              <a:spLocks noChangeArrowheads="1"/>
            </p:cNvSpPr>
            <p:nvPr/>
          </p:nvSpPr>
          <p:spPr bwMode="auto">
            <a:xfrm>
              <a:off x="3073" y="1013"/>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7" name="Oval 160">
              <a:extLst>
                <a:ext uri="{FF2B5EF4-FFF2-40B4-BE49-F238E27FC236}">
                  <a16:creationId xmlns="" xmlns:a16="http://schemas.microsoft.com/office/drawing/2014/main" id="{ECA51EFA-7648-488C-9923-BFF1AF5B1754}"/>
                </a:ext>
              </a:extLst>
            </p:cNvPr>
            <p:cNvSpPr>
              <a:spLocks noChangeArrowheads="1"/>
            </p:cNvSpPr>
            <p:nvPr/>
          </p:nvSpPr>
          <p:spPr bwMode="auto">
            <a:xfrm>
              <a:off x="3200" y="684"/>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8" name="Oval 161">
              <a:extLst>
                <a:ext uri="{FF2B5EF4-FFF2-40B4-BE49-F238E27FC236}">
                  <a16:creationId xmlns="" xmlns:a16="http://schemas.microsoft.com/office/drawing/2014/main" id="{9669731E-7638-4067-B0EE-C13E05BF3AC4}"/>
                </a:ext>
              </a:extLst>
            </p:cNvPr>
            <p:cNvSpPr>
              <a:spLocks noChangeArrowheads="1"/>
            </p:cNvSpPr>
            <p:nvPr/>
          </p:nvSpPr>
          <p:spPr bwMode="auto">
            <a:xfrm>
              <a:off x="3200" y="925"/>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69" name="Oval 162">
              <a:extLst>
                <a:ext uri="{FF2B5EF4-FFF2-40B4-BE49-F238E27FC236}">
                  <a16:creationId xmlns="" xmlns:a16="http://schemas.microsoft.com/office/drawing/2014/main" id="{F41AAC10-40CB-490B-A1DE-D082FF42FE86}"/>
                </a:ext>
              </a:extLst>
            </p:cNvPr>
            <p:cNvSpPr>
              <a:spLocks noChangeArrowheads="1"/>
            </p:cNvSpPr>
            <p:nvPr/>
          </p:nvSpPr>
          <p:spPr bwMode="auto">
            <a:xfrm>
              <a:off x="2813" y="527"/>
              <a:ext cx="45" cy="43"/>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70" name="Oval 163">
              <a:extLst>
                <a:ext uri="{FF2B5EF4-FFF2-40B4-BE49-F238E27FC236}">
                  <a16:creationId xmlns="" xmlns:a16="http://schemas.microsoft.com/office/drawing/2014/main" id="{E0E8AADA-DCBA-499E-BDC7-D0152D9386B8}"/>
                </a:ext>
              </a:extLst>
            </p:cNvPr>
            <p:cNvSpPr>
              <a:spLocks noChangeArrowheads="1"/>
            </p:cNvSpPr>
            <p:nvPr/>
          </p:nvSpPr>
          <p:spPr bwMode="auto">
            <a:xfrm>
              <a:off x="2813" y="449"/>
              <a:ext cx="45" cy="44"/>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71" name="Line 164">
              <a:extLst>
                <a:ext uri="{FF2B5EF4-FFF2-40B4-BE49-F238E27FC236}">
                  <a16:creationId xmlns="" xmlns:a16="http://schemas.microsoft.com/office/drawing/2014/main" id="{BCB3DB50-4E6F-413C-9900-7E9B7C1AFE99}"/>
                </a:ext>
              </a:extLst>
            </p:cNvPr>
            <p:cNvSpPr>
              <a:spLocks noChangeShapeType="1"/>
            </p:cNvSpPr>
            <p:nvPr/>
          </p:nvSpPr>
          <p:spPr bwMode="auto">
            <a:xfrm flipH="1">
              <a:off x="3222" y="2270"/>
              <a:ext cx="1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Line 165">
              <a:extLst>
                <a:ext uri="{FF2B5EF4-FFF2-40B4-BE49-F238E27FC236}">
                  <a16:creationId xmlns="" xmlns:a16="http://schemas.microsoft.com/office/drawing/2014/main" id="{0759B638-79A9-4D17-B638-648EEA2EB2E6}"/>
                </a:ext>
              </a:extLst>
            </p:cNvPr>
            <p:cNvSpPr>
              <a:spLocks noChangeShapeType="1"/>
            </p:cNvSpPr>
            <p:nvPr/>
          </p:nvSpPr>
          <p:spPr bwMode="auto">
            <a:xfrm flipH="1">
              <a:off x="3106" y="2347"/>
              <a:ext cx="2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166">
              <a:extLst>
                <a:ext uri="{FF2B5EF4-FFF2-40B4-BE49-F238E27FC236}">
                  <a16:creationId xmlns="" xmlns:a16="http://schemas.microsoft.com/office/drawing/2014/main" id="{07D5A5F2-4F41-4470-99EC-CC1F40F37644}"/>
                </a:ext>
              </a:extLst>
            </p:cNvPr>
            <p:cNvSpPr>
              <a:spLocks noChangeShapeType="1"/>
            </p:cNvSpPr>
            <p:nvPr/>
          </p:nvSpPr>
          <p:spPr bwMode="auto">
            <a:xfrm flipH="1">
              <a:off x="2980" y="2440"/>
              <a:ext cx="3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167">
              <a:extLst>
                <a:ext uri="{FF2B5EF4-FFF2-40B4-BE49-F238E27FC236}">
                  <a16:creationId xmlns="" xmlns:a16="http://schemas.microsoft.com/office/drawing/2014/main" id="{51DA367F-3B13-434C-B027-5BC036955B83}"/>
                </a:ext>
              </a:extLst>
            </p:cNvPr>
            <p:cNvSpPr>
              <a:spLocks noChangeShapeType="1"/>
            </p:cNvSpPr>
            <p:nvPr/>
          </p:nvSpPr>
          <p:spPr bwMode="auto">
            <a:xfrm flipH="1">
              <a:off x="2844" y="1488"/>
              <a:ext cx="5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168">
              <a:extLst>
                <a:ext uri="{FF2B5EF4-FFF2-40B4-BE49-F238E27FC236}">
                  <a16:creationId xmlns="" xmlns:a16="http://schemas.microsoft.com/office/drawing/2014/main" id="{2BECD7A8-6729-4D6B-8562-D85C6F12CFCD}"/>
                </a:ext>
              </a:extLst>
            </p:cNvPr>
            <p:cNvSpPr>
              <a:spLocks noChangeShapeType="1"/>
            </p:cNvSpPr>
            <p:nvPr/>
          </p:nvSpPr>
          <p:spPr bwMode="auto">
            <a:xfrm flipH="1">
              <a:off x="2844" y="1576"/>
              <a:ext cx="5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169">
              <a:extLst>
                <a:ext uri="{FF2B5EF4-FFF2-40B4-BE49-F238E27FC236}">
                  <a16:creationId xmlns="" xmlns:a16="http://schemas.microsoft.com/office/drawing/2014/main" id="{BCCA2354-2EDE-43BB-857C-7DF9EB07E5C9}"/>
                </a:ext>
              </a:extLst>
            </p:cNvPr>
            <p:cNvSpPr>
              <a:spLocks noChangeShapeType="1"/>
            </p:cNvSpPr>
            <p:nvPr/>
          </p:nvSpPr>
          <p:spPr bwMode="auto">
            <a:xfrm flipH="1">
              <a:off x="2844" y="1665"/>
              <a:ext cx="5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Oval 170">
              <a:extLst>
                <a:ext uri="{FF2B5EF4-FFF2-40B4-BE49-F238E27FC236}">
                  <a16:creationId xmlns="" xmlns:a16="http://schemas.microsoft.com/office/drawing/2014/main" id="{A134D693-A797-48D5-8E6F-7FEF5390932F}"/>
                </a:ext>
              </a:extLst>
            </p:cNvPr>
            <p:cNvSpPr>
              <a:spLocks noChangeArrowheads="1"/>
            </p:cNvSpPr>
            <p:nvPr/>
          </p:nvSpPr>
          <p:spPr bwMode="auto">
            <a:xfrm>
              <a:off x="2813" y="1643"/>
              <a:ext cx="45" cy="44"/>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78" name="Line 171">
              <a:extLst>
                <a:ext uri="{FF2B5EF4-FFF2-40B4-BE49-F238E27FC236}">
                  <a16:creationId xmlns="" xmlns:a16="http://schemas.microsoft.com/office/drawing/2014/main" id="{DEE12F92-F147-45DD-9128-60D6AE45BA3D}"/>
                </a:ext>
              </a:extLst>
            </p:cNvPr>
            <p:cNvSpPr>
              <a:spLocks noChangeShapeType="1"/>
            </p:cNvSpPr>
            <p:nvPr/>
          </p:nvSpPr>
          <p:spPr bwMode="auto">
            <a:xfrm flipV="1">
              <a:off x="3220" y="1538"/>
              <a:ext cx="0" cy="7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172">
              <a:extLst>
                <a:ext uri="{FF2B5EF4-FFF2-40B4-BE49-F238E27FC236}">
                  <a16:creationId xmlns="" xmlns:a16="http://schemas.microsoft.com/office/drawing/2014/main" id="{92FAAF95-4F86-46D1-A103-6435CDDDE714}"/>
                </a:ext>
              </a:extLst>
            </p:cNvPr>
            <p:cNvSpPr>
              <a:spLocks noChangeShapeType="1"/>
            </p:cNvSpPr>
            <p:nvPr/>
          </p:nvSpPr>
          <p:spPr bwMode="auto">
            <a:xfrm flipV="1">
              <a:off x="2969" y="1718"/>
              <a:ext cx="0" cy="7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Line 173">
              <a:extLst>
                <a:ext uri="{FF2B5EF4-FFF2-40B4-BE49-F238E27FC236}">
                  <a16:creationId xmlns="" xmlns:a16="http://schemas.microsoft.com/office/drawing/2014/main" id="{1274FBE4-A41E-47DA-ADB7-D67F003AF0D7}"/>
                </a:ext>
              </a:extLst>
            </p:cNvPr>
            <p:cNvSpPr>
              <a:spLocks noChangeShapeType="1"/>
            </p:cNvSpPr>
            <p:nvPr/>
          </p:nvSpPr>
          <p:spPr bwMode="auto">
            <a:xfrm flipV="1">
              <a:off x="3095" y="1626"/>
              <a:ext cx="0" cy="7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Oval 174">
              <a:extLst>
                <a:ext uri="{FF2B5EF4-FFF2-40B4-BE49-F238E27FC236}">
                  <a16:creationId xmlns="" xmlns:a16="http://schemas.microsoft.com/office/drawing/2014/main" id="{20B34915-5C45-488B-997F-CF0077008C68}"/>
                </a:ext>
              </a:extLst>
            </p:cNvPr>
            <p:cNvSpPr>
              <a:spLocks noChangeArrowheads="1"/>
            </p:cNvSpPr>
            <p:nvPr/>
          </p:nvSpPr>
          <p:spPr bwMode="auto">
            <a:xfrm>
              <a:off x="3188" y="1462"/>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82" name="Oval 175">
              <a:extLst>
                <a:ext uri="{FF2B5EF4-FFF2-40B4-BE49-F238E27FC236}">
                  <a16:creationId xmlns="" xmlns:a16="http://schemas.microsoft.com/office/drawing/2014/main" id="{F01F407E-282C-4326-BB81-F1C3A71BEFBE}"/>
                </a:ext>
              </a:extLst>
            </p:cNvPr>
            <p:cNvSpPr>
              <a:spLocks noChangeArrowheads="1"/>
            </p:cNvSpPr>
            <p:nvPr/>
          </p:nvSpPr>
          <p:spPr bwMode="auto">
            <a:xfrm>
              <a:off x="3075" y="1547"/>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83" name="Oval 176">
              <a:extLst>
                <a:ext uri="{FF2B5EF4-FFF2-40B4-BE49-F238E27FC236}">
                  <a16:creationId xmlns="" xmlns:a16="http://schemas.microsoft.com/office/drawing/2014/main" id="{531CA545-51ED-4D22-B593-08FF97095DE9}"/>
                </a:ext>
              </a:extLst>
            </p:cNvPr>
            <p:cNvSpPr>
              <a:spLocks noChangeArrowheads="1"/>
            </p:cNvSpPr>
            <p:nvPr/>
          </p:nvSpPr>
          <p:spPr bwMode="auto">
            <a:xfrm>
              <a:off x="2934" y="1642"/>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84" name="Line 177">
              <a:extLst>
                <a:ext uri="{FF2B5EF4-FFF2-40B4-BE49-F238E27FC236}">
                  <a16:creationId xmlns="" xmlns:a16="http://schemas.microsoft.com/office/drawing/2014/main" id="{6089D693-FA06-442E-89DC-9F51FFC23592}"/>
                </a:ext>
              </a:extLst>
            </p:cNvPr>
            <p:cNvSpPr>
              <a:spLocks noChangeShapeType="1"/>
            </p:cNvSpPr>
            <p:nvPr/>
          </p:nvSpPr>
          <p:spPr bwMode="auto">
            <a:xfrm flipH="1">
              <a:off x="3222" y="1778"/>
              <a:ext cx="1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178">
              <a:extLst>
                <a:ext uri="{FF2B5EF4-FFF2-40B4-BE49-F238E27FC236}">
                  <a16:creationId xmlns="" xmlns:a16="http://schemas.microsoft.com/office/drawing/2014/main" id="{3576AB11-9193-42D2-9120-23F98CB7C213}"/>
                </a:ext>
              </a:extLst>
            </p:cNvPr>
            <p:cNvSpPr>
              <a:spLocks noChangeShapeType="1"/>
            </p:cNvSpPr>
            <p:nvPr/>
          </p:nvSpPr>
          <p:spPr bwMode="auto">
            <a:xfrm flipH="1">
              <a:off x="3222" y="2019"/>
              <a:ext cx="1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179">
              <a:extLst>
                <a:ext uri="{FF2B5EF4-FFF2-40B4-BE49-F238E27FC236}">
                  <a16:creationId xmlns="" xmlns:a16="http://schemas.microsoft.com/office/drawing/2014/main" id="{7264CCD0-B9A2-4BB0-A125-498D7D3A7C54}"/>
                </a:ext>
              </a:extLst>
            </p:cNvPr>
            <p:cNvSpPr>
              <a:spLocks noChangeShapeType="1"/>
            </p:cNvSpPr>
            <p:nvPr/>
          </p:nvSpPr>
          <p:spPr bwMode="auto">
            <a:xfrm flipH="1">
              <a:off x="3106" y="2107"/>
              <a:ext cx="2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180">
              <a:extLst>
                <a:ext uri="{FF2B5EF4-FFF2-40B4-BE49-F238E27FC236}">
                  <a16:creationId xmlns="" xmlns:a16="http://schemas.microsoft.com/office/drawing/2014/main" id="{44ABC416-E8D9-4C52-99A3-8F084A110212}"/>
                </a:ext>
              </a:extLst>
            </p:cNvPr>
            <p:cNvSpPr>
              <a:spLocks noChangeShapeType="1"/>
            </p:cNvSpPr>
            <p:nvPr/>
          </p:nvSpPr>
          <p:spPr bwMode="auto">
            <a:xfrm flipH="1">
              <a:off x="3106" y="1860"/>
              <a:ext cx="2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Line 181">
              <a:extLst>
                <a:ext uri="{FF2B5EF4-FFF2-40B4-BE49-F238E27FC236}">
                  <a16:creationId xmlns="" xmlns:a16="http://schemas.microsoft.com/office/drawing/2014/main" id="{AB63F573-A310-41C8-8477-5C37F4755526}"/>
                </a:ext>
              </a:extLst>
            </p:cNvPr>
            <p:cNvSpPr>
              <a:spLocks noChangeShapeType="1"/>
            </p:cNvSpPr>
            <p:nvPr/>
          </p:nvSpPr>
          <p:spPr bwMode="auto">
            <a:xfrm flipH="1">
              <a:off x="2980" y="2199"/>
              <a:ext cx="3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Line 182">
              <a:extLst>
                <a:ext uri="{FF2B5EF4-FFF2-40B4-BE49-F238E27FC236}">
                  <a16:creationId xmlns="" xmlns:a16="http://schemas.microsoft.com/office/drawing/2014/main" id="{F074D22F-1232-45A4-96D7-E1F794F96978}"/>
                </a:ext>
              </a:extLst>
            </p:cNvPr>
            <p:cNvSpPr>
              <a:spLocks noChangeShapeType="1"/>
            </p:cNvSpPr>
            <p:nvPr/>
          </p:nvSpPr>
          <p:spPr bwMode="auto">
            <a:xfrm flipH="1">
              <a:off x="2980" y="1948"/>
              <a:ext cx="3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 name="Oval 183">
              <a:extLst>
                <a:ext uri="{FF2B5EF4-FFF2-40B4-BE49-F238E27FC236}">
                  <a16:creationId xmlns="" xmlns:a16="http://schemas.microsoft.com/office/drawing/2014/main" id="{C2471716-CE5D-48EF-B9EF-8E092A7DEA42}"/>
                </a:ext>
              </a:extLst>
            </p:cNvPr>
            <p:cNvSpPr>
              <a:spLocks noChangeArrowheads="1"/>
            </p:cNvSpPr>
            <p:nvPr/>
          </p:nvSpPr>
          <p:spPr bwMode="auto">
            <a:xfrm>
              <a:off x="2934" y="1920"/>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1" name="Oval 184">
              <a:extLst>
                <a:ext uri="{FF2B5EF4-FFF2-40B4-BE49-F238E27FC236}">
                  <a16:creationId xmlns="" xmlns:a16="http://schemas.microsoft.com/office/drawing/2014/main" id="{0A5A2634-FED4-4392-A195-B5C254C0F66B}"/>
                </a:ext>
              </a:extLst>
            </p:cNvPr>
            <p:cNvSpPr>
              <a:spLocks noChangeArrowheads="1"/>
            </p:cNvSpPr>
            <p:nvPr/>
          </p:nvSpPr>
          <p:spPr bwMode="auto">
            <a:xfrm>
              <a:off x="2934" y="2176"/>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2" name="Oval 185">
              <a:extLst>
                <a:ext uri="{FF2B5EF4-FFF2-40B4-BE49-F238E27FC236}">
                  <a16:creationId xmlns="" xmlns:a16="http://schemas.microsoft.com/office/drawing/2014/main" id="{CE0711DF-C7D4-4435-9B17-2B240C96A549}"/>
                </a:ext>
              </a:extLst>
            </p:cNvPr>
            <p:cNvSpPr>
              <a:spLocks noChangeArrowheads="1"/>
            </p:cNvSpPr>
            <p:nvPr/>
          </p:nvSpPr>
          <p:spPr bwMode="auto">
            <a:xfrm>
              <a:off x="3075" y="1833"/>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3" name="Oval 186">
              <a:extLst>
                <a:ext uri="{FF2B5EF4-FFF2-40B4-BE49-F238E27FC236}">
                  <a16:creationId xmlns="" xmlns:a16="http://schemas.microsoft.com/office/drawing/2014/main" id="{C03C85F4-D2CF-422C-84A8-44238DFD98B8}"/>
                </a:ext>
              </a:extLst>
            </p:cNvPr>
            <p:cNvSpPr>
              <a:spLocks noChangeArrowheads="1"/>
            </p:cNvSpPr>
            <p:nvPr/>
          </p:nvSpPr>
          <p:spPr bwMode="auto">
            <a:xfrm>
              <a:off x="3074" y="2096"/>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4" name="Oval 187">
              <a:extLst>
                <a:ext uri="{FF2B5EF4-FFF2-40B4-BE49-F238E27FC236}">
                  <a16:creationId xmlns="" xmlns:a16="http://schemas.microsoft.com/office/drawing/2014/main" id="{C0A51718-506F-4A39-AC69-628731F4E5C7}"/>
                </a:ext>
              </a:extLst>
            </p:cNvPr>
            <p:cNvSpPr>
              <a:spLocks noChangeArrowheads="1"/>
            </p:cNvSpPr>
            <p:nvPr/>
          </p:nvSpPr>
          <p:spPr bwMode="auto">
            <a:xfrm>
              <a:off x="3188" y="1756"/>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5" name="Oval 188">
              <a:extLst>
                <a:ext uri="{FF2B5EF4-FFF2-40B4-BE49-F238E27FC236}">
                  <a16:creationId xmlns="" xmlns:a16="http://schemas.microsoft.com/office/drawing/2014/main" id="{807160C1-F1D3-4EC6-B416-1B101D6C61EB}"/>
                </a:ext>
              </a:extLst>
            </p:cNvPr>
            <p:cNvSpPr>
              <a:spLocks noChangeArrowheads="1"/>
            </p:cNvSpPr>
            <p:nvPr/>
          </p:nvSpPr>
          <p:spPr bwMode="auto">
            <a:xfrm>
              <a:off x="3188" y="2008"/>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6" name="Oval 189">
              <a:extLst>
                <a:ext uri="{FF2B5EF4-FFF2-40B4-BE49-F238E27FC236}">
                  <a16:creationId xmlns="" xmlns:a16="http://schemas.microsoft.com/office/drawing/2014/main" id="{6140C667-F47B-46F0-BB3B-9BC144389CD0}"/>
                </a:ext>
              </a:extLst>
            </p:cNvPr>
            <p:cNvSpPr>
              <a:spLocks noChangeArrowheads="1"/>
            </p:cNvSpPr>
            <p:nvPr/>
          </p:nvSpPr>
          <p:spPr bwMode="auto">
            <a:xfrm>
              <a:off x="2813" y="1548"/>
              <a:ext cx="45" cy="44"/>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7" name="Oval 190">
              <a:extLst>
                <a:ext uri="{FF2B5EF4-FFF2-40B4-BE49-F238E27FC236}">
                  <a16:creationId xmlns="" xmlns:a16="http://schemas.microsoft.com/office/drawing/2014/main" id="{95817570-B518-41C0-A229-3D21A8401739}"/>
                </a:ext>
              </a:extLst>
            </p:cNvPr>
            <p:cNvSpPr>
              <a:spLocks noChangeArrowheads="1"/>
            </p:cNvSpPr>
            <p:nvPr/>
          </p:nvSpPr>
          <p:spPr bwMode="auto">
            <a:xfrm>
              <a:off x="2813" y="1467"/>
              <a:ext cx="45" cy="44"/>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198" name="Line 191">
              <a:extLst>
                <a:ext uri="{FF2B5EF4-FFF2-40B4-BE49-F238E27FC236}">
                  <a16:creationId xmlns="" xmlns:a16="http://schemas.microsoft.com/office/drawing/2014/main" id="{220F23C4-775C-4BD4-9D61-64ABE0E25DDE}"/>
                </a:ext>
              </a:extLst>
            </p:cNvPr>
            <p:cNvSpPr>
              <a:spLocks noChangeShapeType="1"/>
            </p:cNvSpPr>
            <p:nvPr/>
          </p:nvSpPr>
          <p:spPr bwMode="auto">
            <a:xfrm flipV="1">
              <a:off x="2969" y="1669"/>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Line 192">
              <a:extLst>
                <a:ext uri="{FF2B5EF4-FFF2-40B4-BE49-F238E27FC236}">
                  <a16:creationId xmlns="" xmlns:a16="http://schemas.microsoft.com/office/drawing/2014/main" id="{07853975-3082-4F5F-9D6B-85762861D95F}"/>
                </a:ext>
              </a:extLst>
            </p:cNvPr>
            <p:cNvSpPr>
              <a:spLocks noChangeShapeType="1"/>
            </p:cNvSpPr>
            <p:nvPr/>
          </p:nvSpPr>
          <p:spPr bwMode="auto">
            <a:xfrm flipV="1">
              <a:off x="3095" y="1570"/>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193">
              <a:extLst>
                <a:ext uri="{FF2B5EF4-FFF2-40B4-BE49-F238E27FC236}">
                  <a16:creationId xmlns="" xmlns:a16="http://schemas.microsoft.com/office/drawing/2014/main" id="{4CF877C3-06CC-4C9E-B072-F8241D702005}"/>
                </a:ext>
              </a:extLst>
            </p:cNvPr>
            <p:cNvSpPr>
              <a:spLocks noChangeShapeType="1"/>
            </p:cNvSpPr>
            <p:nvPr/>
          </p:nvSpPr>
          <p:spPr bwMode="auto">
            <a:xfrm flipV="1">
              <a:off x="3220" y="1488"/>
              <a:ext cx="0" cy="1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1" name="Group 194">
              <a:extLst>
                <a:ext uri="{FF2B5EF4-FFF2-40B4-BE49-F238E27FC236}">
                  <a16:creationId xmlns="" xmlns:a16="http://schemas.microsoft.com/office/drawing/2014/main" id="{6BADEFEF-CDD7-40DB-AC97-43F707C7F153}"/>
                </a:ext>
              </a:extLst>
            </p:cNvPr>
            <p:cNvGrpSpPr>
              <a:grpSpLocks/>
            </p:cNvGrpSpPr>
            <p:nvPr/>
          </p:nvGrpSpPr>
          <p:grpSpPr bwMode="auto">
            <a:xfrm>
              <a:off x="3367" y="2543"/>
              <a:ext cx="1116" cy="164"/>
              <a:chOff x="3858" y="12988"/>
              <a:chExt cx="1121" cy="170"/>
            </a:xfrm>
          </p:grpSpPr>
          <p:sp>
            <p:nvSpPr>
              <p:cNvPr id="254" name="Rectangle 195">
                <a:extLst>
                  <a:ext uri="{FF2B5EF4-FFF2-40B4-BE49-F238E27FC236}">
                    <a16:creationId xmlns="" xmlns:a16="http://schemas.microsoft.com/office/drawing/2014/main" id="{697B26CC-D478-4D95-A47D-469D579ADBA0}"/>
                  </a:ext>
                </a:extLst>
              </p:cNvPr>
              <p:cNvSpPr>
                <a:spLocks noChangeArrowheads="1"/>
              </p:cNvSpPr>
              <p:nvPr/>
            </p:nvSpPr>
            <p:spPr bwMode="auto">
              <a:xfrm rot="5400000">
                <a:off x="3793"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55" name="Rectangle 196">
                <a:extLst>
                  <a:ext uri="{FF2B5EF4-FFF2-40B4-BE49-F238E27FC236}">
                    <a16:creationId xmlns="" xmlns:a16="http://schemas.microsoft.com/office/drawing/2014/main" id="{5CF0F147-8FDC-4192-A9FC-EA3DB7F8BB8F}"/>
                  </a:ext>
                </a:extLst>
              </p:cNvPr>
              <p:cNvSpPr>
                <a:spLocks noChangeArrowheads="1"/>
              </p:cNvSpPr>
              <p:nvPr/>
            </p:nvSpPr>
            <p:spPr bwMode="auto">
              <a:xfrm rot="5400000">
                <a:off x="3877"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56" name="Rectangle 197">
                <a:extLst>
                  <a:ext uri="{FF2B5EF4-FFF2-40B4-BE49-F238E27FC236}">
                    <a16:creationId xmlns="" xmlns:a16="http://schemas.microsoft.com/office/drawing/2014/main" id="{6A72DDAB-ED08-4F19-A971-E430D7DB56C7}"/>
                  </a:ext>
                </a:extLst>
              </p:cNvPr>
              <p:cNvSpPr>
                <a:spLocks noChangeArrowheads="1"/>
              </p:cNvSpPr>
              <p:nvPr/>
            </p:nvSpPr>
            <p:spPr bwMode="auto">
              <a:xfrm rot="5400000">
                <a:off x="3961"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57" name="Rectangle 198">
                <a:extLst>
                  <a:ext uri="{FF2B5EF4-FFF2-40B4-BE49-F238E27FC236}">
                    <a16:creationId xmlns="" xmlns:a16="http://schemas.microsoft.com/office/drawing/2014/main" id="{81C277AF-9B70-4062-BA2A-1F4E281C90A0}"/>
                  </a:ext>
                </a:extLst>
              </p:cNvPr>
              <p:cNvSpPr>
                <a:spLocks noChangeArrowheads="1"/>
              </p:cNvSpPr>
              <p:nvPr/>
            </p:nvSpPr>
            <p:spPr bwMode="auto">
              <a:xfrm rot="5400000">
                <a:off x="4045"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58" name="Rectangle 199">
                <a:extLst>
                  <a:ext uri="{FF2B5EF4-FFF2-40B4-BE49-F238E27FC236}">
                    <a16:creationId xmlns="" xmlns:a16="http://schemas.microsoft.com/office/drawing/2014/main" id="{1004552E-4719-40A2-8660-844EFF976820}"/>
                  </a:ext>
                </a:extLst>
              </p:cNvPr>
              <p:cNvSpPr>
                <a:spLocks noChangeArrowheads="1"/>
              </p:cNvSpPr>
              <p:nvPr/>
            </p:nvSpPr>
            <p:spPr bwMode="auto">
              <a:xfrm rot="5400000">
                <a:off x="4129"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59" name="Rectangle 200">
                <a:extLst>
                  <a:ext uri="{FF2B5EF4-FFF2-40B4-BE49-F238E27FC236}">
                    <a16:creationId xmlns="" xmlns:a16="http://schemas.microsoft.com/office/drawing/2014/main" id="{F1446FF7-6314-446C-8FD1-220D84A2CC96}"/>
                  </a:ext>
                </a:extLst>
              </p:cNvPr>
              <p:cNvSpPr>
                <a:spLocks noChangeArrowheads="1"/>
              </p:cNvSpPr>
              <p:nvPr/>
            </p:nvSpPr>
            <p:spPr bwMode="auto">
              <a:xfrm rot="5400000">
                <a:off x="4213"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60" name="Rectangle 201">
                <a:extLst>
                  <a:ext uri="{FF2B5EF4-FFF2-40B4-BE49-F238E27FC236}">
                    <a16:creationId xmlns="" xmlns:a16="http://schemas.microsoft.com/office/drawing/2014/main" id="{D5F99D61-7534-408E-87A6-26F738A9D04D}"/>
                  </a:ext>
                </a:extLst>
              </p:cNvPr>
              <p:cNvSpPr>
                <a:spLocks noChangeArrowheads="1"/>
              </p:cNvSpPr>
              <p:nvPr/>
            </p:nvSpPr>
            <p:spPr bwMode="auto">
              <a:xfrm rot="5400000">
                <a:off x="4297"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61" name="Rectangle 202">
                <a:extLst>
                  <a:ext uri="{FF2B5EF4-FFF2-40B4-BE49-F238E27FC236}">
                    <a16:creationId xmlns="" xmlns:a16="http://schemas.microsoft.com/office/drawing/2014/main" id="{C7906007-E099-4E62-B208-1F902ABC922D}"/>
                  </a:ext>
                </a:extLst>
              </p:cNvPr>
              <p:cNvSpPr>
                <a:spLocks noChangeArrowheads="1"/>
              </p:cNvSpPr>
              <p:nvPr/>
            </p:nvSpPr>
            <p:spPr bwMode="auto">
              <a:xfrm rot="5400000">
                <a:off x="4381"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62" name="Rectangle 203">
                <a:extLst>
                  <a:ext uri="{FF2B5EF4-FFF2-40B4-BE49-F238E27FC236}">
                    <a16:creationId xmlns="" xmlns:a16="http://schemas.microsoft.com/office/drawing/2014/main" id="{E428F0F0-4BCE-491F-99F8-9B9D8292E2D0}"/>
                  </a:ext>
                </a:extLst>
              </p:cNvPr>
              <p:cNvSpPr>
                <a:spLocks noChangeArrowheads="1"/>
              </p:cNvSpPr>
              <p:nvPr/>
            </p:nvSpPr>
            <p:spPr bwMode="auto">
              <a:xfrm rot="5400000">
                <a:off x="4454"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63" name="Rectangle 204">
                <a:extLst>
                  <a:ext uri="{FF2B5EF4-FFF2-40B4-BE49-F238E27FC236}">
                    <a16:creationId xmlns="" xmlns:a16="http://schemas.microsoft.com/office/drawing/2014/main" id="{CB7560B6-3604-4E5E-9972-549C11660CD5}"/>
                  </a:ext>
                </a:extLst>
              </p:cNvPr>
              <p:cNvSpPr>
                <a:spLocks noChangeArrowheads="1"/>
              </p:cNvSpPr>
              <p:nvPr/>
            </p:nvSpPr>
            <p:spPr bwMode="auto">
              <a:xfrm rot="5400000">
                <a:off x="4538"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64" name="Rectangle 205">
                <a:extLst>
                  <a:ext uri="{FF2B5EF4-FFF2-40B4-BE49-F238E27FC236}">
                    <a16:creationId xmlns="" xmlns:a16="http://schemas.microsoft.com/office/drawing/2014/main" id="{FA9A3468-B6C7-435D-A7BD-B976A1005E09}"/>
                  </a:ext>
                </a:extLst>
              </p:cNvPr>
              <p:cNvSpPr>
                <a:spLocks noChangeArrowheads="1"/>
              </p:cNvSpPr>
              <p:nvPr/>
            </p:nvSpPr>
            <p:spPr bwMode="auto">
              <a:xfrm rot="5400000">
                <a:off x="4622"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65" name="Rectangle 206">
                <a:extLst>
                  <a:ext uri="{FF2B5EF4-FFF2-40B4-BE49-F238E27FC236}">
                    <a16:creationId xmlns="" xmlns:a16="http://schemas.microsoft.com/office/drawing/2014/main" id="{B4F1F275-C9FE-4FB5-A1B2-E26B5F55A7D0}"/>
                  </a:ext>
                </a:extLst>
              </p:cNvPr>
              <p:cNvSpPr>
                <a:spLocks noChangeArrowheads="1"/>
              </p:cNvSpPr>
              <p:nvPr/>
            </p:nvSpPr>
            <p:spPr bwMode="auto">
              <a:xfrm rot="5400000">
                <a:off x="4706"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66" name="Rectangle 207">
                <a:extLst>
                  <a:ext uri="{FF2B5EF4-FFF2-40B4-BE49-F238E27FC236}">
                    <a16:creationId xmlns="" xmlns:a16="http://schemas.microsoft.com/office/drawing/2014/main" id="{94A1ACF7-E535-4082-8856-2DF028EACF28}"/>
                  </a:ext>
                </a:extLst>
              </p:cNvPr>
              <p:cNvSpPr>
                <a:spLocks noChangeArrowheads="1"/>
              </p:cNvSpPr>
              <p:nvPr/>
            </p:nvSpPr>
            <p:spPr bwMode="auto">
              <a:xfrm rot="5400000">
                <a:off x="4790"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67" name="Rectangle 208">
                <a:extLst>
                  <a:ext uri="{FF2B5EF4-FFF2-40B4-BE49-F238E27FC236}">
                    <a16:creationId xmlns="" xmlns:a16="http://schemas.microsoft.com/office/drawing/2014/main" id="{C367FE92-344E-4668-90AA-5CD178D81E46}"/>
                  </a:ext>
                </a:extLst>
              </p:cNvPr>
              <p:cNvSpPr>
                <a:spLocks noChangeArrowheads="1"/>
              </p:cNvSpPr>
              <p:nvPr/>
            </p:nvSpPr>
            <p:spPr bwMode="auto">
              <a:xfrm rot="5400000">
                <a:off x="4874" y="13053"/>
                <a:ext cx="170" cy="40"/>
              </a:xfrm>
              <a:prstGeom prst="rect">
                <a:avLst/>
              </a:prstGeom>
              <a:solidFill>
                <a:srgbClr val="FFFFFF"/>
              </a:solidFill>
              <a:ln w="9525">
                <a:solidFill>
                  <a:srgbClr val="000000"/>
                </a:solidFill>
                <a:miter lim="800000"/>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sp>
          <p:nvSpPr>
            <p:cNvPr id="202" name="Freeform 209">
              <a:extLst>
                <a:ext uri="{FF2B5EF4-FFF2-40B4-BE49-F238E27FC236}">
                  <a16:creationId xmlns="" xmlns:a16="http://schemas.microsoft.com/office/drawing/2014/main" id="{282D842A-A16B-4D75-95A7-BB298BAABC03}"/>
                </a:ext>
              </a:extLst>
            </p:cNvPr>
            <p:cNvSpPr>
              <a:spLocks/>
            </p:cNvSpPr>
            <p:nvPr/>
          </p:nvSpPr>
          <p:spPr bwMode="auto">
            <a:xfrm>
              <a:off x="3334" y="2500"/>
              <a:ext cx="1338" cy="240"/>
            </a:xfrm>
            <a:custGeom>
              <a:avLst/>
              <a:gdLst>
                <a:gd name="T0" fmla="*/ 0 w 1344"/>
                <a:gd name="T1" fmla="*/ 0 h 248"/>
                <a:gd name="T2" fmla="*/ 0 w 1344"/>
                <a:gd name="T3" fmla="*/ 232 h 248"/>
                <a:gd name="T4" fmla="*/ 1332 w 1344"/>
                <a:gd name="T5" fmla="*/ 232 h 248"/>
                <a:gd name="T6" fmla="*/ 1332 w 1344"/>
                <a:gd name="T7" fmla="*/ 0 h 248"/>
                <a:gd name="T8" fmla="*/ 1040 w 1344"/>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4" h="248">
                  <a:moveTo>
                    <a:pt x="0" y="0"/>
                  </a:moveTo>
                  <a:lnTo>
                    <a:pt x="0" y="248"/>
                  </a:lnTo>
                  <a:lnTo>
                    <a:pt x="1344" y="248"/>
                  </a:lnTo>
                  <a:lnTo>
                    <a:pt x="1344" y="0"/>
                  </a:lnTo>
                  <a:lnTo>
                    <a:pt x="105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3" name="Line 210">
              <a:extLst>
                <a:ext uri="{FF2B5EF4-FFF2-40B4-BE49-F238E27FC236}">
                  <a16:creationId xmlns="" xmlns:a16="http://schemas.microsoft.com/office/drawing/2014/main" id="{91E05608-5C25-4FA0-984D-E6F465D7A851}"/>
                </a:ext>
              </a:extLst>
            </p:cNvPr>
            <p:cNvSpPr>
              <a:spLocks noChangeShapeType="1"/>
            </p:cNvSpPr>
            <p:nvPr/>
          </p:nvSpPr>
          <p:spPr bwMode="auto">
            <a:xfrm>
              <a:off x="4474" y="2592"/>
              <a:ext cx="3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 name="Oval 211">
              <a:extLst>
                <a:ext uri="{FF2B5EF4-FFF2-40B4-BE49-F238E27FC236}">
                  <a16:creationId xmlns="" xmlns:a16="http://schemas.microsoft.com/office/drawing/2014/main" id="{6713D67F-0D63-47C3-A9C6-35A7FB103B27}"/>
                </a:ext>
              </a:extLst>
            </p:cNvPr>
            <p:cNvSpPr>
              <a:spLocks noChangeArrowheads="1"/>
            </p:cNvSpPr>
            <p:nvPr/>
          </p:nvSpPr>
          <p:spPr bwMode="auto">
            <a:xfrm>
              <a:off x="4839" y="2571"/>
              <a:ext cx="45" cy="45"/>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05" name="Line 212">
              <a:extLst>
                <a:ext uri="{FF2B5EF4-FFF2-40B4-BE49-F238E27FC236}">
                  <a16:creationId xmlns="" xmlns:a16="http://schemas.microsoft.com/office/drawing/2014/main" id="{27D3A3AA-90A2-42BF-95AE-6F6E61AE9FD2}"/>
                </a:ext>
              </a:extLst>
            </p:cNvPr>
            <p:cNvSpPr>
              <a:spLocks noChangeShapeType="1"/>
            </p:cNvSpPr>
            <p:nvPr/>
          </p:nvSpPr>
          <p:spPr bwMode="auto">
            <a:xfrm>
              <a:off x="3471" y="2712"/>
              <a:ext cx="0" cy="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 name="Line 213">
              <a:extLst>
                <a:ext uri="{FF2B5EF4-FFF2-40B4-BE49-F238E27FC236}">
                  <a16:creationId xmlns="" xmlns:a16="http://schemas.microsoft.com/office/drawing/2014/main" id="{3D3CB584-44DC-44C0-8673-61582B0955D0}"/>
                </a:ext>
              </a:extLst>
            </p:cNvPr>
            <p:cNvSpPr>
              <a:spLocks noChangeShapeType="1"/>
            </p:cNvSpPr>
            <p:nvPr/>
          </p:nvSpPr>
          <p:spPr bwMode="auto">
            <a:xfrm>
              <a:off x="3721" y="2712"/>
              <a:ext cx="0" cy="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214">
              <a:extLst>
                <a:ext uri="{FF2B5EF4-FFF2-40B4-BE49-F238E27FC236}">
                  <a16:creationId xmlns="" xmlns:a16="http://schemas.microsoft.com/office/drawing/2014/main" id="{0556DD74-C3DF-4A69-86D9-83839078CC0E}"/>
                </a:ext>
              </a:extLst>
            </p:cNvPr>
            <p:cNvSpPr>
              <a:spLocks noChangeShapeType="1"/>
            </p:cNvSpPr>
            <p:nvPr/>
          </p:nvSpPr>
          <p:spPr bwMode="auto">
            <a:xfrm>
              <a:off x="3972" y="2712"/>
              <a:ext cx="0" cy="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215">
              <a:extLst>
                <a:ext uri="{FF2B5EF4-FFF2-40B4-BE49-F238E27FC236}">
                  <a16:creationId xmlns="" xmlns:a16="http://schemas.microsoft.com/office/drawing/2014/main" id="{D34735B4-FE1E-4CFB-B275-751BAE6FC049}"/>
                </a:ext>
              </a:extLst>
            </p:cNvPr>
            <p:cNvSpPr>
              <a:spLocks noChangeShapeType="1"/>
            </p:cNvSpPr>
            <p:nvPr/>
          </p:nvSpPr>
          <p:spPr bwMode="auto">
            <a:xfrm>
              <a:off x="4212" y="2712"/>
              <a:ext cx="0" cy="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216">
              <a:extLst>
                <a:ext uri="{FF2B5EF4-FFF2-40B4-BE49-F238E27FC236}">
                  <a16:creationId xmlns="" xmlns:a16="http://schemas.microsoft.com/office/drawing/2014/main" id="{EF3AC75B-F175-48C8-AF9D-BA763C7EBC8C}"/>
                </a:ext>
              </a:extLst>
            </p:cNvPr>
            <p:cNvSpPr>
              <a:spLocks noChangeShapeType="1"/>
            </p:cNvSpPr>
            <p:nvPr/>
          </p:nvSpPr>
          <p:spPr bwMode="auto">
            <a:xfrm>
              <a:off x="3554" y="2712"/>
              <a:ext cx="0" cy="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Oval 217">
              <a:extLst>
                <a:ext uri="{FF2B5EF4-FFF2-40B4-BE49-F238E27FC236}">
                  <a16:creationId xmlns="" xmlns:a16="http://schemas.microsoft.com/office/drawing/2014/main" id="{7F6500B3-7F11-46FE-A093-FB996B856AAE}"/>
                </a:ext>
              </a:extLst>
            </p:cNvPr>
            <p:cNvSpPr>
              <a:spLocks noChangeArrowheads="1"/>
            </p:cNvSpPr>
            <p:nvPr/>
          </p:nvSpPr>
          <p:spPr bwMode="auto">
            <a:xfrm>
              <a:off x="3531" y="2941"/>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11" name="Line 218">
              <a:extLst>
                <a:ext uri="{FF2B5EF4-FFF2-40B4-BE49-F238E27FC236}">
                  <a16:creationId xmlns="" xmlns:a16="http://schemas.microsoft.com/office/drawing/2014/main" id="{A3645F27-3C16-4522-BD26-75C6489C8F97}"/>
                </a:ext>
              </a:extLst>
            </p:cNvPr>
            <p:cNvSpPr>
              <a:spLocks noChangeShapeType="1"/>
            </p:cNvSpPr>
            <p:nvPr/>
          </p:nvSpPr>
          <p:spPr bwMode="auto">
            <a:xfrm>
              <a:off x="3805" y="2712"/>
              <a:ext cx="0" cy="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 name="Oval 219">
              <a:extLst>
                <a:ext uri="{FF2B5EF4-FFF2-40B4-BE49-F238E27FC236}">
                  <a16:creationId xmlns="" xmlns:a16="http://schemas.microsoft.com/office/drawing/2014/main" id="{E1DCA86A-3066-4268-85B0-0F4098116D76}"/>
                </a:ext>
              </a:extLst>
            </p:cNvPr>
            <p:cNvSpPr>
              <a:spLocks noChangeArrowheads="1"/>
            </p:cNvSpPr>
            <p:nvPr/>
          </p:nvSpPr>
          <p:spPr bwMode="auto">
            <a:xfrm>
              <a:off x="3782" y="2941"/>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13" name="Line 220">
              <a:extLst>
                <a:ext uri="{FF2B5EF4-FFF2-40B4-BE49-F238E27FC236}">
                  <a16:creationId xmlns="" xmlns:a16="http://schemas.microsoft.com/office/drawing/2014/main" id="{B27A5838-41EC-4A01-A6C6-9349C1AA4F30}"/>
                </a:ext>
              </a:extLst>
            </p:cNvPr>
            <p:cNvSpPr>
              <a:spLocks noChangeShapeType="1"/>
            </p:cNvSpPr>
            <p:nvPr/>
          </p:nvSpPr>
          <p:spPr bwMode="auto">
            <a:xfrm>
              <a:off x="4045" y="2712"/>
              <a:ext cx="0" cy="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Oval 221">
              <a:extLst>
                <a:ext uri="{FF2B5EF4-FFF2-40B4-BE49-F238E27FC236}">
                  <a16:creationId xmlns="" xmlns:a16="http://schemas.microsoft.com/office/drawing/2014/main" id="{13598791-20F7-44FA-A7D8-FC38209640B0}"/>
                </a:ext>
              </a:extLst>
            </p:cNvPr>
            <p:cNvSpPr>
              <a:spLocks noChangeArrowheads="1"/>
            </p:cNvSpPr>
            <p:nvPr/>
          </p:nvSpPr>
          <p:spPr bwMode="auto">
            <a:xfrm>
              <a:off x="4022" y="2941"/>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15" name="Line 222">
              <a:extLst>
                <a:ext uri="{FF2B5EF4-FFF2-40B4-BE49-F238E27FC236}">
                  <a16:creationId xmlns="" xmlns:a16="http://schemas.microsoft.com/office/drawing/2014/main" id="{BBABA2FC-9F1D-4CC1-AC44-DF98EC1E3E2C}"/>
                </a:ext>
              </a:extLst>
            </p:cNvPr>
            <p:cNvSpPr>
              <a:spLocks noChangeShapeType="1"/>
            </p:cNvSpPr>
            <p:nvPr/>
          </p:nvSpPr>
          <p:spPr bwMode="auto">
            <a:xfrm>
              <a:off x="4296" y="2712"/>
              <a:ext cx="0" cy="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223">
              <a:extLst>
                <a:ext uri="{FF2B5EF4-FFF2-40B4-BE49-F238E27FC236}">
                  <a16:creationId xmlns="" xmlns:a16="http://schemas.microsoft.com/office/drawing/2014/main" id="{A7C8BA28-0412-43EB-A556-52B15C58532E}"/>
                </a:ext>
              </a:extLst>
            </p:cNvPr>
            <p:cNvSpPr>
              <a:spLocks noChangeShapeType="1"/>
            </p:cNvSpPr>
            <p:nvPr/>
          </p:nvSpPr>
          <p:spPr bwMode="auto">
            <a:xfrm>
              <a:off x="3387" y="2712"/>
              <a:ext cx="0" cy="3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Oval 224">
              <a:extLst>
                <a:ext uri="{FF2B5EF4-FFF2-40B4-BE49-F238E27FC236}">
                  <a16:creationId xmlns="" xmlns:a16="http://schemas.microsoft.com/office/drawing/2014/main" id="{FE72F34C-24F1-4C35-8D84-476550181552}"/>
                </a:ext>
              </a:extLst>
            </p:cNvPr>
            <p:cNvSpPr>
              <a:spLocks noChangeArrowheads="1"/>
            </p:cNvSpPr>
            <p:nvPr/>
          </p:nvSpPr>
          <p:spPr bwMode="auto">
            <a:xfrm>
              <a:off x="3365" y="3073"/>
              <a:ext cx="34" cy="33"/>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18" name="Line 225">
              <a:extLst>
                <a:ext uri="{FF2B5EF4-FFF2-40B4-BE49-F238E27FC236}">
                  <a16:creationId xmlns="" xmlns:a16="http://schemas.microsoft.com/office/drawing/2014/main" id="{57A041BA-E296-49F9-9510-85CA9DE070AE}"/>
                </a:ext>
              </a:extLst>
            </p:cNvPr>
            <p:cNvSpPr>
              <a:spLocks noChangeShapeType="1"/>
            </p:cNvSpPr>
            <p:nvPr/>
          </p:nvSpPr>
          <p:spPr bwMode="auto">
            <a:xfrm>
              <a:off x="3649" y="2712"/>
              <a:ext cx="0" cy="3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9" name="Oval 226">
              <a:extLst>
                <a:ext uri="{FF2B5EF4-FFF2-40B4-BE49-F238E27FC236}">
                  <a16:creationId xmlns="" xmlns:a16="http://schemas.microsoft.com/office/drawing/2014/main" id="{24588F28-2928-470F-9D78-5E4AC9A80A68}"/>
                </a:ext>
              </a:extLst>
            </p:cNvPr>
            <p:cNvSpPr>
              <a:spLocks noChangeArrowheads="1"/>
            </p:cNvSpPr>
            <p:nvPr/>
          </p:nvSpPr>
          <p:spPr bwMode="auto">
            <a:xfrm>
              <a:off x="3627" y="3061"/>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20" name="Line 227">
              <a:extLst>
                <a:ext uri="{FF2B5EF4-FFF2-40B4-BE49-F238E27FC236}">
                  <a16:creationId xmlns="" xmlns:a16="http://schemas.microsoft.com/office/drawing/2014/main" id="{08A98BB0-3138-4E88-A32E-A1737EB8F84F}"/>
                </a:ext>
              </a:extLst>
            </p:cNvPr>
            <p:cNvSpPr>
              <a:spLocks noChangeShapeType="1"/>
            </p:cNvSpPr>
            <p:nvPr/>
          </p:nvSpPr>
          <p:spPr bwMode="auto">
            <a:xfrm>
              <a:off x="3889" y="2712"/>
              <a:ext cx="0" cy="3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 name="Oval 228">
              <a:extLst>
                <a:ext uri="{FF2B5EF4-FFF2-40B4-BE49-F238E27FC236}">
                  <a16:creationId xmlns="" xmlns:a16="http://schemas.microsoft.com/office/drawing/2014/main" id="{D24A5063-C63F-4D7D-87C4-879D5535CDF2}"/>
                </a:ext>
              </a:extLst>
            </p:cNvPr>
            <p:cNvSpPr>
              <a:spLocks noChangeArrowheads="1"/>
            </p:cNvSpPr>
            <p:nvPr/>
          </p:nvSpPr>
          <p:spPr bwMode="auto">
            <a:xfrm>
              <a:off x="3867" y="3061"/>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22" name="Oval 229">
              <a:extLst>
                <a:ext uri="{FF2B5EF4-FFF2-40B4-BE49-F238E27FC236}">
                  <a16:creationId xmlns="" xmlns:a16="http://schemas.microsoft.com/office/drawing/2014/main" id="{1ECE9D67-7C27-4DF7-8D97-3A12B9D77E0B}"/>
                </a:ext>
              </a:extLst>
            </p:cNvPr>
            <p:cNvSpPr>
              <a:spLocks noChangeArrowheads="1"/>
            </p:cNvSpPr>
            <p:nvPr/>
          </p:nvSpPr>
          <p:spPr bwMode="auto">
            <a:xfrm>
              <a:off x="4108" y="3061"/>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23" name="Line 230">
              <a:extLst>
                <a:ext uri="{FF2B5EF4-FFF2-40B4-BE49-F238E27FC236}">
                  <a16:creationId xmlns="" xmlns:a16="http://schemas.microsoft.com/office/drawing/2014/main" id="{3B063FD8-4B39-4818-8A2F-A317AD0557B5}"/>
                </a:ext>
              </a:extLst>
            </p:cNvPr>
            <p:cNvSpPr>
              <a:spLocks noChangeShapeType="1"/>
            </p:cNvSpPr>
            <p:nvPr/>
          </p:nvSpPr>
          <p:spPr bwMode="auto">
            <a:xfrm>
              <a:off x="4379" y="2712"/>
              <a:ext cx="0" cy="3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4" name="Line 231">
              <a:extLst>
                <a:ext uri="{FF2B5EF4-FFF2-40B4-BE49-F238E27FC236}">
                  <a16:creationId xmlns="" xmlns:a16="http://schemas.microsoft.com/office/drawing/2014/main" id="{252F2D8A-CFC8-4EAC-B9EF-1E379CBC409C}"/>
                </a:ext>
              </a:extLst>
            </p:cNvPr>
            <p:cNvSpPr>
              <a:spLocks noChangeShapeType="1"/>
            </p:cNvSpPr>
            <p:nvPr/>
          </p:nvSpPr>
          <p:spPr bwMode="auto">
            <a:xfrm>
              <a:off x="4128" y="2708"/>
              <a:ext cx="0" cy="3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 name="Line 232">
              <a:extLst>
                <a:ext uri="{FF2B5EF4-FFF2-40B4-BE49-F238E27FC236}">
                  <a16:creationId xmlns="" xmlns:a16="http://schemas.microsoft.com/office/drawing/2014/main" id="{870D11D8-1F96-4A1F-A142-62DD13C3CF0C}"/>
                </a:ext>
              </a:extLst>
            </p:cNvPr>
            <p:cNvSpPr>
              <a:spLocks noChangeShapeType="1"/>
            </p:cNvSpPr>
            <p:nvPr/>
          </p:nvSpPr>
          <p:spPr bwMode="auto">
            <a:xfrm flipH="1">
              <a:off x="2958" y="3080"/>
              <a:ext cx="142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 name="Line 233">
              <a:extLst>
                <a:ext uri="{FF2B5EF4-FFF2-40B4-BE49-F238E27FC236}">
                  <a16:creationId xmlns="" xmlns:a16="http://schemas.microsoft.com/office/drawing/2014/main" id="{7D2D7AEB-8FE7-4062-B6BE-2E2F189F8E93}"/>
                </a:ext>
              </a:extLst>
            </p:cNvPr>
            <p:cNvSpPr>
              <a:spLocks noChangeShapeType="1"/>
            </p:cNvSpPr>
            <p:nvPr/>
          </p:nvSpPr>
          <p:spPr bwMode="auto">
            <a:xfrm flipH="1">
              <a:off x="2958" y="2963"/>
              <a:ext cx="1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 name="Oval 234">
              <a:extLst>
                <a:ext uri="{FF2B5EF4-FFF2-40B4-BE49-F238E27FC236}">
                  <a16:creationId xmlns="" xmlns:a16="http://schemas.microsoft.com/office/drawing/2014/main" id="{03B7AAE0-B174-4657-B1AE-57E28AC5E42D}"/>
                </a:ext>
              </a:extLst>
            </p:cNvPr>
            <p:cNvSpPr>
              <a:spLocks noChangeArrowheads="1"/>
            </p:cNvSpPr>
            <p:nvPr/>
          </p:nvSpPr>
          <p:spPr bwMode="auto">
            <a:xfrm>
              <a:off x="2938" y="3062"/>
              <a:ext cx="45" cy="45"/>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28" name="Line 235">
              <a:extLst>
                <a:ext uri="{FF2B5EF4-FFF2-40B4-BE49-F238E27FC236}">
                  <a16:creationId xmlns="" xmlns:a16="http://schemas.microsoft.com/office/drawing/2014/main" id="{1325054A-1A00-4029-A630-87D2B0C6D944}"/>
                </a:ext>
              </a:extLst>
            </p:cNvPr>
            <p:cNvSpPr>
              <a:spLocks noChangeShapeType="1"/>
            </p:cNvSpPr>
            <p:nvPr/>
          </p:nvSpPr>
          <p:spPr bwMode="auto">
            <a:xfrm flipH="1">
              <a:off x="2958" y="2850"/>
              <a:ext cx="12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9" name="Oval 236">
              <a:extLst>
                <a:ext uri="{FF2B5EF4-FFF2-40B4-BE49-F238E27FC236}">
                  <a16:creationId xmlns="" xmlns:a16="http://schemas.microsoft.com/office/drawing/2014/main" id="{B6EB5C1F-1758-45F5-A908-A7524EBD7575}"/>
                </a:ext>
              </a:extLst>
            </p:cNvPr>
            <p:cNvSpPr>
              <a:spLocks noChangeArrowheads="1"/>
            </p:cNvSpPr>
            <p:nvPr/>
          </p:nvSpPr>
          <p:spPr bwMode="auto">
            <a:xfrm>
              <a:off x="3950" y="2821"/>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30" name="Oval 237">
              <a:extLst>
                <a:ext uri="{FF2B5EF4-FFF2-40B4-BE49-F238E27FC236}">
                  <a16:creationId xmlns="" xmlns:a16="http://schemas.microsoft.com/office/drawing/2014/main" id="{8A2D3FF0-4420-4602-822F-C466FDA6C6FF}"/>
                </a:ext>
              </a:extLst>
            </p:cNvPr>
            <p:cNvSpPr>
              <a:spLocks noChangeArrowheads="1"/>
            </p:cNvSpPr>
            <p:nvPr/>
          </p:nvSpPr>
          <p:spPr bwMode="auto">
            <a:xfrm>
              <a:off x="3699" y="2821"/>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31" name="Oval 238">
              <a:extLst>
                <a:ext uri="{FF2B5EF4-FFF2-40B4-BE49-F238E27FC236}">
                  <a16:creationId xmlns="" xmlns:a16="http://schemas.microsoft.com/office/drawing/2014/main" id="{F7AE3A92-C228-4E59-B22F-DED135B6B676}"/>
                </a:ext>
              </a:extLst>
            </p:cNvPr>
            <p:cNvSpPr>
              <a:spLocks noChangeArrowheads="1"/>
            </p:cNvSpPr>
            <p:nvPr/>
          </p:nvSpPr>
          <p:spPr bwMode="auto">
            <a:xfrm>
              <a:off x="3448" y="2821"/>
              <a:ext cx="45" cy="45"/>
            </a:xfrm>
            <a:prstGeom prst="ellipse">
              <a:avLst/>
            </a:prstGeom>
            <a:solidFill>
              <a:srgbClr val="000000"/>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32" name="Oval 239">
              <a:extLst>
                <a:ext uri="{FF2B5EF4-FFF2-40B4-BE49-F238E27FC236}">
                  <a16:creationId xmlns="" xmlns:a16="http://schemas.microsoft.com/office/drawing/2014/main" id="{B729D673-DF52-4D74-9D78-AD6052A446F7}"/>
                </a:ext>
              </a:extLst>
            </p:cNvPr>
            <p:cNvSpPr>
              <a:spLocks noChangeArrowheads="1"/>
            </p:cNvSpPr>
            <p:nvPr/>
          </p:nvSpPr>
          <p:spPr bwMode="auto">
            <a:xfrm>
              <a:off x="2938" y="2833"/>
              <a:ext cx="45" cy="45"/>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33" name="Freeform 240">
              <a:extLst>
                <a:ext uri="{FF2B5EF4-FFF2-40B4-BE49-F238E27FC236}">
                  <a16:creationId xmlns="" xmlns:a16="http://schemas.microsoft.com/office/drawing/2014/main" id="{362437E3-934D-41E3-988F-7213A9C7ED63}"/>
                </a:ext>
              </a:extLst>
            </p:cNvPr>
            <p:cNvSpPr>
              <a:spLocks/>
            </p:cNvSpPr>
            <p:nvPr/>
          </p:nvSpPr>
          <p:spPr bwMode="auto">
            <a:xfrm>
              <a:off x="4452" y="2712"/>
              <a:ext cx="292" cy="241"/>
            </a:xfrm>
            <a:custGeom>
              <a:avLst/>
              <a:gdLst>
                <a:gd name="T0" fmla="*/ 0 w 294"/>
                <a:gd name="T1" fmla="*/ 0 h 248"/>
                <a:gd name="T2" fmla="*/ 0 w 294"/>
                <a:gd name="T3" fmla="*/ 234 h 248"/>
                <a:gd name="T4" fmla="*/ 290 w 294"/>
                <a:gd name="T5" fmla="*/ 234 h 248"/>
                <a:gd name="T6" fmla="*/ 0 60000 65536"/>
                <a:gd name="T7" fmla="*/ 0 60000 65536"/>
                <a:gd name="T8" fmla="*/ 0 60000 65536"/>
              </a:gdLst>
              <a:ahLst/>
              <a:cxnLst>
                <a:cxn ang="T6">
                  <a:pos x="T0" y="T1"/>
                </a:cxn>
                <a:cxn ang="T7">
                  <a:pos x="T2" y="T3"/>
                </a:cxn>
                <a:cxn ang="T8">
                  <a:pos x="T4" y="T5"/>
                </a:cxn>
              </a:cxnLst>
              <a:rect l="0" t="0" r="r" b="b"/>
              <a:pathLst>
                <a:path w="294" h="248">
                  <a:moveTo>
                    <a:pt x="0" y="0"/>
                  </a:moveTo>
                  <a:lnTo>
                    <a:pt x="0" y="248"/>
                  </a:lnTo>
                  <a:lnTo>
                    <a:pt x="294" y="24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4" name="Oval 241">
              <a:extLst>
                <a:ext uri="{FF2B5EF4-FFF2-40B4-BE49-F238E27FC236}">
                  <a16:creationId xmlns="" xmlns:a16="http://schemas.microsoft.com/office/drawing/2014/main" id="{47A58ABF-FE38-4075-84A3-BCEAEDFE8DA6}"/>
                </a:ext>
              </a:extLst>
            </p:cNvPr>
            <p:cNvSpPr>
              <a:spLocks noChangeArrowheads="1"/>
            </p:cNvSpPr>
            <p:nvPr/>
          </p:nvSpPr>
          <p:spPr bwMode="auto">
            <a:xfrm>
              <a:off x="4735" y="2933"/>
              <a:ext cx="45" cy="45"/>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sp>
          <p:nvSpPr>
            <p:cNvPr id="235" name="Rectangle 242">
              <a:extLst>
                <a:ext uri="{FF2B5EF4-FFF2-40B4-BE49-F238E27FC236}">
                  <a16:creationId xmlns="" xmlns:a16="http://schemas.microsoft.com/office/drawing/2014/main" id="{88D45C4B-E1E6-437B-9AFF-7E9AED5E1670}"/>
                </a:ext>
              </a:extLst>
            </p:cNvPr>
            <p:cNvSpPr>
              <a:spLocks noChangeArrowheads="1"/>
            </p:cNvSpPr>
            <p:nvPr/>
          </p:nvSpPr>
          <p:spPr bwMode="auto">
            <a:xfrm>
              <a:off x="4517" y="275"/>
              <a:ext cx="627"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600"/>
                <a:t>沟阻</a:t>
              </a:r>
            </a:p>
            <a:p>
              <a:pPr>
                <a:spcBef>
                  <a:spcPct val="0"/>
                </a:spcBef>
                <a:buClrTx/>
                <a:buSzTx/>
                <a:buFontTx/>
                <a:buNone/>
              </a:pPr>
              <a:endParaRPr lang="en-US" altLang="zh-CN" sz="1600"/>
            </a:p>
          </p:txBody>
        </p:sp>
        <p:sp>
          <p:nvSpPr>
            <p:cNvPr id="236" name="Rectangle 243">
              <a:extLst>
                <a:ext uri="{FF2B5EF4-FFF2-40B4-BE49-F238E27FC236}">
                  <a16:creationId xmlns="" xmlns:a16="http://schemas.microsoft.com/office/drawing/2014/main" id="{DADCF7D9-37BB-41A3-947D-E144E18B4506}"/>
                </a:ext>
              </a:extLst>
            </p:cNvPr>
            <p:cNvSpPr>
              <a:spLocks noChangeArrowheads="1"/>
            </p:cNvSpPr>
            <p:nvPr/>
          </p:nvSpPr>
          <p:spPr bwMode="auto">
            <a:xfrm>
              <a:off x="2623" y="192"/>
              <a:ext cx="3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000" i="1"/>
                <a:t>P</a:t>
              </a:r>
              <a:r>
                <a:rPr lang="en-US" altLang="zh-CN" sz="2000" baseline="-30000"/>
                <a:t>1</a:t>
              </a:r>
              <a:endParaRPr lang="en-US" altLang="zh-CN" sz="2000"/>
            </a:p>
            <a:p>
              <a:pPr>
                <a:spcBef>
                  <a:spcPct val="0"/>
                </a:spcBef>
                <a:buClrTx/>
                <a:buSzTx/>
                <a:buFontTx/>
                <a:buNone/>
              </a:pPr>
              <a:endParaRPr lang="en-US" altLang="zh-CN" sz="2000"/>
            </a:p>
          </p:txBody>
        </p:sp>
        <p:sp>
          <p:nvSpPr>
            <p:cNvPr id="237" name="Rectangle 244">
              <a:extLst>
                <a:ext uri="{FF2B5EF4-FFF2-40B4-BE49-F238E27FC236}">
                  <a16:creationId xmlns="" xmlns:a16="http://schemas.microsoft.com/office/drawing/2014/main" id="{F29A9638-DDB3-4840-A03C-1FACE540CFDB}"/>
                </a:ext>
              </a:extLst>
            </p:cNvPr>
            <p:cNvSpPr>
              <a:spLocks noChangeArrowheads="1"/>
            </p:cNvSpPr>
            <p:nvPr/>
          </p:nvSpPr>
          <p:spPr bwMode="auto">
            <a:xfrm>
              <a:off x="2400" y="344"/>
              <a:ext cx="43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1600" i="1"/>
                <a:t>   </a:t>
              </a:r>
              <a:r>
                <a:rPr lang="en-US" altLang="zh-CN" sz="2000" i="1"/>
                <a:t>P</a:t>
              </a:r>
              <a:r>
                <a:rPr lang="en-US" altLang="zh-CN" sz="2000" baseline="-30000"/>
                <a:t>2</a:t>
              </a:r>
              <a:endParaRPr lang="en-US" altLang="zh-CN" sz="1600"/>
            </a:p>
          </p:txBody>
        </p:sp>
        <p:sp>
          <p:nvSpPr>
            <p:cNvPr id="238" name="Rectangle 245">
              <a:extLst>
                <a:ext uri="{FF2B5EF4-FFF2-40B4-BE49-F238E27FC236}">
                  <a16:creationId xmlns="" xmlns:a16="http://schemas.microsoft.com/office/drawing/2014/main" id="{EC8DA296-A01C-4D27-B2CE-F0C89CD0A368}"/>
                </a:ext>
              </a:extLst>
            </p:cNvPr>
            <p:cNvSpPr>
              <a:spLocks noChangeArrowheads="1"/>
            </p:cNvSpPr>
            <p:nvPr/>
          </p:nvSpPr>
          <p:spPr bwMode="auto">
            <a:xfrm>
              <a:off x="2568" y="550"/>
              <a:ext cx="30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000" i="1"/>
                <a:t>P</a:t>
              </a:r>
              <a:r>
                <a:rPr lang="en-US" altLang="zh-CN" sz="2000" baseline="-30000"/>
                <a:t>3</a:t>
              </a:r>
              <a:endParaRPr lang="en-US" altLang="zh-CN" sz="1600"/>
            </a:p>
          </p:txBody>
        </p:sp>
        <p:sp>
          <p:nvSpPr>
            <p:cNvPr id="239" name="Rectangle 246">
              <a:extLst>
                <a:ext uri="{FF2B5EF4-FFF2-40B4-BE49-F238E27FC236}">
                  <a16:creationId xmlns="" xmlns:a16="http://schemas.microsoft.com/office/drawing/2014/main" id="{F7EEF772-3756-4CDC-9009-9A1759C1473B}"/>
                </a:ext>
              </a:extLst>
            </p:cNvPr>
            <p:cNvSpPr>
              <a:spLocks noChangeArrowheads="1"/>
            </p:cNvSpPr>
            <p:nvPr/>
          </p:nvSpPr>
          <p:spPr bwMode="auto">
            <a:xfrm>
              <a:off x="2758" y="2539"/>
              <a:ext cx="460"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000" i="1"/>
                <a:t>P</a:t>
              </a:r>
              <a:r>
                <a:rPr lang="en-US" altLang="zh-CN" sz="2000" baseline="-30000"/>
                <a:t>1</a:t>
              </a:r>
              <a:endParaRPr lang="en-US" altLang="zh-CN" sz="2000"/>
            </a:p>
            <a:p>
              <a:pPr>
                <a:spcBef>
                  <a:spcPct val="0"/>
                </a:spcBef>
                <a:buClrTx/>
                <a:buSzTx/>
                <a:buFontTx/>
                <a:buNone/>
              </a:pPr>
              <a:endParaRPr lang="en-US" altLang="zh-CN" sz="2000"/>
            </a:p>
          </p:txBody>
        </p:sp>
        <p:sp>
          <p:nvSpPr>
            <p:cNvPr id="240" name="Rectangle 247">
              <a:extLst>
                <a:ext uri="{FF2B5EF4-FFF2-40B4-BE49-F238E27FC236}">
                  <a16:creationId xmlns="" xmlns:a16="http://schemas.microsoft.com/office/drawing/2014/main" id="{373CE63F-3452-4C35-8855-A8299A107504}"/>
                </a:ext>
              </a:extLst>
            </p:cNvPr>
            <p:cNvSpPr>
              <a:spLocks noChangeArrowheads="1"/>
            </p:cNvSpPr>
            <p:nvPr/>
          </p:nvSpPr>
          <p:spPr bwMode="auto">
            <a:xfrm>
              <a:off x="2534" y="2739"/>
              <a:ext cx="39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1600" i="1"/>
                <a:t>   </a:t>
              </a:r>
              <a:r>
                <a:rPr lang="en-US" altLang="zh-CN" sz="2000" i="1"/>
                <a:t>P</a:t>
              </a:r>
              <a:r>
                <a:rPr lang="en-US" altLang="zh-CN" sz="2000" baseline="-30000"/>
                <a:t>2</a:t>
              </a:r>
              <a:endParaRPr lang="en-US" altLang="zh-CN" sz="2000"/>
            </a:p>
            <a:p>
              <a:pPr>
                <a:spcBef>
                  <a:spcPct val="0"/>
                </a:spcBef>
                <a:buClrTx/>
                <a:buSzTx/>
                <a:buFontTx/>
                <a:buNone/>
              </a:pPr>
              <a:endParaRPr lang="en-US" altLang="zh-CN" sz="2000"/>
            </a:p>
          </p:txBody>
        </p:sp>
        <p:sp>
          <p:nvSpPr>
            <p:cNvPr id="241" name="Rectangle 248">
              <a:extLst>
                <a:ext uri="{FF2B5EF4-FFF2-40B4-BE49-F238E27FC236}">
                  <a16:creationId xmlns="" xmlns:a16="http://schemas.microsoft.com/office/drawing/2014/main" id="{80F21F5E-1E01-46B8-9CC1-4CC6D1F916E8}"/>
                </a:ext>
              </a:extLst>
            </p:cNvPr>
            <p:cNvSpPr>
              <a:spLocks noChangeArrowheads="1"/>
            </p:cNvSpPr>
            <p:nvPr/>
          </p:nvSpPr>
          <p:spPr bwMode="auto">
            <a:xfrm>
              <a:off x="2715" y="2977"/>
              <a:ext cx="273"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000" i="1"/>
                <a:t>P</a:t>
              </a:r>
              <a:r>
                <a:rPr lang="en-US" altLang="zh-CN" sz="2000" baseline="-30000"/>
                <a:t>3</a:t>
              </a:r>
              <a:endParaRPr lang="en-US" altLang="zh-CN" sz="2000"/>
            </a:p>
            <a:p>
              <a:pPr>
                <a:spcBef>
                  <a:spcPct val="0"/>
                </a:spcBef>
                <a:buClrTx/>
                <a:buSzTx/>
                <a:buFontTx/>
                <a:buNone/>
              </a:pPr>
              <a:endParaRPr lang="en-US" altLang="zh-CN" sz="2000"/>
            </a:p>
          </p:txBody>
        </p:sp>
        <p:sp>
          <p:nvSpPr>
            <p:cNvPr id="242" name="Rectangle 249">
              <a:extLst>
                <a:ext uri="{FF2B5EF4-FFF2-40B4-BE49-F238E27FC236}">
                  <a16:creationId xmlns="" xmlns:a16="http://schemas.microsoft.com/office/drawing/2014/main" id="{C8A1DEE1-04E1-4908-8BE9-F17347C8DFF2}"/>
                </a:ext>
              </a:extLst>
            </p:cNvPr>
            <p:cNvSpPr>
              <a:spLocks noChangeArrowheads="1"/>
            </p:cNvSpPr>
            <p:nvPr/>
          </p:nvSpPr>
          <p:spPr bwMode="auto">
            <a:xfrm>
              <a:off x="2620" y="1181"/>
              <a:ext cx="30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000" i="1"/>
                <a:t>P</a:t>
              </a:r>
              <a:r>
                <a:rPr lang="en-US" altLang="zh-CN" sz="2000" baseline="-30000"/>
                <a:t>1</a:t>
              </a:r>
              <a:endParaRPr lang="en-US" altLang="zh-CN" sz="2000"/>
            </a:p>
            <a:p>
              <a:pPr>
                <a:spcBef>
                  <a:spcPct val="0"/>
                </a:spcBef>
                <a:buClrTx/>
                <a:buSzTx/>
                <a:buFontTx/>
                <a:buNone/>
              </a:pPr>
              <a:endParaRPr lang="en-US" altLang="zh-CN" sz="2000"/>
            </a:p>
          </p:txBody>
        </p:sp>
        <p:sp>
          <p:nvSpPr>
            <p:cNvPr id="243" name="Rectangle 250">
              <a:extLst>
                <a:ext uri="{FF2B5EF4-FFF2-40B4-BE49-F238E27FC236}">
                  <a16:creationId xmlns="" xmlns:a16="http://schemas.microsoft.com/office/drawing/2014/main" id="{4C3CB6D6-DC5A-41E4-84FF-607B24B997B7}"/>
                </a:ext>
              </a:extLst>
            </p:cNvPr>
            <p:cNvSpPr>
              <a:spLocks noChangeArrowheads="1"/>
            </p:cNvSpPr>
            <p:nvPr/>
          </p:nvSpPr>
          <p:spPr bwMode="auto">
            <a:xfrm>
              <a:off x="2434" y="1369"/>
              <a:ext cx="45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1600" i="1"/>
                <a:t>   </a:t>
              </a:r>
              <a:r>
                <a:rPr lang="en-US" altLang="zh-CN" sz="2000" i="1"/>
                <a:t>P</a:t>
              </a:r>
              <a:r>
                <a:rPr lang="en-US" altLang="zh-CN" sz="2000" baseline="-30000"/>
                <a:t>2</a:t>
              </a:r>
              <a:endParaRPr lang="en-US" altLang="zh-CN" sz="2000"/>
            </a:p>
            <a:p>
              <a:pPr>
                <a:spcBef>
                  <a:spcPct val="0"/>
                </a:spcBef>
                <a:buClrTx/>
                <a:buSzTx/>
                <a:buFontTx/>
                <a:buNone/>
              </a:pPr>
              <a:endParaRPr lang="en-US" altLang="zh-CN" sz="1600"/>
            </a:p>
          </p:txBody>
        </p:sp>
        <p:sp>
          <p:nvSpPr>
            <p:cNvPr id="244" name="Rectangle 251">
              <a:extLst>
                <a:ext uri="{FF2B5EF4-FFF2-40B4-BE49-F238E27FC236}">
                  <a16:creationId xmlns="" xmlns:a16="http://schemas.microsoft.com/office/drawing/2014/main" id="{40349C0B-C196-4CEE-8CAD-BB83AA52BAA1}"/>
                </a:ext>
              </a:extLst>
            </p:cNvPr>
            <p:cNvSpPr>
              <a:spLocks noChangeArrowheads="1"/>
            </p:cNvSpPr>
            <p:nvPr/>
          </p:nvSpPr>
          <p:spPr bwMode="auto">
            <a:xfrm>
              <a:off x="2601" y="1599"/>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000" i="1"/>
                <a:t>P</a:t>
              </a:r>
              <a:r>
                <a:rPr lang="en-US" altLang="zh-CN" sz="2000" baseline="-30000"/>
                <a:t>3</a:t>
              </a:r>
              <a:endParaRPr lang="en-US" altLang="zh-CN" sz="2000"/>
            </a:p>
            <a:p>
              <a:pPr>
                <a:spcBef>
                  <a:spcPct val="0"/>
                </a:spcBef>
                <a:buClrTx/>
                <a:buSzTx/>
                <a:buFontTx/>
                <a:buNone/>
              </a:pPr>
              <a:endParaRPr lang="en-US" altLang="zh-CN" sz="2000"/>
            </a:p>
          </p:txBody>
        </p:sp>
        <p:sp>
          <p:nvSpPr>
            <p:cNvPr id="245" name="Line 252">
              <a:extLst>
                <a:ext uri="{FF2B5EF4-FFF2-40B4-BE49-F238E27FC236}">
                  <a16:creationId xmlns="" xmlns:a16="http://schemas.microsoft.com/office/drawing/2014/main" id="{72501AFE-8878-46AC-9A20-0B8877BEF0D5}"/>
                </a:ext>
              </a:extLst>
            </p:cNvPr>
            <p:cNvSpPr>
              <a:spLocks noChangeShapeType="1"/>
            </p:cNvSpPr>
            <p:nvPr/>
          </p:nvSpPr>
          <p:spPr bwMode="auto">
            <a:xfrm flipV="1">
              <a:off x="4390" y="515"/>
              <a:ext cx="251" cy="1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 name="Rectangle 253">
              <a:extLst>
                <a:ext uri="{FF2B5EF4-FFF2-40B4-BE49-F238E27FC236}">
                  <a16:creationId xmlns="" xmlns:a16="http://schemas.microsoft.com/office/drawing/2014/main" id="{A7C9F36D-2E4D-4024-B2EF-0C8F1D9C41B5}"/>
                </a:ext>
              </a:extLst>
            </p:cNvPr>
            <p:cNvSpPr>
              <a:spLocks noChangeArrowheads="1"/>
            </p:cNvSpPr>
            <p:nvPr/>
          </p:nvSpPr>
          <p:spPr bwMode="auto">
            <a:xfrm>
              <a:off x="4515" y="707"/>
              <a:ext cx="79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1600"/>
                <a:t>   </a:t>
              </a:r>
              <a:r>
                <a:rPr lang="zh-CN" altLang="en-US" sz="1600"/>
                <a:t>感光区</a:t>
              </a:r>
            </a:p>
            <a:p>
              <a:pPr>
                <a:spcBef>
                  <a:spcPct val="0"/>
                </a:spcBef>
                <a:buClrTx/>
                <a:buSzTx/>
                <a:buFontTx/>
                <a:buNone/>
              </a:pPr>
              <a:endParaRPr lang="en-US" altLang="zh-CN" sz="1600"/>
            </a:p>
          </p:txBody>
        </p:sp>
        <p:sp>
          <p:nvSpPr>
            <p:cNvPr id="247" name="Rectangle 254">
              <a:extLst>
                <a:ext uri="{FF2B5EF4-FFF2-40B4-BE49-F238E27FC236}">
                  <a16:creationId xmlns="" xmlns:a16="http://schemas.microsoft.com/office/drawing/2014/main" id="{5EA62750-62DA-4130-93C9-90962BCF63C5}"/>
                </a:ext>
              </a:extLst>
            </p:cNvPr>
            <p:cNvSpPr>
              <a:spLocks noChangeArrowheads="1"/>
            </p:cNvSpPr>
            <p:nvPr/>
          </p:nvSpPr>
          <p:spPr bwMode="auto">
            <a:xfrm>
              <a:off x="4515" y="1789"/>
              <a:ext cx="79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1600"/>
                <a:t>  </a:t>
              </a:r>
              <a:r>
                <a:rPr lang="zh-CN" altLang="en-US" sz="1600"/>
                <a:t>存储区</a:t>
              </a:r>
            </a:p>
            <a:p>
              <a:pPr>
                <a:spcBef>
                  <a:spcPct val="0"/>
                </a:spcBef>
                <a:buClrTx/>
                <a:buSzTx/>
                <a:buFontTx/>
                <a:buNone/>
              </a:pPr>
              <a:endParaRPr lang="en-US" altLang="zh-CN" sz="1600"/>
            </a:p>
          </p:txBody>
        </p:sp>
        <p:sp>
          <p:nvSpPr>
            <p:cNvPr id="248" name="Line 255">
              <a:extLst>
                <a:ext uri="{FF2B5EF4-FFF2-40B4-BE49-F238E27FC236}">
                  <a16:creationId xmlns="" xmlns:a16="http://schemas.microsoft.com/office/drawing/2014/main" id="{F4004D5B-17E8-408E-A8D3-F508A63D7F81}"/>
                </a:ext>
              </a:extLst>
            </p:cNvPr>
            <p:cNvSpPr>
              <a:spLocks noChangeShapeType="1"/>
            </p:cNvSpPr>
            <p:nvPr/>
          </p:nvSpPr>
          <p:spPr bwMode="auto">
            <a:xfrm>
              <a:off x="4119" y="1082"/>
              <a:ext cx="5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Rectangle 256">
              <a:extLst>
                <a:ext uri="{FF2B5EF4-FFF2-40B4-BE49-F238E27FC236}">
                  <a16:creationId xmlns="" xmlns:a16="http://schemas.microsoft.com/office/drawing/2014/main" id="{B440B0BC-6D44-4755-B1E9-E00095AF1171}"/>
                </a:ext>
              </a:extLst>
            </p:cNvPr>
            <p:cNvSpPr>
              <a:spLocks noChangeArrowheads="1"/>
            </p:cNvSpPr>
            <p:nvPr/>
          </p:nvSpPr>
          <p:spPr bwMode="auto">
            <a:xfrm>
              <a:off x="4704" y="960"/>
              <a:ext cx="77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600"/>
                <a:t>析像单元</a:t>
              </a:r>
            </a:p>
            <a:p>
              <a:pPr>
                <a:spcBef>
                  <a:spcPct val="0"/>
                </a:spcBef>
                <a:buClrTx/>
                <a:buSzTx/>
                <a:buFontTx/>
                <a:buNone/>
              </a:pPr>
              <a:endParaRPr lang="en-US" altLang="zh-CN" sz="1600"/>
            </a:p>
          </p:txBody>
        </p:sp>
        <p:sp>
          <p:nvSpPr>
            <p:cNvPr id="250" name="Rectangle 257">
              <a:extLst>
                <a:ext uri="{FF2B5EF4-FFF2-40B4-BE49-F238E27FC236}">
                  <a16:creationId xmlns="" xmlns:a16="http://schemas.microsoft.com/office/drawing/2014/main" id="{423D9488-6418-485F-8143-F8BB5EA3E651}"/>
                </a:ext>
              </a:extLst>
            </p:cNvPr>
            <p:cNvSpPr>
              <a:spLocks noChangeArrowheads="1"/>
            </p:cNvSpPr>
            <p:nvPr/>
          </p:nvSpPr>
          <p:spPr bwMode="auto">
            <a:xfrm>
              <a:off x="4661" y="2351"/>
              <a:ext cx="71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1600"/>
                <a:t> </a:t>
              </a:r>
              <a:r>
                <a:rPr lang="zh-CN" altLang="en-US" sz="1600"/>
                <a:t>视频输出</a:t>
              </a:r>
            </a:p>
          </p:txBody>
        </p:sp>
        <p:sp>
          <p:nvSpPr>
            <p:cNvPr id="251" name="Rectangle 258">
              <a:extLst>
                <a:ext uri="{FF2B5EF4-FFF2-40B4-BE49-F238E27FC236}">
                  <a16:creationId xmlns="" xmlns:a16="http://schemas.microsoft.com/office/drawing/2014/main" id="{F7A19394-3871-482E-93E9-5436E382007B}"/>
                </a:ext>
              </a:extLst>
            </p:cNvPr>
            <p:cNvSpPr>
              <a:spLocks noChangeArrowheads="1"/>
            </p:cNvSpPr>
            <p:nvPr/>
          </p:nvSpPr>
          <p:spPr bwMode="auto">
            <a:xfrm>
              <a:off x="4776" y="2832"/>
              <a:ext cx="64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600"/>
                <a:t>输出栅</a:t>
              </a:r>
            </a:p>
            <a:p>
              <a:pPr>
                <a:spcBef>
                  <a:spcPct val="0"/>
                </a:spcBef>
                <a:buClrTx/>
                <a:buSzTx/>
                <a:buFontTx/>
                <a:buNone/>
              </a:pPr>
              <a:endParaRPr lang="en-US" altLang="zh-CN" sz="1600"/>
            </a:p>
          </p:txBody>
        </p:sp>
        <p:sp>
          <p:nvSpPr>
            <p:cNvPr id="252" name="Rectangle 259">
              <a:extLst>
                <a:ext uri="{FF2B5EF4-FFF2-40B4-BE49-F238E27FC236}">
                  <a16:creationId xmlns="" xmlns:a16="http://schemas.microsoft.com/office/drawing/2014/main" id="{75C456CF-8F03-47BC-9561-04DBF4A4525F}"/>
                </a:ext>
              </a:extLst>
            </p:cNvPr>
            <p:cNvSpPr>
              <a:spLocks noChangeArrowheads="1"/>
            </p:cNvSpPr>
            <p:nvPr/>
          </p:nvSpPr>
          <p:spPr bwMode="auto">
            <a:xfrm>
              <a:off x="3431" y="3120"/>
              <a:ext cx="937"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1600"/>
                <a:t>串行读出</a:t>
              </a:r>
            </a:p>
            <a:p>
              <a:pPr>
                <a:spcBef>
                  <a:spcPct val="0"/>
                </a:spcBef>
                <a:buClrTx/>
                <a:buSzTx/>
                <a:buFontTx/>
                <a:buNone/>
              </a:pPr>
              <a:endParaRPr lang="en-US" altLang="zh-CN" sz="1600"/>
            </a:p>
          </p:txBody>
        </p:sp>
        <p:sp>
          <p:nvSpPr>
            <p:cNvPr id="253" name="Oval 260">
              <a:extLst>
                <a:ext uri="{FF2B5EF4-FFF2-40B4-BE49-F238E27FC236}">
                  <a16:creationId xmlns="" xmlns:a16="http://schemas.microsoft.com/office/drawing/2014/main" id="{A25F4F95-13E8-41C8-B3D6-0967626AC92B}"/>
                </a:ext>
              </a:extLst>
            </p:cNvPr>
            <p:cNvSpPr>
              <a:spLocks noChangeArrowheads="1"/>
            </p:cNvSpPr>
            <p:nvPr/>
          </p:nvSpPr>
          <p:spPr bwMode="auto">
            <a:xfrm>
              <a:off x="2940" y="2941"/>
              <a:ext cx="45" cy="45"/>
            </a:xfrm>
            <a:prstGeom prst="ellipse">
              <a:avLst/>
            </a:prstGeom>
            <a:solidFill>
              <a:srgbClr val="FFFFFF"/>
            </a:solidFill>
            <a:ln w="9525">
              <a:solidFill>
                <a:srgbClr val="000000"/>
              </a:solidFill>
              <a:round/>
              <a:headEnd/>
              <a:tailEnd/>
            </a:ln>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ea typeface="华文行楷" panose="02010800040101010101" pitchFamily="2" charset="-122"/>
              </a:endParaRPr>
            </a:p>
          </p:txBody>
        </p:sp>
      </p:gr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ppt_x</p:attrName>
                                        </p:attrNameLst>
                                      </p:cBhvr>
                                      <p:tavLst>
                                        <p:tav tm="0">
                                          <p:val>
                                            <p:strVal val="#ppt_x-#ppt_w/2"/>
                                          </p:val>
                                        </p:tav>
                                        <p:tav tm="100000">
                                          <p:val>
                                            <p:strVal val="#ppt_x"/>
                                          </p:val>
                                        </p:tav>
                                      </p:tavLst>
                                    </p:anim>
                                    <p:anim calcmode="lin" valueType="num">
                                      <p:cBhvr>
                                        <p:cTn id="8" dur="5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10">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p:cTn id="15" dur="500" fill="hold"/>
                                        <p:tgtEl>
                                          <p:spTgt spid="10">
                                            <p:txEl>
                                              <p:pRg st="1" end="1"/>
                                            </p:txEl>
                                          </p:spTgt>
                                        </p:tgtEl>
                                        <p:attrNameLst>
                                          <p:attrName>ppt_x</p:attrName>
                                        </p:attrNameLst>
                                      </p:cBhvr>
                                      <p:tavLst>
                                        <p:tav tm="0">
                                          <p:val>
                                            <p:strVal val="#ppt_x-#ppt_w/2"/>
                                          </p:val>
                                        </p:tav>
                                        <p:tav tm="100000">
                                          <p:val>
                                            <p:strVal val="#ppt_x"/>
                                          </p:val>
                                        </p:tav>
                                      </p:tavLst>
                                    </p:anim>
                                    <p:anim calcmode="lin" valueType="num">
                                      <p:cBhvr>
                                        <p:cTn id="16" dur="500" fill="hold"/>
                                        <p:tgtEl>
                                          <p:spTgt spid="10">
                                            <p:txEl>
                                              <p:pRg st="1" end="1"/>
                                            </p:txEl>
                                          </p:spTgt>
                                        </p:tgtEl>
                                        <p:attrNameLst>
                                          <p:attrName>ppt_y</p:attrName>
                                        </p:attrNameLst>
                                      </p:cBhvr>
                                      <p:tavLst>
                                        <p:tav tm="0">
                                          <p:val>
                                            <p:strVal val="#ppt_y"/>
                                          </p:val>
                                        </p:tav>
                                        <p:tav tm="100000">
                                          <p:val>
                                            <p:strVal val="#ppt_y"/>
                                          </p:val>
                                        </p:tav>
                                      </p:tavLst>
                                    </p:anim>
                                    <p:anim calcmode="lin" valueType="num">
                                      <p:cBhvr>
                                        <p:cTn id="17"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10">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ppt_x</p:attrName>
                                        </p:attrNameLst>
                                      </p:cBhvr>
                                      <p:tavLst>
                                        <p:tav tm="0">
                                          <p:val>
                                            <p:strVal val="#ppt_x-#ppt_w/2"/>
                                          </p:val>
                                        </p:tav>
                                        <p:tav tm="100000">
                                          <p:val>
                                            <p:strVal val="#ppt_x"/>
                                          </p:val>
                                        </p:tav>
                                      </p:tavLst>
                                    </p:anim>
                                    <p:anim calcmode="lin" valueType="num">
                                      <p:cBhvr>
                                        <p:cTn id="24" dur="500" fill="hold"/>
                                        <p:tgtEl>
                                          <p:spTgt spid="11"/>
                                        </p:tgtEl>
                                        <p:attrNameLst>
                                          <p:attrName>ppt_y</p:attrName>
                                        </p:attrNameLst>
                                      </p:cBhvr>
                                      <p:tavLst>
                                        <p:tav tm="0">
                                          <p:val>
                                            <p:strVal val="#ppt_y"/>
                                          </p:val>
                                        </p:tav>
                                        <p:tav tm="100000">
                                          <p:val>
                                            <p:strVal val="#ppt_y"/>
                                          </p:val>
                                        </p:tav>
                                      </p:tavLst>
                                    </p:anim>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 calcmode="lin" valueType="num">
                                      <p:cBhvr>
                                        <p:cTn id="31" dur="500" fill="hold"/>
                                        <p:tgtEl>
                                          <p:spTgt spid="12">
                                            <p:txEl>
                                              <p:pRg st="0" end="0"/>
                                            </p:txEl>
                                          </p:spTgt>
                                        </p:tgtEl>
                                        <p:attrNameLst>
                                          <p:attrName>ppt_x</p:attrName>
                                        </p:attrNameLst>
                                      </p:cBhvr>
                                      <p:tavLst>
                                        <p:tav tm="0">
                                          <p:val>
                                            <p:strVal val="#ppt_x-#ppt_w/2"/>
                                          </p:val>
                                        </p:tav>
                                        <p:tav tm="100000">
                                          <p:val>
                                            <p:strVal val="#ppt_x"/>
                                          </p:val>
                                        </p:tav>
                                      </p:tavLst>
                                    </p:anim>
                                    <p:anim calcmode="lin" valueType="num">
                                      <p:cBhvr>
                                        <p:cTn id="32"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33"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1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anim calcmode="lin" valueType="num">
                                      <p:cBhvr>
                                        <p:cTn id="39" dur="500" fill="hold"/>
                                        <p:tgtEl>
                                          <p:spTgt spid="12">
                                            <p:txEl>
                                              <p:pRg st="1" end="1"/>
                                            </p:txEl>
                                          </p:spTgt>
                                        </p:tgtEl>
                                        <p:attrNameLst>
                                          <p:attrName>ppt_x</p:attrName>
                                        </p:attrNameLst>
                                      </p:cBhvr>
                                      <p:tavLst>
                                        <p:tav tm="0">
                                          <p:val>
                                            <p:strVal val="#ppt_x-#ppt_w/2"/>
                                          </p:val>
                                        </p:tav>
                                        <p:tav tm="100000">
                                          <p:val>
                                            <p:strVal val="#ppt_x"/>
                                          </p:val>
                                        </p:tav>
                                      </p:tavLst>
                                    </p:anim>
                                    <p:anim calcmode="lin" valueType="num">
                                      <p:cBhvr>
                                        <p:cTn id="40" dur="500" fill="hold"/>
                                        <p:tgtEl>
                                          <p:spTgt spid="12">
                                            <p:txEl>
                                              <p:pRg st="1" end="1"/>
                                            </p:txEl>
                                          </p:spTgt>
                                        </p:tgtEl>
                                        <p:attrNameLst>
                                          <p:attrName>ppt_y</p:attrName>
                                        </p:attrNameLst>
                                      </p:cBhvr>
                                      <p:tavLst>
                                        <p:tav tm="0">
                                          <p:val>
                                            <p:strVal val="#ppt_y"/>
                                          </p:val>
                                        </p:tav>
                                        <p:tav tm="100000">
                                          <p:val>
                                            <p:strVal val="#ppt_y"/>
                                          </p:val>
                                        </p:tav>
                                      </p:tavLst>
                                    </p:anim>
                                    <p:anim calcmode="lin" valueType="num">
                                      <p:cBhvr>
                                        <p:cTn id="41"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42" dur="500" fill="hold"/>
                                        <p:tgtEl>
                                          <p:spTgt spid="12">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grpId="0" nodeType="click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 calcmode="lin" valueType="num">
                                      <p:cBhvr>
                                        <p:cTn id="47" dur="500" fill="hold"/>
                                        <p:tgtEl>
                                          <p:spTgt spid="13">
                                            <p:txEl>
                                              <p:pRg st="0" end="0"/>
                                            </p:txEl>
                                          </p:spTgt>
                                        </p:tgtEl>
                                        <p:attrNameLst>
                                          <p:attrName>ppt_x</p:attrName>
                                        </p:attrNameLst>
                                      </p:cBhvr>
                                      <p:tavLst>
                                        <p:tav tm="0">
                                          <p:val>
                                            <p:strVal val="#ppt_x-#ppt_w/2"/>
                                          </p:val>
                                        </p:tav>
                                        <p:tav tm="100000">
                                          <p:val>
                                            <p:strVal val="#ppt_x"/>
                                          </p:val>
                                        </p:tav>
                                      </p:tavLst>
                                    </p:anim>
                                    <p:anim calcmode="lin" valueType="num">
                                      <p:cBhvr>
                                        <p:cTn id="48" dur="500" fill="hold"/>
                                        <p:tgtEl>
                                          <p:spTgt spid="13">
                                            <p:txEl>
                                              <p:pRg st="0" end="0"/>
                                            </p:txEl>
                                          </p:spTgt>
                                        </p:tgtEl>
                                        <p:attrNameLst>
                                          <p:attrName>ppt_y</p:attrName>
                                        </p:attrNameLst>
                                      </p:cBhvr>
                                      <p:tavLst>
                                        <p:tav tm="0">
                                          <p:val>
                                            <p:strVal val="#ppt_y"/>
                                          </p:val>
                                        </p:tav>
                                        <p:tav tm="100000">
                                          <p:val>
                                            <p:strVal val="#ppt_y"/>
                                          </p:val>
                                        </p:tav>
                                      </p:tavLst>
                                    </p:anim>
                                    <p:anim calcmode="lin" valueType="num">
                                      <p:cBhvr>
                                        <p:cTn id="49"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1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anim calcmode="lin" valueType="num">
                                      <p:cBhvr>
                                        <p:cTn id="55" dur="500" fill="hold"/>
                                        <p:tgtEl>
                                          <p:spTgt spid="13">
                                            <p:txEl>
                                              <p:pRg st="1" end="1"/>
                                            </p:txEl>
                                          </p:spTgt>
                                        </p:tgtEl>
                                        <p:attrNameLst>
                                          <p:attrName>ppt_x</p:attrName>
                                        </p:attrNameLst>
                                      </p:cBhvr>
                                      <p:tavLst>
                                        <p:tav tm="0">
                                          <p:val>
                                            <p:strVal val="#ppt_x-#ppt_w/2"/>
                                          </p:val>
                                        </p:tav>
                                        <p:tav tm="100000">
                                          <p:val>
                                            <p:strVal val="#ppt_x"/>
                                          </p:val>
                                        </p:tav>
                                      </p:tavLst>
                                    </p:anim>
                                    <p:anim calcmode="lin" valueType="num">
                                      <p:cBhvr>
                                        <p:cTn id="56" dur="500" fill="hold"/>
                                        <p:tgtEl>
                                          <p:spTgt spid="13">
                                            <p:txEl>
                                              <p:pRg st="1" end="1"/>
                                            </p:txEl>
                                          </p:spTgt>
                                        </p:tgtEl>
                                        <p:attrNameLst>
                                          <p:attrName>ppt_y</p:attrName>
                                        </p:attrNameLst>
                                      </p:cBhvr>
                                      <p:tavLst>
                                        <p:tav tm="0">
                                          <p:val>
                                            <p:strVal val="#ppt_y"/>
                                          </p:val>
                                        </p:tav>
                                        <p:tav tm="100000">
                                          <p:val>
                                            <p:strVal val="#ppt_y"/>
                                          </p:val>
                                        </p:tav>
                                      </p:tavLst>
                                    </p:anim>
                                    <p:anim calcmode="lin" valueType="num">
                                      <p:cBhvr>
                                        <p:cTn id="57" dur="500" fill="hold"/>
                                        <p:tgtEl>
                                          <p:spTgt spid="13">
                                            <p:txEl>
                                              <p:pRg st="1" end="1"/>
                                            </p:txEl>
                                          </p:spTgt>
                                        </p:tgtEl>
                                        <p:attrNameLst>
                                          <p:attrName>ppt_w</p:attrName>
                                        </p:attrNameLst>
                                      </p:cBhvr>
                                      <p:tavLst>
                                        <p:tav tm="0">
                                          <p:val>
                                            <p:fltVal val="0"/>
                                          </p:val>
                                        </p:tav>
                                        <p:tav tm="100000">
                                          <p:val>
                                            <p:strVal val="#ppt_w"/>
                                          </p:val>
                                        </p:tav>
                                      </p:tavLst>
                                    </p:anim>
                                    <p:anim calcmode="lin" valueType="num">
                                      <p:cBhvr>
                                        <p:cTn id="58" dur="500" fill="hold"/>
                                        <p:tgtEl>
                                          <p:spTgt spid="1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1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8" fill="hold" grpId="0" nodeType="clickEffect">
                                  <p:stCondLst>
                                    <p:cond delay="0"/>
                                  </p:stCondLst>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p:cTn id="69" dur="500" fill="hold"/>
                                        <p:tgtEl>
                                          <p:spTgt spid="14">
                                            <p:txEl>
                                              <p:pRg st="0" end="0"/>
                                            </p:txEl>
                                          </p:spTgt>
                                        </p:tgtEl>
                                        <p:attrNameLst>
                                          <p:attrName>ppt_x</p:attrName>
                                        </p:attrNameLst>
                                      </p:cBhvr>
                                      <p:tavLst>
                                        <p:tav tm="0">
                                          <p:val>
                                            <p:strVal val="#ppt_x-#ppt_w/2"/>
                                          </p:val>
                                        </p:tav>
                                        <p:tav tm="100000">
                                          <p:val>
                                            <p:strVal val="#ppt_x"/>
                                          </p:val>
                                        </p:tav>
                                      </p:tavLst>
                                    </p:anim>
                                    <p:anim calcmode="lin" valueType="num">
                                      <p:cBhvr>
                                        <p:cTn id="70" dur="500" fill="hold"/>
                                        <p:tgtEl>
                                          <p:spTgt spid="14">
                                            <p:txEl>
                                              <p:pRg st="0" end="0"/>
                                            </p:txEl>
                                          </p:spTgt>
                                        </p:tgtEl>
                                        <p:attrNameLst>
                                          <p:attrName>ppt_y</p:attrName>
                                        </p:attrNameLst>
                                      </p:cBhvr>
                                      <p:tavLst>
                                        <p:tav tm="0">
                                          <p:val>
                                            <p:strVal val="#ppt_y"/>
                                          </p:val>
                                        </p:tav>
                                        <p:tav tm="100000">
                                          <p:val>
                                            <p:strVal val="#ppt_y"/>
                                          </p:val>
                                        </p:tav>
                                      </p:tavLst>
                                    </p:anim>
                                    <p:anim calcmode="lin" valueType="num">
                                      <p:cBhvr>
                                        <p:cTn id="71"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1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7" presetClass="entr" presetSubtype="8" fill="hold" grpId="0" nodeType="clickEffect">
                                  <p:stCondLst>
                                    <p:cond delay="0"/>
                                  </p:stCondLst>
                                  <p:childTnLst>
                                    <p:set>
                                      <p:cBhvr>
                                        <p:cTn id="76" dur="1" fill="hold">
                                          <p:stCondLst>
                                            <p:cond delay="0"/>
                                          </p:stCondLst>
                                        </p:cTn>
                                        <p:tgtEl>
                                          <p:spTgt spid="14">
                                            <p:txEl>
                                              <p:pRg st="1" end="1"/>
                                            </p:txEl>
                                          </p:spTgt>
                                        </p:tgtEl>
                                        <p:attrNameLst>
                                          <p:attrName>style.visibility</p:attrName>
                                        </p:attrNameLst>
                                      </p:cBhvr>
                                      <p:to>
                                        <p:strVal val="visible"/>
                                      </p:to>
                                    </p:set>
                                    <p:anim calcmode="lin" valueType="num">
                                      <p:cBhvr>
                                        <p:cTn id="77" dur="500" fill="hold"/>
                                        <p:tgtEl>
                                          <p:spTgt spid="14">
                                            <p:txEl>
                                              <p:pRg st="1" end="1"/>
                                            </p:txEl>
                                          </p:spTgt>
                                        </p:tgtEl>
                                        <p:attrNameLst>
                                          <p:attrName>ppt_x</p:attrName>
                                        </p:attrNameLst>
                                      </p:cBhvr>
                                      <p:tavLst>
                                        <p:tav tm="0">
                                          <p:val>
                                            <p:strVal val="#ppt_x-#ppt_w/2"/>
                                          </p:val>
                                        </p:tav>
                                        <p:tav tm="100000">
                                          <p:val>
                                            <p:strVal val="#ppt_x"/>
                                          </p:val>
                                        </p:tav>
                                      </p:tavLst>
                                    </p:anim>
                                    <p:anim calcmode="lin" valueType="num">
                                      <p:cBhvr>
                                        <p:cTn id="78" dur="500" fill="hold"/>
                                        <p:tgtEl>
                                          <p:spTgt spid="14">
                                            <p:txEl>
                                              <p:pRg st="1" end="1"/>
                                            </p:txEl>
                                          </p:spTgt>
                                        </p:tgtEl>
                                        <p:attrNameLst>
                                          <p:attrName>ppt_y</p:attrName>
                                        </p:attrNameLst>
                                      </p:cBhvr>
                                      <p:tavLst>
                                        <p:tav tm="0">
                                          <p:val>
                                            <p:strVal val="#ppt_y"/>
                                          </p:val>
                                        </p:tav>
                                        <p:tav tm="100000">
                                          <p:val>
                                            <p:strVal val="#ppt_y"/>
                                          </p:val>
                                        </p:tav>
                                      </p:tavLst>
                                    </p:anim>
                                    <p:anim calcmode="lin" valueType="num">
                                      <p:cBhvr>
                                        <p:cTn id="79"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80" dur="500" fill="hold"/>
                                        <p:tgtEl>
                                          <p:spTgt spid="14">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7" presetClass="entr" presetSubtype="8" fill="hold" grpId="0" nodeType="clickEffect">
                                  <p:stCondLst>
                                    <p:cond delay="0"/>
                                  </p:stCondLst>
                                  <p:childTnLst>
                                    <p:set>
                                      <p:cBhvr>
                                        <p:cTn id="84" dur="1" fill="hold">
                                          <p:stCondLst>
                                            <p:cond delay="0"/>
                                          </p:stCondLst>
                                        </p:cTn>
                                        <p:tgtEl>
                                          <p:spTgt spid="14">
                                            <p:txEl>
                                              <p:pRg st="2" end="2"/>
                                            </p:txEl>
                                          </p:spTgt>
                                        </p:tgtEl>
                                        <p:attrNameLst>
                                          <p:attrName>style.visibility</p:attrName>
                                        </p:attrNameLst>
                                      </p:cBhvr>
                                      <p:to>
                                        <p:strVal val="visible"/>
                                      </p:to>
                                    </p:set>
                                    <p:anim calcmode="lin" valueType="num">
                                      <p:cBhvr>
                                        <p:cTn id="85" dur="500" fill="hold"/>
                                        <p:tgtEl>
                                          <p:spTgt spid="14">
                                            <p:txEl>
                                              <p:pRg st="2" end="2"/>
                                            </p:txEl>
                                          </p:spTgt>
                                        </p:tgtEl>
                                        <p:attrNameLst>
                                          <p:attrName>ppt_x</p:attrName>
                                        </p:attrNameLst>
                                      </p:cBhvr>
                                      <p:tavLst>
                                        <p:tav tm="0">
                                          <p:val>
                                            <p:strVal val="#ppt_x-#ppt_w/2"/>
                                          </p:val>
                                        </p:tav>
                                        <p:tav tm="100000">
                                          <p:val>
                                            <p:strVal val="#ppt_x"/>
                                          </p:val>
                                        </p:tav>
                                      </p:tavLst>
                                    </p:anim>
                                    <p:anim calcmode="lin" valueType="num">
                                      <p:cBhvr>
                                        <p:cTn id="86" dur="500" fill="hold"/>
                                        <p:tgtEl>
                                          <p:spTgt spid="14">
                                            <p:txEl>
                                              <p:pRg st="2" end="2"/>
                                            </p:txEl>
                                          </p:spTgt>
                                        </p:tgtEl>
                                        <p:attrNameLst>
                                          <p:attrName>ppt_y</p:attrName>
                                        </p:attrNameLst>
                                      </p:cBhvr>
                                      <p:tavLst>
                                        <p:tav tm="0">
                                          <p:val>
                                            <p:strVal val="#ppt_y"/>
                                          </p:val>
                                        </p:tav>
                                        <p:tav tm="100000">
                                          <p:val>
                                            <p:strVal val="#ppt_y"/>
                                          </p:val>
                                        </p:tav>
                                      </p:tavLst>
                                    </p:anim>
                                    <p:anim calcmode="lin" valueType="num">
                                      <p:cBhvr>
                                        <p:cTn id="87"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88" dur="500" fill="hold"/>
                                        <p:tgtEl>
                                          <p:spTgt spid="14">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7" presetClass="entr" presetSubtype="8" fill="hold" grpId="0" nodeType="clickEffect">
                                  <p:stCondLst>
                                    <p:cond delay="0"/>
                                  </p:stCondLst>
                                  <p:childTnLst>
                                    <p:set>
                                      <p:cBhvr>
                                        <p:cTn id="92" dur="1" fill="hold">
                                          <p:stCondLst>
                                            <p:cond delay="0"/>
                                          </p:stCondLst>
                                        </p:cTn>
                                        <p:tgtEl>
                                          <p:spTgt spid="14">
                                            <p:txEl>
                                              <p:pRg st="3" end="3"/>
                                            </p:txEl>
                                          </p:spTgt>
                                        </p:tgtEl>
                                        <p:attrNameLst>
                                          <p:attrName>style.visibility</p:attrName>
                                        </p:attrNameLst>
                                      </p:cBhvr>
                                      <p:to>
                                        <p:strVal val="visible"/>
                                      </p:to>
                                    </p:set>
                                    <p:anim calcmode="lin" valueType="num">
                                      <p:cBhvr>
                                        <p:cTn id="93" dur="500" fill="hold"/>
                                        <p:tgtEl>
                                          <p:spTgt spid="14">
                                            <p:txEl>
                                              <p:pRg st="3" end="3"/>
                                            </p:txEl>
                                          </p:spTgt>
                                        </p:tgtEl>
                                        <p:attrNameLst>
                                          <p:attrName>ppt_x</p:attrName>
                                        </p:attrNameLst>
                                      </p:cBhvr>
                                      <p:tavLst>
                                        <p:tav tm="0">
                                          <p:val>
                                            <p:strVal val="#ppt_x-#ppt_w/2"/>
                                          </p:val>
                                        </p:tav>
                                        <p:tav tm="100000">
                                          <p:val>
                                            <p:strVal val="#ppt_x"/>
                                          </p:val>
                                        </p:tav>
                                      </p:tavLst>
                                    </p:anim>
                                    <p:anim calcmode="lin" valueType="num">
                                      <p:cBhvr>
                                        <p:cTn id="94" dur="500" fill="hold"/>
                                        <p:tgtEl>
                                          <p:spTgt spid="14">
                                            <p:txEl>
                                              <p:pRg st="3" end="3"/>
                                            </p:txEl>
                                          </p:spTgt>
                                        </p:tgtEl>
                                        <p:attrNameLst>
                                          <p:attrName>ppt_y</p:attrName>
                                        </p:attrNameLst>
                                      </p:cBhvr>
                                      <p:tavLst>
                                        <p:tav tm="0">
                                          <p:val>
                                            <p:strVal val="#ppt_y"/>
                                          </p:val>
                                        </p:tav>
                                        <p:tav tm="100000">
                                          <p:val>
                                            <p:strVal val="#ppt_y"/>
                                          </p:val>
                                        </p:tav>
                                      </p:tavLst>
                                    </p:anim>
                                    <p:anim calcmode="lin" valueType="num">
                                      <p:cBhvr>
                                        <p:cTn id="95"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96" dur="500" fill="hold"/>
                                        <p:tgtEl>
                                          <p:spTgt spid="14">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P spid="11" grpId="0" autoUpdateAnimBg="0"/>
      <p:bldP spid="12" grpId="0" build="p" autoUpdateAnimBg="0"/>
      <p:bldP spid="13" grpId="0" build="p" autoUpdateAnimBg="0"/>
      <p:bldP spid="14" grpId="0" build="p" autoUpdateAnimBg="0"/>
      <p:bldP spid="1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 xmlns:a16="http://schemas.microsoft.com/office/drawing/2014/main" id="{201A99D1-70D4-4BD7-8494-1D300A76EDAD}"/>
              </a:ext>
            </a:extLst>
          </p:cNvPr>
          <p:cNvSpPr txBox="1">
            <a:spLocks noChangeArrowheads="1"/>
          </p:cNvSpPr>
          <p:nvPr/>
        </p:nvSpPr>
        <p:spPr bwMode="auto">
          <a:xfrm>
            <a:off x="1386191" y="510702"/>
            <a:ext cx="733425" cy="5051425"/>
          </a:xfrm>
          <a:prstGeom prst="rect">
            <a:avLst/>
          </a:prstGeom>
          <a:solidFill>
            <a:srgbClr val="3366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3600" b="1">
                <a:solidFill>
                  <a:srgbClr val="FFFFFF"/>
                </a:solidFill>
              </a:rPr>
              <a:t>场转移面阵电荷耦合器件</a:t>
            </a:r>
          </a:p>
        </p:txBody>
      </p:sp>
      <p:pic>
        <p:nvPicPr>
          <p:cNvPr id="5" name="Picture 6" descr="T4-21">
            <a:extLst>
              <a:ext uri="{FF2B5EF4-FFF2-40B4-BE49-F238E27FC236}">
                <a16:creationId xmlns="" xmlns:a16="http://schemas.microsoft.com/office/drawing/2014/main" id="{688F5496-D779-4E90-BEA5-080A5D02C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391" y="282102"/>
            <a:ext cx="6781800" cy="609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8540301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206310" y="77470"/>
            <a:ext cx="3970655" cy="441960"/>
          </a:xfrm>
        </p:spPr>
        <p:txBody>
          <a:bodyPr>
            <a:scene3d>
              <a:camera prst="orthographicFront"/>
              <a:lightRig rig="threePt" dir="t"/>
            </a:scene3d>
          </a:bodyPr>
          <a:lstStyle/>
          <a:p>
            <a:r>
              <a:rPr lang="en-US" altLang="zh-CN"/>
              <a:t> </a:t>
            </a:r>
            <a:r>
              <a:rPr>
                <a:gradFill>
                  <a:gsLst>
                    <a:gs pos="21000">
                      <a:srgbClr val="53575C"/>
                    </a:gs>
                    <a:gs pos="88000">
                      <a:srgbClr val="C5C7CA"/>
                    </a:gs>
                  </a:gsLst>
                  <a:lin ang="5400000"/>
                </a:gradFill>
                <a:effectLst/>
              </a:rPr>
              <a:t>第</a:t>
            </a:r>
            <a:r>
              <a:rPr lang="en-US" altLang="zh-CN">
                <a:gradFill>
                  <a:gsLst>
                    <a:gs pos="21000">
                      <a:srgbClr val="53575C"/>
                    </a:gs>
                    <a:gs pos="88000">
                      <a:srgbClr val="C5C7CA"/>
                    </a:gs>
                  </a:gsLst>
                  <a:lin ang="5400000"/>
                </a:gradFill>
                <a:effectLst/>
              </a:rPr>
              <a:t>11</a:t>
            </a:r>
            <a:r>
              <a:rPr>
                <a:gradFill>
                  <a:gsLst>
                    <a:gs pos="21000">
                      <a:srgbClr val="53575C"/>
                    </a:gs>
                    <a:gs pos="88000">
                      <a:srgbClr val="C5C7CA"/>
                    </a:gs>
                  </a:gsLst>
                  <a:lin ang="5400000"/>
                </a:gradFill>
                <a:effectLst/>
              </a:rPr>
              <a:t>章 固态图像</a:t>
            </a:r>
            <a:r>
              <a:rPr lang="zh-CN" altLang="en-US">
                <a:gradFill>
                  <a:gsLst>
                    <a:gs pos="21000">
                      <a:srgbClr val="53575C"/>
                    </a:gs>
                    <a:gs pos="88000">
                      <a:srgbClr val="C5C7CA"/>
                    </a:gs>
                  </a:gsLst>
                  <a:lin ang="5400000"/>
                </a:gradFill>
                <a:effectLst/>
              </a:rPr>
              <a:t>传感器</a:t>
            </a:r>
          </a:p>
        </p:txBody>
      </p:sp>
      <p:sp>
        <p:nvSpPr>
          <p:cNvPr id="5" name="内容占位符 4"/>
          <p:cNvSpPr>
            <a:spLocks noGrp="1"/>
          </p:cNvSpPr>
          <p:nvPr>
            <p:ph sz="half" idx="1"/>
          </p:nvPr>
        </p:nvSpPr>
        <p:spPr/>
        <p:txBody>
          <a:bodyPr/>
          <a:lstStyle/>
          <a:p>
            <a:r>
              <a:rPr lang="zh-CN" altLang="en-US" sz="3600">
                <a:solidFill>
                  <a:srgbClr val="FF0000"/>
                </a:solidFill>
              </a:rPr>
              <a:t>本章要点</a:t>
            </a:r>
          </a:p>
          <a:p>
            <a:pPr marL="0" indent="0">
              <a:lnSpc>
                <a:spcPct val="150000"/>
              </a:lnSpc>
              <a:buNone/>
            </a:pPr>
            <a:r>
              <a:rPr lang="zh-CN" altLang="en-US" b="1">
                <a:solidFill>
                  <a:srgbClr val="00B0F0"/>
                </a:solidFill>
              </a:rPr>
              <a:t>1. CCD的基本工作原理；</a:t>
            </a:r>
          </a:p>
          <a:p>
            <a:pPr marL="0" indent="0">
              <a:lnSpc>
                <a:spcPct val="150000"/>
              </a:lnSpc>
              <a:buNone/>
            </a:pPr>
            <a:r>
              <a:rPr lang="zh-CN" altLang="en-US" b="1">
                <a:solidFill>
                  <a:srgbClr val="00B0F0"/>
                </a:solidFill>
              </a:rPr>
              <a:t>2. 电荷转移工作原理；</a:t>
            </a:r>
          </a:p>
          <a:p>
            <a:pPr marL="0" indent="0">
              <a:lnSpc>
                <a:spcPct val="150000"/>
              </a:lnSpc>
              <a:buNone/>
            </a:pPr>
            <a:r>
              <a:rPr lang="zh-CN" altLang="en-US" b="1">
                <a:solidFill>
                  <a:srgbClr val="00B0F0"/>
                </a:solidFill>
              </a:rPr>
              <a:t>3. 线阵CCD图像、面阵CCD图像传感器；</a:t>
            </a:r>
          </a:p>
          <a:p>
            <a:pPr marL="0" indent="0">
              <a:lnSpc>
                <a:spcPct val="150000"/>
              </a:lnSpc>
              <a:buNone/>
            </a:pPr>
            <a:r>
              <a:rPr lang="zh-CN" altLang="en-US" b="1">
                <a:solidFill>
                  <a:srgbClr val="00B0F0"/>
                </a:solidFill>
              </a:rPr>
              <a:t>4. 转移效率、暗电流、CCD的噪声源、分辨能力、动态范围及线性度等的特性；</a:t>
            </a:r>
          </a:p>
          <a:p>
            <a:pPr marL="0" indent="0">
              <a:lnSpc>
                <a:spcPct val="150000"/>
              </a:lnSpc>
              <a:buNone/>
            </a:pPr>
            <a:r>
              <a:rPr lang="zh-CN" altLang="en-US" b="1">
                <a:solidFill>
                  <a:srgbClr val="00B0F0"/>
                </a:solidFill>
              </a:rPr>
              <a:t>5. 固态图像传感器的应用；</a:t>
            </a:r>
          </a:p>
          <a:p>
            <a:pPr marL="0" indent="0">
              <a:lnSpc>
                <a:spcPct val="150000"/>
              </a:lnSpc>
              <a:buNone/>
            </a:pPr>
            <a:endParaRPr lang="en-US" altLang="zh-CN" b="1">
              <a:solidFill>
                <a:srgbClr val="00B0F0"/>
              </a:solidFill>
            </a:endParaRPr>
          </a:p>
        </p:txBody>
      </p:sp>
      <p:sp>
        <p:nvSpPr>
          <p:cNvPr id="6" name="内容占位符 5"/>
          <p:cNvSpPr>
            <a:spLocks noGrp="1"/>
          </p:cNvSpPr>
          <p:nvPr>
            <p:ph sz="half" idx="2"/>
          </p:nvPr>
        </p:nvSpPr>
        <p:spPr>
          <a:xfrm>
            <a:off x="6199647" y="876308"/>
            <a:ext cx="5283242" cy="5388907"/>
          </a:xfrm>
        </p:spPr>
        <p:txBody>
          <a:bodyPr>
            <a:normAutofit/>
          </a:bodyPr>
          <a:lstStyle/>
          <a:p>
            <a:r>
              <a:rPr lang="zh-CN" altLang="en-US" sz="3600">
                <a:solidFill>
                  <a:srgbClr val="FF0000"/>
                </a:solidFill>
              </a:rPr>
              <a:t>学习要求</a:t>
            </a:r>
            <a:endParaRPr lang="zh-CN" altLang="en-US"/>
          </a:p>
          <a:p>
            <a:pPr marL="0" algn="l">
              <a:lnSpc>
                <a:spcPct val="150000"/>
              </a:lnSpc>
              <a:buClrTx/>
              <a:buSzTx/>
              <a:buNone/>
            </a:pPr>
            <a:r>
              <a:rPr lang="zh-CN" altLang="en-US" b="1">
                <a:solidFill>
                  <a:srgbClr val="00B0F0"/>
                </a:solidFill>
              </a:rPr>
              <a:t>1. 了解固态传感器的敏感器件；</a:t>
            </a:r>
          </a:p>
          <a:p>
            <a:pPr marL="0" algn="l">
              <a:lnSpc>
                <a:spcPct val="150000"/>
              </a:lnSpc>
              <a:buClrTx/>
              <a:buSzTx/>
              <a:buNone/>
            </a:pPr>
            <a:r>
              <a:rPr lang="zh-CN" altLang="en-US" b="1">
                <a:solidFill>
                  <a:srgbClr val="00B0F0"/>
                </a:solidFill>
              </a:rPr>
              <a:t>2. 掌握CCD的基本工作原理；</a:t>
            </a:r>
          </a:p>
          <a:p>
            <a:pPr marL="0" algn="l">
              <a:lnSpc>
                <a:spcPct val="150000"/>
              </a:lnSpc>
              <a:buClrTx/>
              <a:buSzTx/>
              <a:buNone/>
            </a:pPr>
            <a:r>
              <a:rPr lang="zh-CN" altLang="en-US" b="1">
                <a:solidFill>
                  <a:srgbClr val="00B0F0"/>
                </a:solidFill>
              </a:rPr>
              <a:t>3. 掌握电荷转移工作原理；</a:t>
            </a:r>
          </a:p>
          <a:p>
            <a:pPr marL="0" algn="l">
              <a:lnSpc>
                <a:spcPct val="150000"/>
              </a:lnSpc>
              <a:buClrTx/>
              <a:buSzTx/>
              <a:buNone/>
            </a:pPr>
            <a:r>
              <a:rPr lang="zh-CN" altLang="en-US" b="1">
                <a:solidFill>
                  <a:srgbClr val="00B0F0"/>
                </a:solidFill>
              </a:rPr>
              <a:t>4. 掌握线阵CCD、面阵CCD图像传感器的原理；</a:t>
            </a:r>
          </a:p>
          <a:p>
            <a:pPr marL="0" algn="l">
              <a:lnSpc>
                <a:spcPct val="150000"/>
              </a:lnSpc>
              <a:buClrTx/>
              <a:buSzTx/>
              <a:buNone/>
            </a:pPr>
            <a:r>
              <a:rPr lang="zh-CN" altLang="en-US" b="1">
                <a:solidFill>
                  <a:srgbClr val="00B0F0"/>
                </a:solidFill>
              </a:rPr>
              <a:t>5. 掌握转移效率、暗电流、CCD的噪声源、分辨能力、动态范围及线性度等的特性；</a:t>
            </a:r>
          </a:p>
          <a:p>
            <a:pPr marL="0" algn="l">
              <a:lnSpc>
                <a:spcPct val="150000"/>
              </a:lnSpc>
              <a:buClrTx/>
              <a:buSzTx/>
              <a:buNone/>
            </a:pPr>
            <a:r>
              <a:rPr lang="zh-CN" altLang="en-US" b="1">
                <a:solidFill>
                  <a:srgbClr val="00B0F0"/>
                </a:solidFill>
              </a:rPr>
              <a:t>6. 了解固态图像传感器的应用。</a:t>
            </a:r>
          </a:p>
          <a:p>
            <a:pPr marL="0" algn="l">
              <a:lnSpc>
                <a:spcPct val="150000"/>
              </a:lnSpc>
              <a:buClrTx/>
              <a:buSzTx/>
              <a:buNone/>
            </a:pPr>
            <a:endParaRPr lang="en-US" altLang="zh-CN" b="1">
              <a:solidFill>
                <a:srgbClr val="00B0F0"/>
              </a:solidFill>
            </a:endParaRP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strips(downLeft)">
                                      <p:cBhvr>
                                        <p:cTn id="31" dur="5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grpId="0"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strips(downLeft)">
                                      <p:cBhvr>
                                        <p:cTn id="36" dur="500"/>
                                        <p:tgtEl>
                                          <p:spTgt spid="6">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strips(downLeft)">
                                      <p:cBhvr>
                                        <p:cTn id="41" dur="500"/>
                                        <p:tgtEl>
                                          <p:spTgt spid="6">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6">
                                            <p:txEl>
                                              <p:pRg st="3" end="3"/>
                                            </p:txEl>
                                          </p:spTgt>
                                        </p:tgtEl>
                                        <p:attrNameLst>
                                          <p:attrName>style.visibility</p:attrName>
                                        </p:attrNameLst>
                                      </p:cBhvr>
                                      <p:to>
                                        <p:strVal val="visible"/>
                                      </p:to>
                                    </p:set>
                                    <p:animEffect transition="in" filter="strips(downLeft)">
                                      <p:cBhvr>
                                        <p:cTn id="46" dur="500"/>
                                        <p:tgtEl>
                                          <p:spTgt spid="6">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grpId="0" nodeType="click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animEffect transition="in" filter="strips(downLeft)">
                                      <p:cBhvr>
                                        <p:cTn id="51" dur="500"/>
                                        <p:tgtEl>
                                          <p:spTgt spid="6">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grpId="0" nodeType="clickEffect">
                                  <p:stCondLst>
                                    <p:cond delay="0"/>
                                  </p:stCondLst>
                                  <p:childTnLst>
                                    <p:set>
                                      <p:cBhvr>
                                        <p:cTn id="55" dur="1" fill="hold">
                                          <p:stCondLst>
                                            <p:cond delay="0"/>
                                          </p:stCondLst>
                                        </p:cTn>
                                        <p:tgtEl>
                                          <p:spTgt spid="6">
                                            <p:txEl>
                                              <p:pRg st="5" end="5"/>
                                            </p:txEl>
                                          </p:spTgt>
                                        </p:tgtEl>
                                        <p:attrNameLst>
                                          <p:attrName>style.visibility</p:attrName>
                                        </p:attrNameLst>
                                      </p:cBhvr>
                                      <p:to>
                                        <p:strVal val="visible"/>
                                      </p:to>
                                    </p:set>
                                    <p:animEffect transition="in" filter="strips(downLeft)">
                                      <p:cBhvr>
                                        <p:cTn id="56" dur="500"/>
                                        <p:tgtEl>
                                          <p:spTgt spid="6">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12" fill="hold" grpId="0" nodeType="click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Effect transition="in" filter="strips(downLeft)">
                                      <p:cBhvr>
                                        <p:cTn id="6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面阵CCD3">
            <a:extLst>
              <a:ext uri="{FF2B5EF4-FFF2-40B4-BE49-F238E27FC236}">
                <a16:creationId xmlns="" xmlns:a16="http://schemas.microsoft.com/office/drawing/2014/main" id="{D22DE4E0-C302-4387-A28F-5240AAF94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188" y="820737"/>
            <a:ext cx="68834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 xmlns:a16="http://schemas.microsoft.com/office/drawing/2014/main" id="{64DAE956-0C12-4CCB-9315-35CFD3783422}"/>
              </a:ext>
            </a:extLst>
          </p:cNvPr>
          <p:cNvSpPr>
            <a:spLocks noChangeArrowheads="1"/>
          </p:cNvSpPr>
          <p:nvPr/>
        </p:nvSpPr>
        <p:spPr bwMode="auto">
          <a:xfrm>
            <a:off x="1950701" y="184150"/>
            <a:ext cx="2378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solidFill>
                  <a:schemeClr val="tx2"/>
                </a:solidFill>
                <a:ea typeface="华文行楷" panose="02010800040101010101" pitchFamily="2" charset="-122"/>
              </a:rPr>
              <a:t>面阵</a:t>
            </a:r>
            <a:r>
              <a:rPr lang="en-US" altLang="zh-CN" sz="2800" b="1">
                <a:solidFill>
                  <a:schemeClr val="tx2"/>
                </a:solidFill>
                <a:ea typeface="华文行楷" panose="02010800040101010101" pitchFamily="2" charset="-122"/>
              </a:rPr>
              <a:t>CCD</a:t>
            </a:r>
            <a:r>
              <a:rPr lang="zh-CN" altLang="en-US" sz="2800" b="1">
                <a:solidFill>
                  <a:schemeClr val="tx2"/>
                </a:solidFill>
                <a:ea typeface="华文行楷" panose="02010800040101010101" pitchFamily="2" charset="-122"/>
              </a:rPr>
              <a:t>外形</a:t>
            </a:r>
          </a:p>
        </p:txBody>
      </p:sp>
    </p:spTree>
    <p:custDataLst>
      <p:tags r:id="rId1"/>
    </p:custDataLst>
    <p:extLst>
      <p:ext uri="{BB962C8B-B14F-4D97-AF65-F5344CB8AC3E}">
        <p14:creationId xmlns:p14="http://schemas.microsoft.com/office/powerpoint/2010/main" val="2678973851"/>
      </p:ext>
    </p:extLst>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93795" y="-61461"/>
            <a:ext cx="10595610" cy="715581"/>
          </a:xfrm>
          <a:prstGeom prst="rect">
            <a:avLst/>
          </a:prstGeom>
          <a:noFill/>
        </p:spPr>
        <p:txBody>
          <a:bodyPr wrap="square" rtlCol="0">
            <a:spAutoFit/>
          </a:bodyPr>
          <a:lstStyle/>
          <a:p>
            <a:pPr indent="0" fontAlgn="auto">
              <a:lnSpc>
                <a:spcPct val="150000"/>
              </a:lnSpc>
              <a:buClrTx/>
              <a:buSzTx/>
              <a:buFontTx/>
            </a:pPr>
            <a:r>
              <a:rPr lang="zh-CN" altLang="en-US" sz="3200" b="1" dirty="0">
                <a:solidFill>
                  <a:srgbClr val="0000FF"/>
                </a:solidFill>
                <a:latin typeface="黑体" panose="02010609060101010101" charset="-122"/>
                <a:ea typeface="黑体" panose="02010609060101010101" charset="-122"/>
              </a:rPr>
              <a:t>其他类型的图像传感器</a:t>
            </a:r>
            <a:endParaRPr lang="en-US" altLang="zh-CN" sz="3200" b="1" dirty="0">
              <a:latin typeface="黑体" panose="02010609060101010101" charset="-122"/>
              <a:ea typeface="黑体" panose="02010609060101010101" charset="-122"/>
            </a:endParaRPr>
          </a:p>
        </p:txBody>
      </p:sp>
      <p:sp>
        <p:nvSpPr>
          <p:cNvPr id="4" name="文本框 3"/>
          <p:cNvSpPr txBox="1"/>
          <p:nvPr/>
        </p:nvSpPr>
        <p:spPr>
          <a:xfrm>
            <a:off x="593795" y="840168"/>
            <a:ext cx="10595610" cy="1298432"/>
          </a:xfrm>
          <a:prstGeom prst="rect">
            <a:avLst/>
          </a:prstGeom>
          <a:noFill/>
        </p:spPr>
        <p:txBody>
          <a:bodyPr wrap="square" rtlCol="0">
            <a:spAutoFit/>
          </a:bodyPr>
          <a:lstStyle/>
          <a:p>
            <a:pPr indent="0" fontAlgn="auto">
              <a:lnSpc>
                <a:spcPct val="150000"/>
              </a:lnSpc>
              <a:buClrTx/>
              <a:buSzTx/>
              <a:buFontTx/>
            </a:pPr>
            <a:r>
              <a:rPr lang="zh-CN" altLang="en-US" sz="3200" b="1" dirty="0">
                <a:solidFill>
                  <a:srgbClr val="0000FF"/>
                </a:solidFill>
                <a:latin typeface="黑体" panose="02010609060101010101" charset="-122"/>
                <a:ea typeface="黑体" panose="02010609060101010101" charset="-122"/>
              </a:rPr>
              <a:t>1 电荷注入器件（CID）</a:t>
            </a:r>
          </a:p>
          <a:p>
            <a:pPr indent="0" fontAlgn="auto">
              <a:lnSpc>
                <a:spcPct val="150000"/>
              </a:lnSpc>
              <a:buClrTx/>
              <a:buSzTx/>
              <a:buFontTx/>
            </a:pPr>
            <a:r>
              <a:rPr lang="zh-CN" altLang="en-US" sz="2400" dirty="0">
                <a:solidFill>
                  <a:schemeClr val="tx1"/>
                </a:solidFill>
                <a:latin typeface="黑体" panose="02010609060101010101" charset="-122"/>
                <a:ea typeface="黑体" panose="02010609060101010101" charset="-122"/>
              </a:rPr>
              <a:t>CID是CCD的一种特殊形式。它只有积蓄电荷的功能而无转移电荷的功能。</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860" y="2138600"/>
            <a:ext cx="6248483" cy="421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13421" y="89323"/>
            <a:ext cx="10595610" cy="715581"/>
          </a:xfrm>
          <a:prstGeom prst="rect">
            <a:avLst/>
          </a:prstGeom>
          <a:noFill/>
        </p:spPr>
        <p:txBody>
          <a:bodyPr wrap="square" rtlCol="0">
            <a:spAutoFit/>
          </a:bodyPr>
          <a:lstStyle/>
          <a:p>
            <a:pPr indent="0" fontAlgn="auto">
              <a:lnSpc>
                <a:spcPct val="150000"/>
              </a:lnSpc>
              <a:buClrTx/>
              <a:buSzTx/>
              <a:buFontTx/>
            </a:pPr>
            <a:r>
              <a:rPr lang="zh-CN" altLang="en-US" sz="3200" b="1" dirty="0">
                <a:solidFill>
                  <a:srgbClr val="0000FF"/>
                </a:solidFill>
                <a:latin typeface="黑体" panose="02010609060101010101" charset="-122"/>
                <a:ea typeface="黑体" panose="02010609060101010101" charset="-122"/>
              </a:rPr>
              <a:t>2 戽链式器件（BBD） </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908" y="912486"/>
            <a:ext cx="8606840" cy="594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93795" y="215265"/>
            <a:ext cx="10595610" cy="715581"/>
          </a:xfrm>
          <a:prstGeom prst="rect">
            <a:avLst/>
          </a:prstGeom>
          <a:noFill/>
        </p:spPr>
        <p:txBody>
          <a:bodyPr wrap="square" rtlCol="0">
            <a:spAutoFit/>
          </a:bodyPr>
          <a:lstStyle/>
          <a:p>
            <a:pPr indent="0" fontAlgn="auto">
              <a:lnSpc>
                <a:spcPct val="150000"/>
              </a:lnSpc>
              <a:buClrTx/>
              <a:buSzTx/>
              <a:buFontTx/>
            </a:pPr>
            <a:r>
              <a:rPr lang="zh-CN" altLang="en-US" sz="3200" b="1" dirty="0">
                <a:solidFill>
                  <a:srgbClr val="0000FF"/>
                </a:solidFill>
                <a:latin typeface="黑体" panose="02010609060101010101" charset="-122"/>
                <a:ea typeface="黑体" panose="02010609060101010101" charset="-122"/>
              </a:rPr>
              <a:t>3 MOS型固体图像传感器件</a:t>
            </a:r>
          </a:p>
        </p:txBody>
      </p:sp>
      <p:sp>
        <p:nvSpPr>
          <p:cNvPr id="100" name="文本框 99"/>
          <p:cNvSpPr txBox="1"/>
          <p:nvPr/>
        </p:nvSpPr>
        <p:spPr>
          <a:xfrm>
            <a:off x="669360" y="930846"/>
            <a:ext cx="10520045" cy="1667764"/>
          </a:xfrm>
          <a:prstGeom prst="rect">
            <a:avLst/>
          </a:prstGeom>
          <a:noFill/>
          <a:ln w="9525">
            <a:noFill/>
          </a:ln>
        </p:spPr>
        <p:txBody>
          <a:bodyPr wrap="square">
            <a:spAutoFit/>
          </a:bodyPr>
          <a:lstStyle/>
          <a:p>
            <a:pPr algn="l">
              <a:lnSpc>
                <a:spcPct val="150000"/>
              </a:lnSpc>
              <a:buClrTx/>
              <a:buSzTx/>
              <a:buFontTx/>
            </a:pPr>
            <a:r>
              <a:rPr lang="zh-CN" altLang="en-US" sz="2400" b="0" spc="100" dirty="0">
                <a:latin typeface="黑体" panose="02010609060101010101" charset="-122"/>
                <a:ea typeface="黑体" panose="02010609060101010101" charset="-122"/>
              </a:rPr>
              <a:t>MOS型固体图像传感器件是早期开发的一类器件，近年来由于制造工艺技术的进步和固定图像噪声消除技术的改进，使它焕发了青春，已经成为CCD的又一有力的竞争者。</a:t>
            </a:r>
          </a:p>
        </p:txBody>
      </p:sp>
      <p:sp>
        <p:nvSpPr>
          <p:cNvPr id="5" name="文本框 4"/>
          <p:cNvSpPr txBox="1"/>
          <p:nvPr/>
        </p:nvSpPr>
        <p:spPr>
          <a:xfrm>
            <a:off x="511846" y="5987161"/>
            <a:ext cx="4296410" cy="337185"/>
          </a:xfrm>
          <a:prstGeom prst="rect">
            <a:avLst/>
          </a:prstGeom>
          <a:noFill/>
        </p:spPr>
        <p:txBody>
          <a:bodyPr wrap="square" rtlCol="0">
            <a:spAutoFit/>
          </a:bodyPr>
          <a:lstStyle/>
          <a:p>
            <a:r>
              <a:rPr sz="1600" dirty="0" err="1"/>
              <a:t>MOS型固体图像传感器件</a:t>
            </a:r>
            <a:endParaRPr sz="1600" dirty="0"/>
          </a:p>
        </p:txBody>
      </p:sp>
      <p:pic>
        <p:nvPicPr>
          <p:cNvPr id="8306" name="图片 8306"/>
          <p:cNvPicPr>
            <a:picLocks noChangeAspect="1" noChangeArrowheads="1"/>
          </p:cNvPicPr>
          <p:nvPr/>
        </p:nvPicPr>
        <p:blipFill>
          <a:blip r:embed="rId3" cstate="print"/>
          <a:srcRect/>
          <a:stretch>
            <a:fillRect/>
          </a:stretch>
        </p:blipFill>
        <p:spPr>
          <a:xfrm>
            <a:off x="102969" y="2764013"/>
            <a:ext cx="4824095" cy="2933065"/>
          </a:xfrm>
          <a:prstGeom prst="rect">
            <a:avLst/>
          </a:prstGeom>
          <a:noFill/>
          <a:ln w="9525">
            <a:noFill/>
            <a:miter lim="800000"/>
            <a:headEnd/>
            <a:tailEnd/>
          </a:ln>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256" y="2764013"/>
            <a:ext cx="7242163" cy="224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 xmlns:a16="http://schemas.microsoft.com/office/drawing/2014/main" id="{FE4B292E-7739-4E92-8537-98340200F891}"/>
              </a:ext>
            </a:extLst>
          </p:cNvPr>
          <p:cNvSpPr>
            <a:spLocks noGrp="1" noChangeArrowheads="1"/>
          </p:cNvSpPr>
          <p:nvPr>
            <p:ph type="title"/>
          </p:nvPr>
        </p:nvSpPr>
        <p:spPr>
          <a:xfrm>
            <a:off x="1159213" y="178341"/>
            <a:ext cx="8153400" cy="533400"/>
          </a:xfrm>
        </p:spPr>
        <p:txBody>
          <a:bodyPr/>
          <a:lstStyle/>
          <a:p>
            <a:pPr eaLnBrk="1" hangingPunct="1"/>
            <a:r>
              <a:rPr lang="en-US" altLang="zh-CN" sz="3200" b="1" dirty="0">
                <a:ea typeface="黑体" panose="02010609060101010101" pitchFamily="49" charset="-122"/>
              </a:rPr>
              <a:t>CCD</a:t>
            </a:r>
            <a:r>
              <a:rPr lang="zh-CN" altLang="en-US" sz="3200" b="1" dirty="0">
                <a:latin typeface="黑体" panose="02010609060101010101" pitchFamily="49" charset="-122"/>
                <a:ea typeface="黑体" panose="02010609060101010101" pitchFamily="49" charset="-122"/>
              </a:rPr>
              <a:t>图像传感器的应用</a:t>
            </a:r>
            <a:r>
              <a:rPr lang="zh-CN" altLang="en-US" sz="3200" b="1" dirty="0">
                <a:solidFill>
                  <a:srgbClr val="4D4D4D"/>
                </a:solidFill>
                <a:latin typeface="黑体" panose="02010609060101010101" pitchFamily="49" charset="-122"/>
                <a:ea typeface="黑体" panose="02010609060101010101" pitchFamily="49" charset="-122"/>
              </a:rPr>
              <a:t> </a:t>
            </a:r>
          </a:p>
        </p:txBody>
      </p:sp>
      <p:sp>
        <p:nvSpPr>
          <p:cNvPr id="9" name="Rectangle 3">
            <a:extLst>
              <a:ext uri="{FF2B5EF4-FFF2-40B4-BE49-F238E27FC236}">
                <a16:creationId xmlns="" xmlns:a16="http://schemas.microsoft.com/office/drawing/2014/main" id="{A5F39C04-120C-443E-8608-7E534BA8DF99}"/>
              </a:ext>
            </a:extLst>
          </p:cNvPr>
          <p:cNvSpPr txBox="1">
            <a:spLocks noChangeArrowheads="1"/>
          </p:cNvSpPr>
          <p:nvPr/>
        </p:nvSpPr>
        <p:spPr>
          <a:xfrm>
            <a:off x="210553" y="940341"/>
            <a:ext cx="5636794" cy="1066800"/>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 typeface="Wingdings" panose="05000000000000000000" pitchFamily="2" charset="2"/>
              <a:buNone/>
            </a:pPr>
            <a:r>
              <a:rPr lang="en-US" altLang="zh-CN" sz="3600" b="1" dirty="0">
                <a:latin typeface="宋体" panose="02010600030101010101" pitchFamily="2" charset="-122"/>
              </a:rPr>
              <a:t>  </a:t>
            </a:r>
            <a:r>
              <a:rPr lang="en-US" altLang="zh-CN" sz="3600" b="1" dirty="0" smtClean="0">
                <a:latin typeface="宋体" panose="02010600030101010101" pitchFamily="2" charset="-122"/>
              </a:rPr>
              <a:t>1.</a:t>
            </a:r>
            <a:r>
              <a:rPr lang="zh-CN" altLang="en-US" sz="3600" b="1" dirty="0" smtClean="0">
                <a:latin typeface="宋体" panose="02010600030101010101" pitchFamily="2" charset="-122"/>
              </a:rPr>
              <a:t>线阵</a:t>
            </a:r>
            <a:r>
              <a:rPr lang="en-US" altLang="zh-CN" sz="3600" b="1" dirty="0"/>
              <a:t>CCD</a:t>
            </a:r>
            <a:r>
              <a:rPr lang="zh-CN" altLang="en-US" sz="3600" b="1" dirty="0" smtClean="0">
                <a:latin typeface="宋体" panose="02010600030101010101" pitchFamily="2" charset="-122"/>
              </a:rPr>
              <a:t>在扫描仪</a:t>
            </a:r>
            <a:r>
              <a:rPr lang="zh-CN" altLang="en-US" sz="3600" b="1" dirty="0">
                <a:latin typeface="宋体" panose="02010600030101010101" pitchFamily="2" charset="-122"/>
              </a:rPr>
              <a:t>中的应用 </a:t>
            </a:r>
          </a:p>
        </p:txBody>
      </p:sp>
      <p:sp>
        <p:nvSpPr>
          <p:cNvPr id="10" name="Text Box 4">
            <a:extLst>
              <a:ext uri="{FF2B5EF4-FFF2-40B4-BE49-F238E27FC236}">
                <a16:creationId xmlns="" xmlns:a16="http://schemas.microsoft.com/office/drawing/2014/main" id="{B4DB4985-C9D2-4433-BF6C-75B75334B06C}"/>
              </a:ext>
            </a:extLst>
          </p:cNvPr>
          <p:cNvSpPr txBox="1">
            <a:spLocks noChangeArrowheads="1"/>
          </p:cNvSpPr>
          <p:nvPr/>
        </p:nvSpPr>
        <p:spPr bwMode="auto">
          <a:xfrm>
            <a:off x="1692613" y="4674141"/>
            <a:ext cx="2438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zh-CN" b="1"/>
          </a:p>
        </p:txBody>
      </p:sp>
      <p:sp>
        <p:nvSpPr>
          <p:cNvPr id="11" name="Text Box 5">
            <a:extLst>
              <a:ext uri="{FF2B5EF4-FFF2-40B4-BE49-F238E27FC236}">
                <a16:creationId xmlns="" xmlns:a16="http://schemas.microsoft.com/office/drawing/2014/main" id="{2E7F4690-5AA6-4771-81EE-1DB390820EC6}"/>
              </a:ext>
            </a:extLst>
          </p:cNvPr>
          <p:cNvSpPr txBox="1">
            <a:spLocks noChangeArrowheads="1"/>
          </p:cNvSpPr>
          <p:nvPr/>
        </p:nvSpPr>
        <p:spPr bwMode="auto">
          <a:xfrm>
            <a:off x="1235413" y="1778541"/>
            <a:ext cx="807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b="1"/>
              <a:t>        </a:t>
            </a:r>
          </a:p>
        </p:txBody>
      </p:sp>
      <p:pic>
        <p:nvPicPr>
          <p:cNvPr id="12" name="Picture 6" descr="CCD型扫描仪的工作原理示意图">
            <a:extLst>
              <a:ext uri="{FF2B5EF4-FFF2-40B4-BE49-F238E27FC236}">
                <a16:creationId xmlns="" xmlns:a16="http://schemas.microsoft.com/office/drawing/2014/main" id="{5C94A5B4-D627-4B55-AD77-92BF3743F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213" y="2464341"/>
            <a:ext cx="4267200"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A扫描仪外形结构">
            <a:extLst>
              <a:ext uri="{FF2B5EF4-FFF2-40B4-BE49-F238E27FC236}">
                <a16:creationId xmlns="" xmlns:a16="http://schemas.microsoft.com/office/drawing/2014/main" id="{6BD3A99C-0CBE-4E41-B716-5F8001BA7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135" y="1266235"/>
            <a:ext cx="431800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 xmlns:a16="http://schemas.microsoft.com/office/drawing/2014/main" id="{50D247C2-FBCC-4037-916D-3E87BDC6821A}"/>
              </a:ext>
            </a:extLst>
          </p:cNvPr>
          <p:cNvSpPr>
            <a:spLocks noGrp="1" noChangeArrowheads="1"/>
          </p:cNvSpPr>
          <p:nvPr>
            <p:ph type="title"/>
          </p:nvPr>
        </p:nvSpPr>
        <p:spPr>
          <a:xfrm>
            <a:off x="984115" y="292100"/>
            <a:ext cx="8153400" cy="533400"/>
          </a:xfrm>
        </p:spPr>
        <p:txBody>
          <a:bodyPr/>
          <a:lstStyle/>
          <a:p>
            <a:pPr eaLnBrk="1" hangingPunct="1"/>
            <a:r>
              <a:rPr lang="en-US" altLang="zh-CN" sz="3200" b="1" dirty="0" smtClean="0">
                <a:latin typeface="黑体" panose="02010609060101010101" pitchFamily="49" charset="-122"/>
                <a:ea typeface="黑体" panose="02010609060101010101" pitchFamily="49" charset="-122"/>
              </a:rPr>
              <a:t>2.</a:t>
            </a:r>
            <a:r>
              <a:rPr lang="zh-CN" altLang="en-US" sz="3200" b="1" dirty="0" smtClean="0">
                <a:latin typeface="黑体" panose="02010609060101010101" pitchFamily="49" charset="-122"/>
                <a:ea typeface="黑体" panose="02010609060101010101" pitchFamily="49" charset="-122"/>
              </a:rPr>
              <a:t>线阵</a:t>
            </a:r>
            <a:r>
              <a:rPr lang="en-US" altLang="zh-CN" sz="3200" b="1" dirty="0">
                <a:ea typeface="黑体" panose="02010609060101010101" pitchFamily="49" charset="-122"/>
              </a:rPr>
              <a:t>CCD</a:t>
            </a:r>
            <a:r>
              <a:rPr lang="zh-CN" altLang="en-US" sz="3200" b="1" dirty="0">
                <a:latin typeface="黑体" panose="02010609060101010101" pitchFamily="49" charset="-122"/>
                <a:ea typeface="黑体" panose="02010609060101010101" pitchFamily="49" charset="-122"/>
              </a:rPr>
              <a:t>在图像扫描中的应用</a:t>
            </a:r>
          </a:p>
        </p:txBody>
      </p:sp>
      <p:sp>
        <p:nvSpPr>
          <p:cNvPr id="17" name="Rectangle 3">
            <a:extLst>
              <a:ext uri="{FF2B5EF4-FFF2-40B4-BE49-F238E27FC236}">
                <a16:creationId xmlns="" xmlns:a16="http://schemas.microsoft.com/office/drawing/2014/main" id="{E3B152F4-A1FC-40C2-A4D4-E73D66C0C57F}"/>
              </a:ext>
            </a:extLst>
          </p:cNvPr>
          <p:cNvSpPr txBox="1">
            <a:spLocks noChangeArrowheads="1"/>
          </p:cNvSpPr>
          <p:nvPr/>
        </p:nvSpPr>
        <p:spPr>
          <a:xfrm>
            <a:off x="4814753" y="4495800"/>
            <a:ext cx="4787900" cy="1447800"/>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buFont typeface="Wingdings" panose="05000000000000000000" pitchFamily="2" charset="2"/>
              <a:buNone/>
            </a:pPr>
            <a:r>
              <a:rPr lang="en-US" altLang="zh-CN" sz="3600" b="1">
                <a:latin typeface="宋体" panose="02010600030101010101" pitchFamily="2" charset="-122"/>
              </a:rPr>
              <a:t>  </a:t>
            </a:r>
            <a:r>
              <a:rPr lang="zh-CN" altLang="en-US" sz="2800" b="1">
                <a:solidFill>
                  <a:srgbClr val="000000"/>
                </a:solidFill>
                <a:latin typeface="宋体" panose="02010600030101010101" pitchFamily="2" charset="-122"/>
              </a:rPr>
              <a:t>线阵</a:t>
            </a:r>
            <a:r>
              <a:rPr lang="en-US" altLang="zh-CN" sz="2800" b="1">
                <a:solidFill>
                  <a:srgbClr val="000000"/>
                </a:solidFill>
              </a:rPr>
              <a:t>CCD</a:t>
            </a:r>
            <a:r>
              <a:rPr lang="zh-CN" altLang="en-US" sz="2800" b="1">
                <a:solidFill>
                  <a:srgbClr val="000000"/>
                </a:solidFill>
                <a:latin typeface="宋体" panose="02010600030101010101" pitchFamily="2" charset="-122"/>
              </a:rPr>
              <a:t>摄像机可用于彩色印刷中的套色工艺监控</a:t>
            </a:r>
            <a:r>
              <a:rPr lang="zh-CN" altLang="en-US" b="1">
                <a:latin typeface="宋体" panose="02010600030101010101" pitchFamily="2" charset="-122"/>
              </a:rPr>
              <a:t> </a:t>
            </a:r>
          </a:p>
        </p:txBody>
      </p:sp>
      <p:sp>
        <p:nvSpPr>
          <p:cNvPr id="18" name="Text Box 4">
            <a:extLst>
              <a:ext uri="{FF2B5EF4-FFF2-40B4-BE49-F238E27FC236}">
                <a16:creationId xmlns="" xmlns:a16="http://schemas.microsoft.com/office/drawing/2014/main" id="{00E955E2-A2B1-483E-9E47-D567E8A79213}"/>
              </a:ext>
            </a:extLst>
          </p:cNvPr>
          <p:cNvSpPr txBox="1">
            <a:spLocks noChangeArrowheads="1"/>
          </p:cNvSpPr>
          <p:nvPr/>
        </p:nvSpPr>
        <p:spPr bwMode="auto">
          <a:xfrm>
            <a:off x="907915" y="45593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b="1">
                <a:solidFill>
                  <a:srgbClr val="000000"/>
                </a:solidFill>
              </a:rPr>
              <a:t>风云一号卫星可以对       地球上空的云层分布      进行逐行扫描</a:t>
            </a:r>
          </a:p>
        </p:txBody>
      </p:sp>
      <p:pic>
        <p:nvPicPr>
          <p:cNvPr id="19" name="Picture 5" descr="线阵CCD摄像头">
            <a:extLst>
              <a:ext uri="{FF2B5EF4-FFF2-40B4-BE49-F238E27FC236}">
                <a16:creationId xmlns="" xmlns:a16="http://schemas.microsoft.com/office/drawing/2014/main" id="{09D89E96-5187-483C-94A2-49432CAB1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315" y="1444625"/>
            <a:ext cx="295275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风云一号卫星">
            <a:extLst>
              <a:ext uri="{FF2B5EF4-FFF2-40B4-BE49-F238E27FC236}">
                <a16:creationId xmlns="" xmlns:a16="http://schemas.microsoft.com/office/drawing/2014/main" id="{0EADF588-FB20-4195-868D-AF6F039DC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515" y="1420813"/>
            <a:ext cx="419100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3156366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 xmlns:a16="http://schemas.microsoft.com/office/drawing/2014/main" id="{5AE12B10-90FD-4D26-8F95-14E5B7C19E98}"/>
              </a:ext>
            </a:extLst>
          </p:cNvPr>
          <p:cNvSpPr>
            <a:spLocks noGrp="1" noChangeArrowheads="1"/>
          </p:cNvSpPr>
          <p:nvPr>
            <p:ph type="title"/>
          </p:nvPr>
        </p:nvSpPr>
        <p:spPr>
          <a:xfrm>
            <a:off x="912845" y="435428"/>
            <a:ext cx="8153400" cy="533400"/>
          </a:xfrm>
        </p:spPr>
        <p:txBody>
          <a:bodyPr/>
          <a:lstStyle/>
          <a:p>
            <a:pPr eaLnBrk="1" hangingPunct="1"/>
            <a:r>
              <a:rPr lang="en-US" altLang="zh-CN" sz="3200" b="1" dirty="0" smtClean="0">
                <a:latin typeface="黑体" panose="02010609060101010101" pitchFamily="49" charset="-122"/>
                <a:ea typeface="黑体" panose="02010609060101010101" pitchFamily="49" charset="-122"/>
              </a:rPr>
              <a:t>3.</a:t>
            </a:r>
            <a:r>
              <a:rPr lang="zh-CN" altLang="en-US" sz="3200" b="1" dirty="0" smtClean="0">
                <a:latin typeface="黑体" panose="02010609060101010101" pitchFamily="49" charset="-122"/>
                <a:ea typeface="黑体" panose="02010609060101010101" pitchFamily="49" charset="-122"/>
              </a:rPr>
              <a:t>线阵</a:t>
            </a:r>
            <a:r>
              <a:rPr lang="en-US" altLang="zh-CN" sz="3200" b="1" dirty="0">
                <a:ea typeface="黑体" panose="02010609060101010101" pitchFamily="49" charset="-122"/>
              </a:rPr>
              <a:t>CCD</a:t>
            </a:r>
            <a:r>
              <a:rPr lang="zh-CN" altLang="en-US" sz="3200" b="1" dirty="0">
                <a:latin typeface="黑体" panose="02010609060101010101" pitchFamily="49" charset="-122"/>
                <a:ea typeface="黑体" panose="02010609060101010101" pitchFamily="49" charset="-122"/>
              </a:rPr>
              <a:t>用于字符识别</a:t>
            </a:r>
          </a:p>
        </p:txBody>
      </p:sp>
      <p:sp>
        <p:nvSpPr>
          <p:cNvPr id="11" name="Text Box 3">
            <a:extLst>
              <a:ext uri="{FF2B5EF4-FFF2-40B4-BE49-F238E27FC236}">
                <a16:creationId xmlns="" xmlns:a16="http://schemas.microsoft.com/office/drawing/2014/main" id="{26127282-A89B-457A-A9BB-02AC073CB8AA}"/>
              </a:ext>
            </a:extLst>
          </p:cNvPr>
          <p:cNvSpPr txBox="1">
            <a:spLocks noChangeArrowheads="1"/>
          </p:cNvSpPr>
          <p:nvPr/>
        </p:nvSpPr>
        <p:spPr bwMode="auto">
          <a:xfrm>
            <a:off x="1446245" y="4931228"/>
            <a:ext cx="2438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zh-CN" b="1"/>
          </a:p>
        </p:txBody>
      </p:sp>
      <p:pic>
        <p:nvPicPr>
          <p:cNvPr id="12" name="Picture 4" descr="(x)字符识别">
            <a:extLst>
              <a:ext uri="{FF2B5EF4-FFF2-40B4-BE49-F238E27FC236}">
                <a16:creationId xmlns="" xmlns:a16="http://schemas.microsoft.com/office/drawing/2014/main" id="{1C3AAFB6-5177-44E9-A2AC-914C2E434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245" y="1273628"/>
            <a:ext cx="518160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5">
            <a:extLst>
              <a:ext uri="{FF2B5EF4-FFF2-40B4-BE49-F238E27FC236}">
                <a16:creationId xmlns="" xmlns:a16="http://schemas.microsoft.com/office/drawing/2014/main" id="{EE8F8407-F156-40B7-85A0-406631828094}"/>
              </a:ext>
            </a:extLst>
          </p:cNvPr>
          <p:cNvSpPr>
            <a:spLocks noChangeShapeType="1"/>
          </p:cNvSpPr>
          <p:nvPr/>
        </p:nvSpPr>
        <p:spPr bwMode="auto">
          <a:xfrm>
            <a:off x="5561045" y="3559628"/>
            <a:ext cx="0" cy="838200"/>
          </a:xfrm>
          <a:prstGeom prst="line">
            <a:avLst/>
          </a:prstGeom>
          <a:noFill/>
          <a:ln w="38100" cap="rnd" cmpd="dbl">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Tree>
    <p:custDataLst>
      <p:tags r:id="rId1"/>
    </p:custDataLst>
    <p:extLst>
      <p:ext uri="{BB962C8B-B14F-4D97-AF65-F5344CB8AC3E}">
        <p14:creationId xmlns:p14="http://schemas.microsoft.com/office/powerpoint/2010/main" val="145360303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 xmlns:a16="http://schemas.microsoft.com/office/drawing/2014/main" id="{8B4DB2C3-4196-4596-A8DF-4C9A6DBB5275}"/>
              </a:ext>
            </a:extLst>
          </p:cNvPr>
          <p:cNvSpPr>
            <a:spLocks noGrp="1" noChangeArrowheads="1"/>
          </p:cNvSpPr>
          <p:nvPr>
            <p:ph type="title"/>
          </p:nvPr>
        </p:nvSpPr>
        <p:spPr>
          <a:xfrm>
            <a:off x="1499118" y="192833"/>
            <a:ext cx="4876800" cy="914400"/>
          </a:xfrm>
        </p:spPr>
        <p:txBody>
          <a:bodyPr/>
          <a:lstStyle/>
          <a:p>
            <a:pPr algn="ctr" eaLnBrk="1" hangingPunct="1">
              <a:lnSpc>
                <a:spcPct val="110000"/>
              </a:lnSpc>
            </a:pPr>
            <a:r>
              <a:rPr lang="en-US" altLang="zh-CN" sz="3200" b="1" dirty="0" smtClean="0">
                <a:latin typeface="黑体" panose="02010609060101010101" pitchFamily="49" charset="-122"/>
                <a:ea typeface="黑体" panose="02010609060101010101" pitchFamily="49" charset="-122"/>
              </a:rPr>
              <a:t>4.</a:t>
            </a:r>
            <a:r>
              <a:rPr lang="zh-CN" altLang="en-US" sz="3200" b="1" dirty="0" smtClean="0">
                <a:latin typeface="黑体" panose="02010609060101010101" pitchFamily="49" charset="-122"/>
                <a:ea typeface="黑体" panose="02010609060101010101" pitchFamily="49" charset="-122"/>
              </a:rPr>
              <a:t>数码</a:t>
            </a:r>
            <a:r>
              <a:rPr lang="zh-CN" altLang="en-US" sz="3200" b="1" dirty="0">
                <a:latin typeface="黑体" panose="02010609060101010101" pitchFamily="49" charset="-122"/>
                <a:ea typeface="黑体" panose="02010609060101010101" pitchFamily="49" charset="-122"/>
              </a:rPr>
              <a:t>相机的结构</a:t>
            </a:r>
            <a:r>
              <a:rPr lang="zh-CN" altLang="en-US" sz="3200" b="1" dirty="0">
                <a:ea typeface="黑体" panose="02010609060101010101" pitchFamily="49" charset="-122"/>
              </a:rPr>
              <a:t>解剖</a:t>
            </a:r>
            <a:br>
              <a:rPr lang="zh-CN" altLang="en-US" sz="3200" b="1" dirty="0">
                <a:ea typeface="黑体" panose="02010609060101010101" pitchFamily="49" charset="-122"/>
              </a:rPr>
            </a:br>
            <a:r>
              <a:rPr lang="zh-CN" altLang="en-US" sz="2000" b="1" dirty="0">
                <a:latin typeface="黑体" panose="02010609060101010101" pitchFamily="49" charset="-122"/>
                <a:ea typeface="黑体" panose="02010609060101010101" pitchFamily="49" charset="-122"/>
              </a:rPr>
              <a:t>（索尼</a:t>
            </a:r>
            <a:r>
              <a:rPr lang="en-US" altLang="zh-CN" sz="2000" b="1" dirty="0">
                <a:ea typeface="黑体" panose="02010609060101010101" pitchFamily="49" charset="-122"/>
              </a:rPr>
              <a:t>F828</a:t>
            </a:r>
            <a:r>
              <a:rPr lang="zh-CN" altLang="en-US" sz="2000" b="1" dirty="0">
                <a:ea typeface="黑体" panose="02010609060101010101" pitchFamily="49" charset="-122"/>
              </a:rPr>
              <a:t>）</a:t>
            </a:r>
          </a:p>
        </p:txBody>
      </p:sp>
      <p:pic>
        <p:nvPicPr>
          <p:cNvPr id="14" name="Picture 3" descr="1_2-1-1514-682_20030818165842">
            <a:extLst>
              <a:ext uri="{FF2B5EF4-FFF2-40B4-BE49-F238E27FC236}">
                <a16:creationId xmlns="" xmlns:a16="http://schemas.microsoft.com/office/drawing/2014/main" id="{8F248634-31AA-4F84-9BC6-7EE8D5056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918" y="1666033"/>
            <a:ext cx="67818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105882">
            <a:extLst>
              <a:ext uri="{FF2B5EF4-FFF2-40B4-BE49-F238E27FC236}">
                <a16:creationId xmlns="" xmlns:a16="http://schemas.microsoft.com/office/drawing/2014/main" id="{FC76BF7C-9FF2-4CE4-86B8-EBB9BCE17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518" y="1183433"/>
            <a:ext cx="2667000"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5">
            <a:extLst>
              <a:ext uri="{FF2B5EF4-FFF2-40B4-BE49-F238E27FC236}">
                <a16:creationId xmlns="" xmlns:a16="http://schemas.microsoft.com/office/drawing/2014/main" id="{141C2119-E567-4778-B49B-BE174FA86514}"/>
              </a:ext>
            </a:extLst>
          </p:cNvPr>
          <p:cNvSpPr>
            <a:spLocks noChangeShapeType="1"/>
          </p:cNvSpPr>
          <p:nvPr/>
        </p:nvSpPr>
        <p:spPr bwMode="auto">
          <a:xfrm flipH="1">
            <a:off x="5156718" y="2326433"/>
            <a:ext cx="2133600" cy="152400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6">
            <a:extLst>
              <a:ext uri="{FF2B5EF4-FFF2-40B4-BE49-F238E27FC236}">
                <a16:creationId xmlns="" xmlns:a16="http://schemas.microsoft.com/office/drawing/2014/main" id="{26A43DA8-8DB7-422C-8F07-48197E9F6D25}"/>
              </a:ext>
            </a:extLst>
          </p:cNvPr>
          <p:cNvSpPr txBox="1">
            <a:spLocks noChangeArrowheads="1"/>
          </p:cNvSpPr>
          <p:nvPr/>
        </p:nvSpPr>
        <p:spPr bwMode="auto">
          <a:xfrm>
            <a:off x="8890518" y="1183433"/>
            <a:ext cx="1143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b="1">
                <a:solidFill>
                  <a:srgbClr val="FF3300"/>
                </a:solidFill>
              </a:rPr>
              <a:t>CCD</a:t>
            </a:r>
          </a:p>
        </p:txBody>
      </p:sp>
    </p:spTree>
    <p:custDataLst>
      <p:tags r:id="rId1"/>
    </p:custDataLst>
    <p:extLst>
      <p:ext uri="{BB962C8B-B14F-4D97-AF65-F5344CB8AC3E}">
        <p14:creationId xmlns:p14="http://schemas.microsoft.com/office/powerpoint/2010/main" val="42177802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3" presetClass="entr" presetSubtype="10" fill="hold" grpId="0" nodeType="afterEffect">
                                  <p:stCondLst>
                                    <p:cond delay="100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par>
                          <p:cTn id="13" fill="hold">
                            <p:stCondLst>
                              <p:cond delay="3000"/>
                            </p:stCondLst>
                            <p:childTnLst>
                              <p:par>
                                <p:cTn id="14" presetID="22" presetClass="entr" presetSubtype="1"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尺寸测量</a:t>
            </a:r>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010" y="108637"/>
            <a:ext cx="6938629" cy="3118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663" y="3544970"/>
            <a:ext cx="7070976" cy="311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057578"/>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a:t>
            </a:r>
            <a:r>
              <a:rPr lang="zh-CN" altLang="en-US" dirty="0" smtClean="0"/>
              <a:t>工件伤痕和表面污垢测试</a:t>
            </a: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389" y="1113377"/>
            <a:ext cx="10360861" cy="542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4259519"/>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715" y="562610"/>
            <a:ext cx="5202555" cy="441960"/>
          </a:xfrm>
        </p:spPr>
        <p:txBody>
          <a:bodyPr/>
          <a:lstStyle/>
          <a:p>
            <a:r>
              <a:rPr lang="zh-CN" altLang="en-US">
                <a:solidFill>
                  <a:srgbClr val="0000FF"/>
                </a:solidFill>
              </a:rPr>
              <a:t> 固态传感器的概念及敏感器件</a:t>
            </a:r>
          </a:p>
        </p:txBody>
      </p:sp>
      <p:sp>
        <p:nvSpPr>
          <p:cNvPr id="3" name="文本框 2"/>
          <p:cNvSpPr txBox="1"/>
          <p:nvPr/>
        </p:nvSpPr>
        <p:spPr>
          <a:xfrm>
            <a:off x="767855" y="1167130"/>
            <a:ext cx="10471785" cy="5908040"/>
          </a:xfrm>
          <a:prstGeom prst="rect">
            <a:avLst/>
          </a:prstGeom>
          <a:noFill/>
        </p:spPr>
        <p:txBody>
          <a:bodyPr wrap="square" rtlCol="0">
            <a:spAutoFit/>
          </a:bodyPr>
          <a:lstStyle/>
          <a:p>
            <a:pPr indent="711200" algn="l" fontAlgn="auto">
              <a:lnSpc>
                <a:spcPct val="150000"/>
              </a:lnSpc>
              <a:buClrTx/>
              <a:buSzTx/>
              <a:buFontTx/>
              <a:extLst>
                <a:ext uri="{35155182-B16C-46BC-9424-99874614C6A1}">
                  <wpsdc:indentchars xmlns:wpsdc="http://www.wps.cn/officeDocument/2017/drawingmlCustomData" xmlns="" val="200" checksum="3773799597"/>
                </a:ext>
              </a:extLst>
            </a:pPr>
            <a:r>
              <a:rPr lang="zh-CN" altLang="en-US" sz="2800" dirty="0">
                <a:latin typeface="黑体" panose="02010609060101010101" charset="-122"/>
                <a:ea typeface="黑体" panose="02010609060101010101" charset="-122"/>
              </a:rPr>
              <a:t>人类获取的信息的方式包括视，听，嗅，触摸等，其获取信息中超过70%的是图像信息。因此，获取图像在人类的日常生活中非常重要，是人类生存和发展的基本需要，也是获取信息最方便和快捷的手段。几乎每个人每天碰见形形色色的物像，这不仅有助于我们了解世界，更重要的是探索和发现未知事物。在这种情况下，图像的获取方式显得格外重要。为了尽可能获取不同光谱，不同环境下清晰、亮度、对比度好的图片就需要有高质量的传感器和图像采集系统。</a:t>
            </a:r>
          </a:p>
          <a:p>
            <a:pPr indent="0" algn="l" fontAlgn="auto">
              <a:lnSpc>
                <a:spcPct val="150000"/>
              </a:lnSpc>
              <a:buClrTx/>
              <a:buSzTx/>
              <a:buFontTx/>
            </a:pPr>
            <a:endParaRPr lang="zh-CN" altLang="en-US" sz="2800" dirty="0">
              <a:latin typeface="黑体" panose="02010609060101010101" charset="-122"/>
              <a:ea typeface="黑体" panose="02010609060101010101" charset="-122"/>
            </a:endParaRPr>
          </a:p>
        </p:txBody>
      </p:sp>
    </p:spTree>
    <p:custDataLst>
      <p:tags r:id="rId1"/>
    </p:custData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29" y="320842"/>
            <a:ext cx="10958513" cy="614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978175"/>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subTitle" idx="1"/>
          </p:nvPr>
        </p:nvSpPr>
        <p:spPr>
          <a:xfrm>
            <a:off x="2141509" y="5370514"/>
            <a:ext cx="8657029" cy="1082675"/>
          </a:xfrm>
          <a:noFill/>
          <a:effectLst>
            <a:outerShdw dist="17961" dir="13500000" algn="ctr" rotWithShape="0">
              <a:srgbClr val="FFFFFF"/>
            </a:outerShdw>
          </a:effectLst>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lIns="92075" tIns="46038" rIns="92075" bIns="46038">
            <a:normAutofit fontScale="92500" lnSpcReduction="20000"/>
          </a:bodyPr>
          <a:lstStyle/>
          <a:p>
            <a:pPr eaLnBrk="1" hangingPunct="1"/>
            <a:r>
              <a:rPr lang="zh-CN" altLang="en-US" sz="2800" b="1" smtClean="0">
                <a:solidFill>
                  <a:schemeClr val="tx2"/>
                </a:solidFill>
                <a:ea typeface="黑体" pitchFamily="49" charset="-122"/>
              </a:rPr>
              <a:t>四川农业大学 机电学院   </a:t>
            </a:r>
          </a:p>
          <a:p>
            <a:pPr eaLnBrk="1" hangingPunct="1"/>
            <a:r>
              <a:rPr lang="en-US" altLang="zh-CN" sz="2800" b="1" smtClean="0">
                <a:solidFill>
                  <a:schemeClr val="tx2"/>
                </a:solidFill>
                <a:ea typeface="黑体" pitchFamily="49" charset="-122"/>
              </a:rPr>
              <a:t>2018</a:t>
            </a:r>
            <a:r>
              <a:rPr lang="zh-CN" altLang="en-US" sz="2800" b="1" smtClean="0">
                <a:solidFill>
                  <a:schemeClr val="tx2"/>
                </a:solidFill>
                <a:ea typeface="黑体" pitchFamily="49" charset="-122"/>
              </a:rPr>
              <a:t>年</a:t>
            </a:r>
            <a:r>
              <a:rPr lang="en-US" altLang="zh-CN" sz="2800" b="1" smtClean="0">
                <a:solidFill>
                  <a:schemeClr val="tx2"/>
                </a:solidFill>
                <a:ea typeface="黑体" pitchFamily="49" charset="-122"/>
              </a:rPr>
              <a:t>4</a:t>
            </a:r>
            <a:r>
              <a:rPr lang="zh-CN" altLang="en-US" sz="2800" b="1" smtClean="0">
                <a:solidFill>
                  <a:schemeClr val="tx2"/>
                </a:solidFill>
                <a:ea typeface="黑体" pitchFamily="49" charset="-122"/>
              </a:rPr>
              <a:t>月</a:t>
            </a:r>
            <a:endParaRPr lang="zh-CN" altLang="en-US" sz="2800" smtClean="0">
              <a:solidFill>
                <a:schemeClr val="tx2"/>
              </a:solidFill>
              <a:latin typeface="楷体_GB2312" pitchFamily="49" charset="-122"/>
            </a:endParaRPr>
          </a:p>
        </p:txBody>
      </p:sp>
      <p:sp>
        <p:nvSpPr>
          <p:cNvPr id="3075" name="Rectangle 15"/>
          <p:cNvSpPr>
            <a:spLocks noChangeArrowheads="1"/>
          </p:cNvSpPr>
          <p:nvPr/>
        </p:nvSpPr>
        <p:spPr bwMode="auto">
          <a:xfrm>
            <a:off x="2638797" y="4076701"/>
            <a:ext cx="8350192" cy="1008063"/>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algn="ctr" eaLnBrk="0" hangingPunct="0">
              <a:lnSpc>
                <a:spcPct val="90000"/>
              </a:lnSpc>
            </a:pPr>
            <a:r>
              <a:rPr kumimoji="1" lang="zh-CN" altLang="en-US" sz="3200" b="1">
                <a:solidFill>
                  <a:schemeClr val="tx2"/>
                </a:solidFill>
                <a:ea typeface="华文新魏" pitchFamily="2" charset="-122"/>
              </a:rPr>
              <a:t>康志亮</a:t>
            </a:r>
            <a:endParaRPr kumimoji="1" lang="en-US" altLang="zh-CN" sz="3200" b="1">
              <a:solidFill>
                <a:schemeClr val="tx2"/>
              </a:solidFill>
              <a:ea typeface="华文新魏" pitchFamily="2" charset="-122"/>
            </a:endParaRPr>
          </a:p>
          <a:p>
            <a:pPr algn="ctr" eaLnBrk="0" hangingPunct="0">
              <a:lnSpc>
                <a:spcPct val="90000"/>
              </a:lnSpc>
            </a:pPr>
            <a:r>
              <a:rPr kumimoji="1" lang="en-US" altLang="zh-CN" sz="3200" b="1">
                <a:solidFill>
                  <a:schemeClr val="tx2"/>
                </a:solidFill>
                <a:ea typeface="华文新魏" pitchFamily="2" charset="-122"/>
              </a:rPr>
              <a:t>Email: kangzhiliang96@163.com</a:t>
            </a:r>
            <a:endParaRPr kumimoji="1" lang="en-US" altLang="zh-CN" sz="3200">
              <a:solidFill>
                <a:schemeClr val="tx2"/>
              </a:solidFill>
              <a:latin typeface="楷体_GB2312" pitchFamily="49" charset="-122"/>
              <a:ea typeface="华文新魏" pitchFamily="2" charset="-122"/>
            </a:endParaRPr>
          </a:p>
        </p:txBody>
      </p:sp>
      <p:sp>
        <p:nvSpPr>
          <p:cNvPr id="22548" name="WordArt 20"/>
          <p:cNvSpPr>
            <a:spLocks noChangeArrowheads="1" noChangeShapeType="1" noTextEdit="1"/>
          </p:cNvSpPr>
          <p:nvPr/>
        </p:nvSpPr>
        <p:spPr bwMode="auto">
          <a:xfrm>
            <a:off x="1485514" y="2133601"/>
            <a:ext cx="9503475" cy="504825"/>
          </a:xfrm>
          <a:prstGeom prst="rect">
            <a:avLst/>
          </a:prstGeom>
        </p:spPr>
        <p:txBody>
          <a:bodyPr wrap="none" fromWordArt="1">
            <a:prstTxWarp prst="textPlain">
              <a:avLst>
                <a:gd name="adj" fmla="val 50000"/>
              </a:avLst>
            </a:prstTxWarp>
          </a:bodyPr>
          <a:lstStyle/>
          <a:p>
            <a:pPr algn="ctr"/>
            <a:r>
              <a:rPr lang="zh-CN" altLang="en-US" sz="4000" b="1" kern="10">
                <a:ln w="9525">
                  <a:solidFill>
                    <a:srgbClr val="993366"/>
                  </a:solidFill>
                  <a:round/>
                  <a:headEnd/>
                  <a:tailEnd/>
                </a:ln>
                <a:solidFill>
                  <a:schemeClr val="bg1"/>
                </a:solidFill>
                <a:effectLst>
                  <a:outerShdw dist="35921" dir="2700000" algn="ctr" rotWithShape="0">
                    <a:srgbClr val="808080">
                      <a:alpha val="79999"/>
                    </a:srgbClr>
                  </a:outerShdw>
                </a:effectLst>
                <a:latin typeface="黑体"/>
                <a:ea typeface="黑体"/>
              </a:rPr>
              <a:t>图像融合及应用</a:t>
            </a:r>
          </a:p>
        </p:txBody>
      </p:sp>
      <p:sp>
        <p:nvSpPr>
          <p:cNvPr id="22549" name="WordArt 21"/>
          <p:cNvSpPr>
            <a:spLocks noChangeArrowheads="1" noChangeShapeType="1" noTextEdit="1"/>
          </p:cNvSpPr>
          <p:nvPr/>
        </p:nvSpPr>
        <p:spPr bwMode="auto">
          <a:xfrm>
            <a:off x="1390289" y="2781301"/>
            <a:ext cx="9696041" cy="288925"/>
          </a:xfrm>
          <a:prstGeom prst="rect">
            <a:avLst/>
          </a:prstGeom>
        </p:spPr>
        <p:txBody>
          <a:bodyPr wrap="none" fromWordArt="1">
            <a:prstTxWarp prst="textPlain">
              <a:avLst>
                <a:gd name="adj" fmla="val 50000"/>
              </a:avLst>
            </a:prstTxWarp>
          </a:bodyPr>
          <a:lstStyle/>
          <a:p>
            <a:pPr algn="ctr"/>
            <a:r>
              <a:rPr lang="en-US" altLang="zh-CN" sz="180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Image Fusion and its Application</a:t>
            </a:r>
            <a:endParaRPr lang="zh-CN" altLang="en-US" sz="180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endParaRPr>
          </a:p>
        </p:txBody>
      </p:sp>
    </p:spTree>
    <p:extLst>
      <p:ext uri="{BB962C8B-B14F-4D97-AF65-F5344CB8AC3E}">
        <p14:creationId xmlns:p14="http://schemas.microsoft.com/office/powerpoint/2010/main" val="1871120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2548"/>
                                        </p:tgtEl>
                                        <p:attrNameLst>
                                          <p:attrName>style.visibility</p:attrName>
                                        </p:attrNameLst>
                                      </p:cBhvr>
                                      <p:to>
                                        <p:strVal val="visible"/>
                                      </p:to>
                                    </p:set>
                                    <p:anim calcmode="lin" valueType="num">
                                      <p:cBhvr>
                                        <p:cTn id="7" dur="1000" fill="hold"/>
                                        <p:tgtEl>
                                          <p:spTgt spid="22548"/>
                                        </p:tgtEl>
                                        <p:attrNameLst>
                                          <p:attrName>ppt_w</p:attrName>
                                        </p:attrNameLst>
                                      </p:cBhvr>
                                      <p:tavLst>
                                        <p:tav tm="0">
                                          <p:val>
                                            <p:fltVal val="0"/>
                                          </p:val>
                                        </p:tav>
                                        <p:tav tm="100000">
                                          <p:val>
                                            <p:strVal val="#ppt_w"/>
                                          </p:val>
                                        </p:tav>
                                      </p:tavLst>
                                    </p:anim>
                                    <p:anim calcmode="lin" valueType="num">
                                      <p:cBhvr>
                                        <p:cTn id="8" dur="1000" fill="hold"/>
                                        <p:tgtEl>
                                          <p:spTgt spid="22548"/>
                                        </p:tgtEl>
                                        <p:attrNameLst>
                                          <p:attrName>ppt_h</p:attrName>
                                        </p:attrNameLst>
                                      </p:cBhvr>
                                      <p:tavLst>
                                        <p:tav tm="0">
                                          <p:val>
                                            <p:fltVal val="0"/>
                                          </p:val>
                                        </p:tav>
                                        <p:tav tm="100000">
                                          <p:val>
                                            <p:strVal val="#ppt_h"/>
                                          </p:val>
                                        </p:tav>
                                      </p:tavLst>
                                    </p:anim>
                                    <p:animEffect transition="in" filter="fade">
                                      <p:cBhvr>
                                        <p:cTn id="9" dur="1000"/>
                                        <p:tgtEl>
                                          <p:spTgt spid="22548"/>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2549"/>
                                        </p:tgtEl>
                                        <p:attrNameLst>
                                          <p:attrName>style.visibility</p:attrName>
                                        </p:attrNameLst>
                                      </p:cBhvr>
                                      <p:to>
                                        <p:strVal val="visible"/>
                                      </p:to>
                                    </p:set>
                                    <p:anim calcmode="lin" valueType="num">
                                      <p:cBhvr>
                                        <p:cTn id="12" dur="500" fill="hold"/>
                                        <p:tgtEl>
                                          <p:spTgt spid="22549"/>
                                        </p:tgtEl>
                                        <p:attrNameLst>
                                          <p:attrName>ppt_w</p:attrName>
                                        </p:attrNameLst>
                                      </p:cBhvr>
                                      <p:tavLst>
                                        <p:tav tm="0">
                                          <p:val>
                                            <p:fltVal val="0"/>
                                          </p:val>
                                        </p:tav>
                                        <p:tav tm="100000">
                                          <p:val>
                                            <p:strVal val="#ppt_w"/>
                                          </p:val>
                                        </p:tav>
                                      </p:tavLst>
                                    </p:anim>
                                    <p:anim calcmode="lin" valueType="num">
                                      <p:cBhvr>
                                        <p:cTn id="13" dur="500" fill="hold"/>
                                        <p:tgtEl>
                                          <p:spTgt spid="22549"/>
                                        </p:tgtEl>
                                        <p:attrNameLst>
                                          <p:attrName>ppt_h</p:attrName>
                                        </p:attrNameLst>
                                      </p:cBhvr>
                                      <p:tavLst>
                                        <p:tav tm="0">
                                          <p:val>
                                            <p:fltVal val="0"/>
                                          </p:val>
                                        </p:tav>
                                        <p:tav tm="100000">
                                          <p:val>
                                            <p:strVal val="#ppt_h"/>
                                          </p:val>
                                        </p:tav>
                                      </p:tavLst>
                                    </p:anim>
                                    <p:animEffect transition="in" filter="fade">
                                      <p:cBhvr>
                                        <p:cTn id="14" dur="500"/>
                                        <p:tgtEl>
                                          <p:spTgt spid="22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8" grpId="0" animBg="1"/>
      <p:bldP spid="2254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66883920200361610565046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88" y="2054226"/>
            <a:ext cx="7954479" cy="439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807535" y="457200"/>
            <a:ext cx="4784651" cy="923330"/>
          </a:xfrm>
          <a:prstGeom prst="rect">
            <a:avLst/>
          </a:prstGeom>
          <a:noFill/>
        </p:spPr>
        <p:txBody>
          <a:bodyPr wrap="square" rtlCol="0">
            <a:spAutoFit/>
          </a:bodyPr>
          <a:lstStyle/>
          <a:p>
            <a:r>
              <a:rPr lang="zh-CN" altLang="en-US" sz="5400" dirty="0" smtClean="0"/>
              <a:t>一、引言 </a:t>
            </a:r>
            <a:endParaRPr lang="zh-CN" altLang="en-US" sz="5400" dirty="0"/>
          </a:p>
        </p:txBody>
      </p:sp>
    </p:spTree>
    <p:extLst>
      <p:ext uri="{BB962C8B-B14F-4D97-AF65-F5344CB8AC3E}">
        <p14:creationId xmlns:p14="http://schemas.microsoft.com/office/powerpoint/2010/main" val="272759216"/>
      </p:ext>
    </p:extLst>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647" y="1951038"/>
            <a:ext cx="8386166"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3955" name="Picture 3" descr="1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647" y="1916113"/>
            <a:ext cx="8386166"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201938"/>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533955"/>
                                        </p:tgtEl>
                                        <p:attrNameLst>
                                          <p:attrName>style.visibility</p:attrName>
                                        </p:attrNameLst>
                                      </p:cBhvr>
                                      <p:to>
                                        <p:strVal val="visible"/>
                                      </p:to>
                                    </p:set>
                                    <p:animEffect transition="in" filter="fade">
                                      <p:cBhvr>
                                        <p:cTn id="7" dur="1000"/>
                                        <p:tgtEl>
                                          <p:spTgt spid="1533955"/>
                                        </p:tgtEl>
                                      </p:cBhvr>
                                    </p:animEffect>
                                    <p:anim calcmode="lin" valueType="num">
                                      <p:cBhvr>
                                        <p:cTn id="8" dur="1000" fill="hold"/>
                                        <p:tgtEl>
                                          <p:spTgt spid="1533955"/>
                                        </p:tgtEl>
                                        <p:attrNameLst>
                                          <p:attrName>ppt_x</p:attrName>
                                        </p:attrNameLst>
                                      </p:cBhvr>
                                      <p:tavLst>
                                        <p:tav tm="0">
                                          <p:val>
                                            <p:strVal val="#ppt_x"/>
                                          </p:val>
                                        </p:tav>
                                        <p:tav tm="100000">
                                          <p:val>
                                            <p:strVal val="#ppt_x"/>
                                          </p:val>
                                        </p:tav>
                                      </p:tavLst>
                                    </p:anim>
                                    <p:anim calcmode="lin" valueType="num">
                                      <p:cBhvr>
                                        <p:cTn id="9" dur="1000" fill="hold"/>
                                        <p:tgtEl>
                                          <p:spTgt spid="15339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20031108003202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807" y="1911350"/>
            <a:ext cx="832903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4979" name="Picture 3" descr="5132842429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807" y="1916113"/>
            <a:ext cx="832903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563100"/>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534979"/>
                                        </p:tgtEl>
                                        <p:attrNameLst>
                                          <p:attrName>style.visibility</p:attrName>
                                        </p:attrNameLst>
                                      </p:cBhvr>
                                      <p:to>
                                        <p:strVal val="visible"/>
                                      </p:to>
                                    </p:set>
                                    <p:animEffect transition="in" filter="fade">
                                      <p:cBhvr>
                                        <p:cTn id="7" dur="1000"/>
                                        <p:tgtEl>
                                          <p:spTgt spid="1534979"/>
                                        </p:tgtEl>
                                      </p:cBhvr>
                                    </p:animEffect>
                                    <p:anim calcmode="lin" valueType="num">
                                      <p:cBhvr>
                                        <p:cTn id="8" dur="1000" fill="hold"/>
                                        <p:tgtEl>
                                          <p:spTgt spid="1534979"/>
                                        </p:tgtEl>
                                        <p:attrNameLst>
                                          <p:attrName>ppt_x</p:attrName>
                                        </p:attrNameLst>
                                      </p:cBhvr>
                                      <p:tavLst>
                                        <p:tav tm="0">
                                          <p:val>
                                            <p:strVal val="#ppt_x"/>
                                          </p:val>
                                        </p:tav>
                                        <p:tav tm="100000">
                                          <p:val>
                                            <p:strVal val="#ppt_x"/>
                                          </p:val>
                                        </p:tav>
                                      </p:tavLst>
                                    </p:anim>
                                    <p:anim calcmode="lin" valueType="num">
                                      <p:cBhvr>
                                        <p:cTn id="9" dur="1000" fill="hold"/>
                                        <p:tgtEl>
                                          <p:spTgt spid="15349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20031105_13121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546" y="2020889"/>
            <a:ext cx="4062942" cy="428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descr="happyjr106822644320031171526201230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771" y="2060575"/>
            <a:ext cx="406294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85462"/>
      </p:ext>
    </p:extLst>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61216410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954" y="1916113"/>
            <a:ext cx="812588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793221"/>
      </p:ext>
    </p:extLst>
  </p:cSld>
  <p:clrMapOvr>
    <a:masterClrMapping/>
  </p:clrMapOvr>
  <p:transition>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AutoShape 2"/>
          <p:cNvSpPr>
            <a:spLocks noChangeAspect="1" noChangeArrowheads="1"/>
          </p:cNvSpPr>
          <p:nvPr/>
        </p:nvSpPr>
        <p:spPr bwMode="auto">
          <a:xfrm>
            <a:off x="719481" y="2132016"/>
            <a:ext cx="647531" cy="484187"/>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539075" name="Text Box 3"/>
          <p:cNvSpPr txBox="1">
            <a:spLocks noChangeArrowheads="1"/>
          </p:cNvSpPr>
          <p:nvPr/>
        </p:nvSpPr>
        <p:spPr bwMode="auto">
          <a:xfrm>
            <a:off x="1343736" y="2117728"/>
            <a:ext cx="9837820" cy="519113"/>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en-US" altLang="zh-CN" sz="2800" b="1" smtClean="0">
                <a:solidFill>
                  <a:srgbClr val="333399"/>
                </a:solidFill>
                <a:latin typeface="Arial" pitchFamily="34" charset="0"/>
                <a:ea typeface="幼圆" pitchFamily="49" charset="-122"/>
              </a:rPr>
              <a:t>1. </a:t>
            </a:r>
            <a:r>
              <a:rPr kumimoji="1" lang="zh-CN" altLang="en-US" sz="2800" b="1" smtClean="0">
                <a:solidFill>
                  <a:srgbClr val="333399"/>
                </a:solidFill>
                <a:latin typeface="Arial" pitchFamily="34" charset="0"/>
                <a:ea typeface="幼圆" pitchFamily="49" charset="-122"/>
              </a:rPr>
              <a:t>什么是信息融合</a:t>
            </a:r>
            <a:r>
              <a:rPr kumimoji="1" lang="en-US" altLang="zh-CN" sz="2800" b="1" smtClean="0">
                <a:solidFill>
                  <a:srgbClr val="333399"/>
                </a:solidFill>
                <a:latin typeface="Arial" pitchFamily="34" charset="0"/>
                <a:ea typeface="幼圆" pitchFamily="49" charset="-122"/>
              </a:rPr>
              <a:t>(information Fusion)</a:t>
            </a:r>
            <a:r>
              <a:rPr kumimoji="1" lang="zh-CN" altLang="en-US" sz="2800" b="1" smtClean="0">
                <a:solidFill>
                  <a:srgbClr val="333399"/>
                </a:solidFill>
                <a:latin typeface="Arial" pitchFamily="34" charset="0"/>
                <a:ea typeface="幼圆" pitchFamily="49" charset="-122"/>
              </a:rPr>
              <a:t>？</a:t>
            </a:r>
          </a:p>
        </p:txBody>
      </p:sp>
      <p:sp>
        <p:nvSpPr>
          <p:cNvPr id="1539076" name="Rectangle 4"/>
          <p:cNvSpPr>
            <a:spLocks noChangeArrowheads="1"/>
          </p:cNvSpPr>
          <p:nvPr/>
        </p:nvSpPr>
        <p:spPr bwMode="auto">
          <a:xfrm>
            <a:off x="431688" y="2601913"/>
            <a:ext cx="11325450" cy="1754326"/>
          </a:xfrm>
          <a:prstGeom prst="rect">
            <a:avLst/>
          </a:prstGeom>
          <a:noFill/>
          <a:ln>
            <a:noFill/>
          </a:ln>
          <a:effectLst>
            <a:prstShdw prst="shdw17" dist="17961" dir="2700000">
              <a:srgbClr val="FF0000">
                <a:gamma/>
                <a:shade val="60000"/>
                <a:invGamma/>
              </a:srgbClr>
            </a:prst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FF0000"/>
                </a:solidFill>
                <a:miter lim="800000"/>
                <a:headEnd/>
                <a:tailEnd/>
              </a14:hiddenLine>
            </a:ext>
          </a:extLst>
        </p:spPr>
        <p:txBody>
          <a:bodyPr>
            <a:spAutoFit/>
          </a:bodyPr>
          <a:lstStyle/>
          <a:p>
            <a:pPr algn="just" fontAlgn="base">
              <a:lnSpc>
                <a:spcPct val="150000"/>
              </a:lnSpc>
              <a:spcBef>
                <a:spcPct val="20000"/>
              </a:spcBef>
              <a:spcAft>
                <a:spcPct val="0"/>
              </a:spcAft>
              <a:buClr>
                <a:srgbClr val="82BCFC"/>
              </a:buClr>
              <a:buFont typeface="Wingdings" pitchFamily="2" charset="2"/>
              <a:buNone/>
              <a:defRPr/>
            </a:pPr>
            <a:r>
              <a:rPr kumimoji="1" lang="zh-CN" altLang="en-US" sz="2000" b="1">
                <a:solidFill>
                  <a:srgbClr val="FCA026"/>
                </a:solidFill>
                <a:effectLst>
                  <a:outerShdw blurRad="38100" dist="38100" dir="2700000" algn="tl">
                    <a:srgbClr val="C0C0C0"/>
                  </a:outerShdw>
                </a:effectLst>
                <a:latin typeface="Arial" pitchFamily="34" charset="0"/>
                <a:ea typeface="黑体" pitchFamily="49" charset="-122"/>
              </a:rPr>
              <a:t>      </a:t>
            </a:r>
            <a:r>
              <a:rPr kumimoji="1" lang="zh-CN" altLang="en-US" sz="3200" b="1">
                <a:solidFill>
                  <a:srgbClr val="FF0000"/>
                </a:solidFill>
                <a:latin typeface="幼圆" pitchFamily="49" charset="-122"/>
                <a:ea typeface="幼圆" pitchFamily="49" charset="-122"/>
              </a:rPr>
              <a:t>数据</a:t>
            </a:r>
            <a:r>
              <a:rPr kumimoji="1" lang="zh-CN" altLang="en-US" sz="2000" b="1">
                <a:solidFill>
                  <a:srgbClr val="333399"/>
                </a:solidFill>
                <a:latin typeface="幼圆" pitchFamily="49" charset="-122"/>
                <a:ea typeface="幼圆" pitchFamily="49" charset="-122"/>
              </a:rPr>
              <a:t>融合技术是随雷达信息处理及</a:t>
            </a:r>
            <a:r>
              <a:rPr kumimoji="1" lang="en-US" altLang="zh-CN" sz="2000" b="1">
                <a:solidFill>
                  <a:srgbClr val="FF0000"/>
                </a:solidFill>
                <a:latin typeface="幼圆" pitchFamily="49" charset="-122"/>
                <a:ea typeface="幼圆" pitchFamily="49" charset="-122"/>
              </a:rPr>
              <a:t>C</a:t>
            </a:r>
            <a:r>
              <a:rPr kumimoji="1" lang="en-US" altLang="zh-CN" sz="2000" b="1" baseline="30000">
                <a:solidFill>
                  <a:srgbClr val="FF0000"/>
                </a:solidFill>
                <a:latin typeface="幼圆" pitchFamily="49" charset="-122"/>
                <a:ea typeface="幼圆" pitchFamily="49" charset="-122"/>
              </a:rPr>
              <a:t>3</a:t>
            </a:r>
            <a:r>
              <a:rPr kumimoji="1" lang="en-US" altLang="zh-CN" sz="2000" b="1">
                <a:solidFill>
                  <a:srgbClr val="FF0000"/>
                </a:solidFill>
                <a:latin typeface="幼圆" pitchFamily="49" charset="-122"/>
                <a:ea typeface="幼圆" pitchFamily="49" charset="-122"/>
              </a:rPr>
              <a:t>I</a:t>
            </a:r>
            <a:r>
              <a:rPr kumimoji="1" lang="zh-CN" altLang="en-US" sz="2000" b="1">
                <a:solidFill>
                  <a:srgbClr val="333399"/>
                </a:solidFill>
                <a:latin typeface="幼圆" pitchFamily="49" charset="-122"/>
                <a:ea typeface="幼圆" pitchFamily="49" charset="-122"/>
              </a:rPr>
              <a:t>系统的发展而发展起来的。它对各种数据源进行综合、过滤、相关、识别和融合，得出战场态势图、进行态势威胁与判别，制定出作战行动方案，供指挥员决策参考。数据融合的过程就是各种信息源处理、控制及决策的一体化过程。</a:t>
            </a:r>
          </a:p>
        </p:txBody>
      </p:sp>
      <p:sp>
        <p:nvSpPr>
          <p:cNvPr id="1539078" name="Rectangle 6"/>
          <p:cNvSpPr>
            <a:spLocks noChangeArrowheads="1"/>
          </p:cNvSpPr>
          <p:nvPr/>
        </p:nvSpPr>
        <p:spPr bwMode="auto">
          <a:xfrm>
            <a:off x="526913" y="4870450"/>
            <a:ext cx="11325450" cy="1798638"/>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FF0000"/>
                </a:solidFill>
                <a:miter lim="800000"/>
                <a:headEnd/>
                <a:tailEnd/>
              </a14:hiddenLine>
            </a:ext>
          </a:extLst>
        </p:spPr>
        <p:txBody>
          <a:bodyPr>
            <a:spAutoFit/>
          </a:bodyPr>
          <a:lstStyle/>
          <a:p>
            <a:pPr algn="just" fontAlgn="base">
              <a:lnSpc>
                <a:spcPct val="150000"/>
              </a:lnSpc>
              <a:spcBef>
                <a:spcPct val="20000"/>
              </a:spcBef>
              <a:spcAft>
                <a:spcPct val="0"/>
              </a:spcAft>
              <a:buClr>
                <a:srgbClr val="82BCFC"/>
              </a:buClr>
              <a:buFont typeface="Wingdings" pitchFamily="2" charset="2"/>
              <a:buNone/>
            </a:pPr>
            <a:r>
              <a:rPr kumimoji="1" lang="en-US" altLang="zh-CN" b="1" dirty="0" smtClean="0">
                <a:solidFill>
                  <a:srgbClr val="000000"/>
                </a:solidFill>
                <a:latin typeface="Arial" pitchFamily="34" charset="0"/>
              </a:rPr>
              <a:t>C</a:t>
            </a:r>
            <a:r>
              <a:rPr kumimoji="1" lang="en-US" altLang="zh-CN" b="1" baseline="30000" dirty="0" smtClean="0">
                <a:solidFill>
                  <a:srgbClr val="000000"/>
                </a:solidFill>
                <a:latin typeface="Arial" pitchFamily="34" charset="0"/>
              </a:rPr>
              <a:t>3</a:t>
            </a:r>
            <a:r>
              <a:rPr kumimoji="1" lang="en-US" altLang="zh-CN" b="1" dirty="0" smtClean="0">
                <a:solidFill>
                  <a:srgbClr val="000000"/>
                </a:solidFill>
                <a:latin typeface="Arial" pitchFamily="34" charset="0"/>
              </a:rPr>
              <a:t>I ——Command</a:t>
            </a:r>
            <a:r>
              <a:rPr kumimoji="1" lang="zh-CN" altLang="en-US" b="1" dirty="0" smtClean="0">
                <a:solidFill>
                  <a:srgbClr val="000000"/>
                </a:solidFill>
                <a:latin typeface="Arial" pitchFamily="34" charset="0"/>
              </a:rPr>
              <a:t>（指挥），</a:t>
            </a:r>
            <a:r>
              <a:rPr kumimoji="1" lang="en-US" altLang="zh-CN" b="1" dirty="0" smtClean="0">
                <a:solidFill>
                  <a:srgbClr val="000000"/>
                </a:solidFill>
                <a:latin typeface="Arial" pitchFamily="34" charset="0"/>
              </a:rPr>
              <a:t>Control</a:t>
            </a:r>
            <a:r>
              <a:rPr kumimoji="1" lang="zh-CN" altLang="en-US" b="1" dirty="0" smtClean="0">
                <a:solidFill>
                  <a:srgbClr val="000000"/>
                </a:solidFill>
                <a:latin typeface="Arial" pitchFamily="34" charset="0"/>
              </a:rPr>
              <a:t>（控制）、</a:t>
            </a:r>
            <a:r>
              <a:rPr kumimoji="1" lang="en-US" altLang="zh-CN" b="1" dirty="0" smtClean="0">
                <a:solidFill>
                  <a:srgbClr val="000000"/>
                </a:solidFill>
                <a:latin typeface="Arial" pitchFamily="34" charset="0"/>
              </a:rPr>
              <a:t>Communication</a:t>
            </a:r>
            <a:r>
              <a:rPr kumimoji="1" lang="zh-CN" altLang="en-US" b="1" dirty="0" smtClean="0">
                <a:solidFill>
                  <a:srgbClr val="000000"/>
                </a:solidFill>
                <a:latin typeface="Arial" pitchFamily="34" charset="0"/>
              </a:rPr>
              <a:t>（通信），</a:t>
            </a:r>
            <a:r>
              <a:rPr kumimoji="1" lang="en-US" altLang="zh-CN" b="1" dirty="0" smtClean="0">
                <a:solidFill>
                  <a:srgbClr val="000000"/>
                </a:solidFill>
                <a:latin typeface="Arial" pitchFamily="34" charset="0"/>
              </a:rPr>
              <a:t>intelligence </a:t>
            </a:r>
            <a:r>
              <a:rPr kumimoji="1" lang="zh-CN" altLang="en-US" b="1" dirty="0" smtClean="0">
                <a:solidFill>
                  <a:srgbClr val="000000"/>
                </a:solidFill>
                <a:latin typeface="Arial" pitchFamily="34" charset="0"/>
              </a:rPr>
              <a:t>（情报）。Ｃ</a:t>
            </a:r>
            <a:r>
              <a:rPr kumimoji="1" lang="en-US" altLang="zh-CN" b="1" baseline="30000" dirty="0" smtClean="0">
                <a:solidFill>
                  <a:srgbClr val="000000"/>
                </a:solidFill>
                <a:latin typeface="Arial" pitchFamily="34" charset="0"/>
              </a:rPr>
              <a:t>3</a:t>
            </a:r>
            <a:r>
              <a:rPr kumimoji="1" lang="en-US" altLang="zh-CN" b="1" dirty="0" smtClean="0">
                <a:solidFill>
                  <a:srgbClr val="000000"/>
                </a:solidFill>
                <a:latin typeface="Arial" pitchFamily="34" charset="0"/>
              </a:rPr>
              <a:t>I</a:t>
            </a:r>
            <a:r>
              <a:rPr kumimoji="1" lang="zh-CN" altLang="en-US" b="1" dirty="0" smtClean="0">
                <a:solidFill>
                  <a:srgbClr val="000000"/>
                </a:solidFill>
                <a:latin typeface="Arial" pitchFamily="34" charset="0"/>
              </a:rPr>
              <a:t>系统，</a:t>
            </a:r>
            <a:r>
              <a:rPr kumimoji="1" lang="en-US" altLang="zh-CN" b="1" dirty="0" smtClean="0">
                <a:solidFill>
                  <a:srgbClr val="000000"/>
                </a:solidFill>
                <a:latin typeface="Arial" pitchFamily="34" charset="0"/>
              </a:rPr>
              <a:t>1953</a:t>
            </a:r>
            <a:r>
              <a:rPr kumimoji="1" lang="zh-CN" altLang="en-US" b="1" dirty="0" smtClean="0">
                <a:solidFill>
                  <a:srgbClr val="000000"/>
                </a:solidFill>
                <a:latin typeface="Arial" pitchFamily="34" charset="0"/>
              </a:rPr>
              <a:t>年首先在美国研制和建立，由于其对提高军队指挥效能和作战能力具有重要作用，因而受到世界各国高度重视 。</a:t>
            </a:r>
            <a:r>
              <a:rPr kumimoji="1" lang="en-US" altLang="zh-CN" b="1" dirty="0" smtClean="0">
                <a:solidFill>
                  <a:srgbClr val="000000"/>
                </a:solidFill>
                <a:latin typeface="Arial" pitchFamily="34" charset="0"/>
              </a:rPr>
              <a:t> </a:t>
            </a:r>
          </a:p>
          <a:p>
            <a:pPr algn="just" fontAlgn="base">
              <a:lnSpc>
                <a:spcPct val="150000"/>
              </a:lnSpc>
              <a:spcBef>
                <a:spcPct val="20000"/>
              </a:spcBef>
              <a:spcAft>
                <a:spcPct val="0"/>
              </a:spcAft>
              <a:buClr>
                <a:srgbClr val="82BCFC"/>
              </a:buClr>
              <a:buFont typeface="Wingdings" pitchFamily="2" charset="2"/>
              <a:buNone/>
            </a:pPr>
            <a:r>
              <a:rPr kumimoji="1" lang="en-US" altLang="zh-CN" b="1" dirty="0" smtClean="0">
                <a:solidFill>
                  <a:srgbClr val="000000"/>
                </a:solidFill>
                <a:latin typeface="Arial" pitchFamily="34" charset="0"/>
              </a:rPr>
              <a:t>C</a:t>
            </a:r>
            <a:r>
              <a:rPr kumimoji="1" lang="en-US" altLang="zh-CN" b="1" baseline="30000" dirty="0" smtClean="0">
                <a:solidFill>
                  <a:srgbClr val="000000"/>
                </a:solidFill>
                <a:latin typeface="Arial" pitchFamily="34" charset="0"/>
              </a:rPr>
              <a:t>4</a:t>
            </a:r>
            <a:r>
              <a:rPr kumimoji="1" lang="en-US" altLang="zh-CN" b="1" dirty="0" smtClean="0">
                <a:solidFill>
                  <a:srgbClr val="000000"/>
                </a:solidFill>
                <a:latin typeface="Arial" pitchFamily="34" charset="0"/>
              </a:rPr>
              <a:t>I——C</a:t>
            </a:r>
            <a:r>
              <a:rPr kumimoji="1" lang="en-US" altLang="zh-CN" b="1" baseline="30000" dirty="0" smtClean="0">
                <a:solidFill>
                  <a:srgbClr val="000000"/>
                </a:solidFill>
                <a:latin typeface="Arial" pitchFamily="34" charset="0"/>
              </a:rPr>
              <a:t>3</a:t>
            </a:r>
            <a:r>
              <a:rPr kumimoji="1" lang="en-US" altLang="zh-CN" b="1" dirty="0" smtClean="0">
                <a:solidFill>
                  <a:srgbClr val="000000"/>
                </a:solidFill>
                <a:latin typeface="Arial" pitchFamily="34" charset="0"/>
              </a:rPr>
              <a:t>I+Computers</a:t>
            </a:r>
            <a:endParaRPr kumimoji="1" lang="zh-CN" altLang="en-US" b="1" dirty="0" smtClean="0">
              <a:solidFill>
                <a:srgbClr val="000000"/>
              </a:solidFill>
              <a:latin typeface="Arial" pitchFamily="34" charset="0"/>
            </a:endParaRPr>
          </a:p>
        </p:txBody>
      </p:sp>
      <p:sp>
        <p:nvSpPr>
          <p:cNvPr id="54278"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spTree>
    <p:extLst>
      <p:ext uri="{BB962C8B-B14F-4D97-AF65-F5344CB8AC3E}">
        <p14:creationId xmlns:p14="http://schemas.microsoft.com/office/powerpoint/2010/main" val="256844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0098" name="AutoShape 2"/>
          <p:cNvSpPr>
            <a:spLocks noChangeAspect="1" noChangeArrowheads="1"/>
          </p:cNvSpPr>
          <p:nvPr/>
        </p:nvSpPr>
        <p:spPr bwMode="auto">
          <a:xfrm>
            <a:off x="719481" y="2132016"/>
            <a:ext cx="647531" cy="484187"/>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5299" name="Text Box 3"/>
          <p:cNvSpPr txBox="1">
            <a:spLocks noChangeArrowheads="1"/>
          </p:cNvSpPr>
          <p:nvPr/>
        </p:nvSpPr>
        <p:spPr bwMode="auto">
          <a:xfrm>
            <a:off x="1343736" y="2117728"/>
            <a:ext cx="8974445" cy="519113"/>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en-US" altLang="zh-CN" sz="2800" b="1" smtClean="0">
                <a:solidFill>
                  <a:srgbClr val="000000"/>
                </a:solidFill>
                <a:latin typeface="Arial" pitchFamily="34" charset="0"/>
                <a:ea typeface="幼圆" pitchFamily="49" charset="-122"/>
              </a:rPr>
              <a:t>2. </a:t>
            </a:r>
            <a:r>
              <a:rPr kumimoji="1" lang="zh-CN" altLang="en-US" sz="2800" b="1" smtClean="0">
                <a:solidFill>
                  <a:srgbClr val="000000"/>
                </a:solidFill>
                <a:latin typeface="Arial" pitchFamily="34" charset="0"/>
                <a:ea typeface="幼圆" pitchFamily="49" charset="-122"/>
              </a:rPr>
              <a:t>什么是图像融合？</a:t>
            </a:r>
          </a:p>
        </p:txBody>
      </p:sp>
      <p:sp>
        <p:nvSpPr>
          <p:cNvPr id="1540100" name="Rectangle 4"/>
          <p:cNvSpPr>
            <a:spLocks noChangeArrowheads="1"/>
          </p:cNvSpPr>
          <p:nvPr/>
        </p:nvSpPr>
        <p:spPr bwMode="auto">
          <a:xfrm>
            <a:off x="1197721" y="2708275"/>
            <a:ext cx="9888608" cy="1631216"/>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FF0000"/>
                </a:solidFill>
                <a:miter lim="800000"/>
                <a:headEnd/>
                <a:tailEnd/>
              </a14:hiddenLine>
            </a:ext>
          </a:extLst>
        </p:spPr>
        <p:txBody>
          <a:bodyPr>
            <a:spAutoFit/>
          </a:bodyPr>
          <a:lstStyle/>
          <a:p>
            <a:pPr fontAlgn="base">
              <a:spcBef>
                <a:spcPct val="20000"/>
              </a:spcBef>
              <a:spcAft>
                <a:spcPct val="0"/>
              </a:spcAft>
              <a:buClr>
                <a:srgbClr val="FF0000"/>
              </a:buClr>
              <a:buFont typeface="Wingdings" pitchFamily="2" charset="2"/>
              <a:buNone/>
            </a:pPr>
            <a:r>
              <a:rPr lang="zh-CN" altLang="en-US" sz="2800" smtClean="0">
                <a:solidFill>
                  <a:srgbClr val="000000"/>
                </a:solidFill>
                <a:latin typeface="Arial" pitchFamily="34" charset="0"/>
              </a:rPr>
              <a:t>       </a:t>
            </a:r>
            <a:r>
              <a:rPr lang="zh-CN" altLang="en-US" sz="2400" b="1" smtClean="0">
                <a:solidFill>
                  <a:srgbClr val="0033CC"/>
                </a:solidFill>
                <a:latin typeface="华文新魏" pitchFamily="2" charset="-122"/>
                <a:ea typeface="华文新魏" pitchFamily="2" charset="-122"/>
              </a:rPr>
              <a:t>图像融合</a:t>
            </a:r>
            <a:r>
              <a:rPr kumimoji="1" lang="en-US" altLang="zh-CN" sz="2400" b="1" smtClean="0">
                <a:solidFill>
                  <a:srgbClr val="333399"/>
                </a:solidFill>
                <a:latin typeface="Times New Roman" pitchFamily="18" charset="0"/>
              </a:rPr>
              <a:t>(</a:t>
            </a:r>
            <a:r>
              <a:rPr kumimoji="1" lang="en-US" altLang="zh-CN" sz="2400" b="1" smtClean="0">
                <a:solidFill>
                  <a:srgbClr val="FF0000"/>
                </a:solidFill>
                <a:latin typeface="Times New Roman" pitchFamily="18" charset="0"/>
              </a:rPr>
              <a:t>Image Fusion</a:t>
            </a:r>
            <a:r>
              <a:rPr kumimoji="1" lang="en-US" altLang="zh-CN" sz="2400" b="1" smtClean="0">
                <a:solidFill>
                  <a:srgbClr val="333399"/>
                </a:solidFill>
                <a:latin typeface="Times New Roman" pitchFamily="18" charset="0"/>
              </a:rPr>
              <a:t>)</a:t>
            </a:r>
            <a:r>
              <a:rPr lang="zh-CN" altLang="en-US" sz="2400" b="1" smtClean="0">
                <a:solidFill>
                  <a:srgbClr val="0033CC"/>
                </a:solidFill>
                <a:latin typeface="华文新魏" pitchFamily="2" charset="-122"/>
                <a:ea typeface="华文新魏" pitchFamily="2" charset="-122"/>
              </a:rPr>
              <a:t>是用特定的算法将两幅或多幅图像综合成一幅新的图像。融合结果由于能利用两幅</a:t>
            </a:r>
            <a:r>
              <a:rPr lang="en-US" altLang="zh-CN" sz="2400" b="1" smtClean="0">
                <a:solidFill>
                  <a:srgbClr val="0033CC"/>
                </a:solidFill>
                <a:latin typeface="华文新魏" pitchFamily="2" charset="-122"/>
                <a:ea typeface="华文新魏" pitchFamily="2" charset="-122"/>
              </a:rPr>
              <a:t>(</a:t>
            </a:r>
            <a:r>
              <a:rPr lang="zh-CN" altLang="en-US" sz="2400" b="1" smtClean="0">
                <a:solidFill>
                  <a:srgbClr val="0033CC"/>
                </a:solidFill>
                <a:latin typeface="华文新魏" pitchFamily="2" charset="-122"/>
                <a:ea typeface="华文新魏" pitchFamily="2" charset="-122"/>
              </a:rPr>
              <a:t>或多幅</a:t>
            </a:r>
            <a:r>
              <a:rPr lang="en-US" altLang="zh-CN" sz="2400" b="1" smtClean="0">
                <a:solidFill>
                  <a:srgbClr val="0033CC"/>
                </a:solidFill>
                <a:latin typeface="华文新魏" pitchFamily="2" charset="-122"/>
                <a:ea typeface="华文新魏" pitchFamily="2" charset="-122"/>
              </a:rPr>
              <a:t>) </a:t>
            </a:r>
            <a:r>
              <a:rPr lang="zh-CN" altLang="en-US" sz="2400" b="1" smtClean="0">
                <a:solidFill>
                  <a:srgbClr val="0033CC"/>
                </a:solidFill>
                <a:latin typeface="华文新魏" pitchFamily="2" charset="-122"/>
                <a:ea typeface="华文新魏" pitchFamily="2" charset="-122"/>
              </a:rPr>
              <a:t>图像在时空上的</a:t>
            </a:r>
            <a:r>
              <a:rPr lang="zh-CN" altLang="en-US" sz="2400" b="1" u="sng" smtClean="0">
                <a:solidFill>
                  <a:srgbClr val="FF0000"/>
                </a:solidFill>
                <a:latin typeface="华文新魏" pitchFamily="2" charset="-122"/>
                <a:ea typeface="华文新魏" pitchFamily="2" charset="-122"/>
              </a:rPr>
              <a:t>相关</a:t>
            </a:r>
            <a:r>
              <a:rPr lang="zh-CN" altLang="en-US" sz="2400" b="1" smtClean="0">
                <a:solidFill>
                  <a:srgbClr val="0033CC"/>
                </a:solidFill>
                <a:latin typeface="华文新魏" pitchFamily="2" charset="-122"/>
                <a:ea typeface="华文新魏" pitchFamily="2" charset="-122"/>
              </a:rPr>
              <a:t>性及信息上的</a:t>
            </a:r>
            <a:r>
              <a:rPr lang="zh-CN" altLang="en-US" sz="2400" b="1" u="sng" smtClean="0">
                <a:solidFill>
                  <a:srgbClr val="FF0000"/>
                </a:solidFill>
                <a:latin typeface="华文新魏" pitchFamily="2" charset="-122"/>
                <a:ea typeface="华文新魏" pitchFamily="2" charset="-122"/>
              </a:rPr>
              <a:t>互补</a:t>
            </a:r>
            <a:r>
              <a:rPr lang="zh-CN" altLang="en-US" sz="2400" b="1" smtClean="0">
                <a:solidFill>
                  <a:srgbClr val="0033CC"/>
                </a:solidFill>
                <a:latin typeface="华文新魏" pitchFamily="2" charset="-122"/>
                <a:ea typeface="华文新魏" pitchFamily="2" charset="-122"/>
              </a:rPr>
              <a:t>性，并使得融合后得到的图像对场景有更全面、清晰的描述，从而更有利于人眼的识别和机器的自动探测。</a:t>
            </a:r>
          </a:p>
        </p:txBody>
      </p:sp>
      <p:grpSp>
        <p:nvGrpSpPr>
          <p:cNvPr id="1540101" name="Group 5"/>
          <p:cNvGrpSpPr>
            <a:grpSpLocks noChangeAspect="1"/>
          </p:cNvGrpSpPr>
          <p:nvPr/>
        </p:nvGrpSpPr>
        <p:grpSpPr bwMode="auto">
          <a:xfrm>
            <a:off x="3504289" y="4748216"/>
            <a:ext cx="4989800" cy="1920875"/>
            <a:chOff x="2872" y="2444"/>
            <a:chExt cx="4868" cy="2498"/>
          </a:xfrm>
        </p:grpSpPr>
        <p:sp>
          <p:nvSpPr>
            <p:cNvPr id="55303" name="AutoShape 6"/>
            <p:cNvSpPr>
              <a:spLocks noChangeAspect="1" noChangeArrowheads="1" noTextEdit="1"/>
            </p:cNvSpPr>
            <p:nvPr/>
          </p:nvSpPr>
          <p:spPr bwMode="auto">
            <a:xfrm>
              <a:off x="2872" y="2444"/>
              <a:ext cx="4868" cy="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5304" name="Oval 7"/>
            <p:cNvSpPr>
              <a:spLocks noChangeArrowheads="1"/>
            </p:cNvSpPr>
            <p:nvPr/>
          </p:nvSpPr>
          <p:spPr bwMode="auto">
            <a:xfrm>
              <a:off x="2880" y="2921"/>
              <a:ext cx="3060" cy="1249"/>
            </a:xfrm>
            <a:prstGeom prst="ellipse">
              <a:avLst/>
            </a:prstGeom>
            <a:solidFill>
              <a:srgbClr val="FFFFFF"/>
            </a:solidFill>
            <a:ln w="28575">
              <a:solidFill>
                <a:srgbClr val="000000"/>
              </a:solidFill>
              <a:round/>
              <a:headEnd/>
              <a:tailEnd/>
            </a:ln>
          </p:spPr>
          <p:txBody>
            <a:bodyPr vert="eaVert"/>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5305" name="Oval 8"/>
            <p:cNvSpPr>
              <a:spLocks noChangeArrowheads="1"/>
            </p:cNvSpPr>
            <p:nvPr/>
          </p:nvSpPr>
          <p:spPr bwMode="auto">
            <a:xfrm>
              <a:off x="4680" y="2921"/>
              <a:ext cx="3060" cy="1249"/>
            </a:xfrm>
            <a:prstGeom prst="ellipse">
              <a:avLst/>
            </a:prstGeom>
            <a:solidFill>
              <a:srgbClr val="FFFFFF">
                <a:alpha val="0"/>
              </a:srgbClr>
            </a:solidFill>
            <a:ln w="28575">
              <a:solidFill>
                <a:srgbClr val="000000"/>
              </a:solidFill>
              <a:round/>
              <a:headEnd/>
              <a:tailEnd/>
            </a:ln>
          </p:spPr>
          <p:txBody>
            <a:bodyPr vert="eaVert"/>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5306" name="Rectangle 9"/>
            <p:cNvSpPr>
              <a:spLocks noChangeArrowheads="1"/>
            </p:cNvSpPr>
            <p:nvPr/>
          </p:nvSpPr>
          <p:spPr bwMode="auto">
            <a:xfrm>
              <a:off x="3124" y="3381"/>
              <a:ext cx="1620" cy="469"/>
            </a:xfrm>
            <a:prstGeom prst="rect">
              <a:avLst/>
            </a:prstGeom>
            <a:solidFill>
              <a:srgbClr val="FFFFFF">
                <a:alpha val="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p>
              <a:pPr fontAlgn="base">
                <a:spcBef>
                  <a:spcPct val="0"/>
                </a:spcBef>
                <a:spcAft>
                  <a:spcPct val="0"/>
                </a:spcAft>
              </a:pPr>
              <a:r>
                <a:rPr lang="zh-CN" altLang="en-US" sz="1400" b="1" smtClean="0">
                  <a:solidFill>
                    <a:srgbClr val="000000"/>
                  </a:solidFill>
                  <a:latin typeface="Times New Roman" pitchFamily="18" charset="0"/>
                  <a:cs typeface="Times New Roman" pitchFamily="18" charset="0"/>
                </a:rPr>
                <a:t>图像传感器</a:t>
              </a:r>
              <a:r>
                <a:rPr lang="en-US" altLang="zh-CN" sz="1400" b="1" smtClean="0">
                  <a:solidFill>
                    <a:srgbClr val="000000"/>
                  </a:solidFill>
                  <a:latin typeface="Times New Roman" pitchFamily="18" charset="0"/>
                  <a:cs typeface="Times New Roman" pitchFamily="18" charset="0"/>
                </a:rPr>
                <a:t>A</a:t>
              </a:r>
              <a:endParaRPr lang="en-US" altLang="zh-CN" sz="1400" b="1" smtClean="0">
                <a:solidFill>
                  <a:srgbClr val="000000"/>
                </a:solidFill>
                <a:latin typeface="Arial" pitchFamily="34" charset="0"/>
                <a:cs typeface="Times New Roman" pitchFamily="18" charset="0"/>
              </a:endParaRPr>
            </a:p>
          </p:txBody>
        </p:sp>
        <p:sp>
          <p:nvSpPr>
            <p:cNvPr id="55307" name="Rectangle 10"/>
            <p:cNvSpPr>
              <a:spLocks noChangeArrowheads="1"/>
            </p:cNvSpPr>
            <p:nvPr/>
          </p:nvSpPr>
          <p:spPr bwMode="auto">
            <a:xfrm>
              <a:off x="6004" y="3381"/>
              <a:ext cx="1620" cy="469"/>
            </a:xfrm>
            <a:prstGeom prst="rect">
              <a:avLst/>
            </a:prstGeom>
            <a:solidFill>
              <a:srgbClr val="FFFFFF">
                <a:alpha val="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p>
              <a:pPr fontAlgn="base">
                <a:spcBef>
                  <a:spcPct val="0"/>
                </a:spcBef>
                <a:spcAft>
                  <a:spcPct val="0"/>
                </a:spcAft>
              </a:pPr>
              <a:r>
                <a:rPr lang="zh-CN" altLang="en-US" sz="1400" b="1" smtClean="0">
                  <a:solidFill>
                    <a:srgbClr val="000000"/>
                  </a:solidFill>
                  <a:latin typeface="Times New Roman" pitchFamily="18" charset="0"/>
                  <a:cs typeface="Times New Roman" pitchFamily="18" charset="0"/>
                </a:rPr>
                <a:t>图像传感器</a:t>
              </a:r>
              <a:r>
                <a:rPr lang="en-US" altLang="zh-CN" sz="1400" b="1" smtClean="0">
                  <a:solidFill>
                    <a:srgbClr val="000000"/>
                  </a:solidFill>
                  <a:latin typeface="Times New Roman" pitchFamily="18" charset="0"/>
                  <a:cs typeface="Times New Roman" pitchFamily="18" charset="0"/>
                </a:rPr>
                <a:t>B</a:t>
              </a:r>
              <a:endParaRPr lang="en-US" altLang="zh-CN" sz="1400" b="1" smtClean="0">
                <a:solidFill>
                  <a:srgbClr val="000000"/>
                </a:solidFill>
                <a:latin typeface="Arial" pitchFamily="34" charset="0"/>
                <a:cs typeface="Times New Roman" pitchFamily="18" charset="0"/>
              </a:endParaRPr>
            </a:p>
          </p:txBody>
        </p:sp>
        <p:sp>
          <p:nvSpPr>
            <p:cNvPr id="55308" name="Line 11"/>
            <p:cNvSpPr>
              <a:spLocks noChangeShapeType="1"/>
            </p:cNvSpPr>
            <p:nvPr/>
          </p:nvSpPr>
          <p:spPr bwMode="auto">
            <a:xfrm flipV="1">
              <a:off x="5284" y="2757"/>
              <a:ext cx="0" cy="62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5309" name="Rectangle 12"/>
            <p:cNvSpPr>
              <a:spLocks noChangeArrowheads="1"/>
            </p:cNvSpPr>
            <p:nvPr/>
          </p:nvSpPr>
          <p:spPr bwMode="auto">
            <a:xfrm>
              <a:off x="4744" y="2444"/>
              <a:ext cx="1260" cy="469"/>
            </a:xfrm>
            <a:prstGeom prst="rect">
              <a:avLst/>
            </a:prstGeom>
            <a:solidFill>
              <a:srgbClr val="FFFFFF">
                <a:alpha val="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p>
              <a:pPr fontAlgn="base">
                <a:spcBef>
                  <a:spcPct val="0"/>
                </a:spcBef>
                <a:spcAft>
                  <a:spcPct val="0"/>
                </a:spcAft>
              </a:pPr>
              <a:r>
                <a:rPr lang="zh-CN" altLang="en-US" sz="1400" b="1" smtClean="0">
                  <a:solidFill>
                    <a:srgbClr val="000000"/>
                  </a:solidFill>
                  <a:latin typeface="Times New Roman" pitchFamily="18" charset="0"/>
                  <a:cs typeface="Times New Roman" pitchFamily="18" charset="0"/>
                </a:rPr>
                <a:t>冗余信息</a:t>
              </a:r>
              <a:endParaRPr lang="zh-CN" altLang="en-US" sz="1400" b="1" smtClean="0">
                <a:solidFill>
                  <a:srgbClr val="000000"/>
                </a:solidFill>
                <a:latin typeface="Arial" pitchFamily="34" charset="0"/>
                <a:cs typeface="Times New Roman" pitchFamily="18" charset="0"/>
              </a:endParaRPr>
            </a:p>
          </p:txBody>
        </p:sp>
        <p:sp>
          <p:nvSpPr>
            <p:cNvPr id="55310" name="Line 13"/>
            <p:cNvSpPr>
              <a:spLocks noChangeShapeType="1"/>
            </p:cNvSpPr>
            <p:nvPr/>
          </p:nvSpPr>
          <p:spPr bwMode="auto">
            <a:xfrm>
              <a:off x="4492" y="4004"/>
              <a:ext cx="540" cy="469"/>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5311" name="Line 14"/>
            <p:cNvSpPr>
              <a:spLocks noChangeShapeType="1"/>
            </p:cNvSpPr>
            <p:nvPr/>
          </p:nvSpPr>
          <p:spPr bwMode="auto">
            <a:xfrm flipH="1">
              <a:off x="5572" y="4004"/>
              <a:ext cx="540" cy="469"/>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5312" name="Rectangle 15"/>
            <p:cNvSpPr>
              <a:spLocks noChangeArrowheads="1"/>
            </p:cNvSpPr>
            <p:nvPr/>
          </p:nvSpPr>
          <p:spPr bwMode="auto">
            <a:xfrm>
              <a:off x="4672" y="4473"/>
              <a:ext cx="1260" cy="469"/>
            </a:xfrm>
            <a:prstGeom prst="rect">
              <a:avLst/>
            </a:prstGeom>
            <a:solidFill>
              <a:srgbClr val="FFFFFF">
                <a:alpha val="0"/>
              </a:srgbClr>
            </a:soli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p>
              <a:pPr fontAlgn="base">
                <a:spcBef>
                  <a:spcPct val="0"/>
                </a:spcBef>
                <a:spcAft>
                  <a:spcPct val="0"/>
                </a:spcAft>
              </a:pPr>
              <a:r>
                <a:rPr lang="zh-CN" altLang="en-US" sz="1400" b="1" smtClean="0">
                  <a:solidFill>
                    <a:srgbClr val="000000"/>
                  </a:solidFill>
                  <a:latin typeface="Times New Roman" pitchFamily="18" charset="0"/>
                  <a:cs typeface="Times New Roman" pitchFamily="18" charset="0"/>
                </a:rPr>
                <a:t>互补信息</a:t>
              </a:r>
              <a:endParaRPr lang="zh-CN" altLang="en-US" sz="1400" b="1" smtClean="0">
                <a:solidFill>
                  <a:srgbClr val="000000"/>
                </a:solidFill>
                <a:latin typeface="Arial" pitchFamily="34" charset="0"/>
                <a:cs typeface="Times New Roman" pitchFamily="18" charset="0"/>
              </a:endParaRPr>
            </a:p>
          </p:txBody>
        </p:sp>
      </p:grpSp>
      <p:sp>
        <p:nvSpPr>
          <p:cNvPr id="55302" name="Rectangle 1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spTree>
    <p:extLst>
      <p:ext uri="{BB962C8B-B14F-4D97-AF65-F5344CB8AC3E}">
        <p14:creationId xmlns:p14="http://schemas.microsoft.com/office/powerpoint/2010/main" val="1483493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Rectangle 2"/>
          <p:cNvSpPr>
            <a:spLocks noChangeArrowheads="1"/>
          </p:cNvSpPr>
          <p:nvPr/>
        </p:nvSpPr>
        <p:spPr bwMode="auto">
          <a:xfrm>
            <a:off x="1390290" y="2827340"/>
            <a:ext cx="32624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2400" smtClean="0">
                <a:solidFill>
                  <a:srgbClr val="333399"/>
                </a:solidFill>
                <a:latin typeface="隶书" pitchFamily="49" charset="-122"/>
                <a:ea typeface="隶书" pitchFamily="49" charset="-122"/>
              </a:rPr>
              <a:t>起源：</a:t>
            </a:r>
            <a:r>
              <a:rPr lang="en-US" altLang="zh-CN" sz="2400" smtClean="0">
                <a:solidFill>
                  <a:srgbClr val="333399"/>
                </a:solidFill>
                <a:latin typeface="隶书" pitchFamily="49" charset="-122"/>
                <a:ea typeface="隶书" pitchFamily="49" charset="-122"/>
              </a:rPr>
              <a:t>20</a:t>
            </a:r>
            <a:r>
              <a:rPr lang="zh-CN" altLang="en-US" sz="2400" smtClean="0">
                <a:solidFill>
                  <a:srgbClr val="333399"/>
                </a:solidFill>
                <a:latin typeface="隶书" pitchFamily="49" charset="-122"/>
                <a:ea typeface="隶书" pitchFamily="49" charset="-122"/>
              </a:rPr>
              <a:t>世纪</a:t>
            </a:r>
            <a:r>
              <a:rPr lang="en-US" altLang="zh-CN" sz="2400" smtClean="0">
                <a:solidFill>
                  <a:srgbClr val="333399"/>
                </a:solidFill>
                <a:latin typeface="隶书" pitchFamily="49" charset="-122"/>
                <a:ea typeface="隶书" pitchFamily="49" charset="-122"/>
              </a:rPr>
              <a:t>70</a:t>
            </a:r>
            <a:r>
              <a:rPr lang="zh-CN" altLang="en-US" sz="2400" smtClean="0">
                <a:solidFill>
                  <a:srgbClr val="333399"/>
                </a:solidFill>
                <a:latin typeface="隶书" pitchFamily="49" charset="-122"/>
                <a:ea typeface="隶书" pitchFamily="49" charset="-122"/>
              </a:rPr>
              <a:t>年代初</a:t>
            </a:r>
          </a:p>
        </p:txBody>
      </p:sp>
      <p:sp>
        <p:nvSpPr>
          <p:cNvPr id="1542152" name="AutoShape 8"/>
          <p:cNvSpPr>
            <a:spLocks noChangeAspect="1" noChangeArrowheads="1"/>
          </p:cNvSpPr>
          <p:nvPr/>
        </p:nvSpPr>
        <p:spPr bwMode="auto">
          <a:xfrm>
            <a:off x="719481" y="2203450"/>
            <a:ext cx="647531" cy="484188"/>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6324" name="Text Box 9"/>
          <p:cNvSpPr txBox="1">
            <a:spLocks noChangeArrowheads="1"/>
          </p:cNvSpPr>
          <p:nvPr/>
        </p:nvSpPr>
        <p:spPr bwMode="auto">
          <a:xfrm>
            <a:off x="1343736" y="2189163"/>
            <a:ext cx="8686653" cy="519112"/>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en-US" altLang="zh-CN" sz="2800" b="1" smtClean="0">
                <a:solidFill>
                  <a:srgbClr val="000000"/>
                </a:solidFill>
                <a:latin typeface="Arial" pitchFamily="34" charset="0"/>
                <a:ea typeface="幼圆" pitchFamily="49" charset="-122"/>
              </a:rPr>
              <a:t>3.  </a:t>
            </a:r>
            <a:r>
              <a:rPr kumimoji="1" lang="zh-CN" altLang="en-US" sz="2800" b="1" smtClean="0">
                <a:solidFill>
                  <a:srgbClr val="000000"/>
                </a:solidFill>
                <a:latin typeface="Arial" pitchFamily="34" charset="0"/>
                <a:ea typeface="幼圆" pitchFamily="49" charset="-122"/>
              </a:rPr>
              <a:t>图像融合技术的研究现状及发展</a:t>
            </a:r>
          </a:p>
        </p:txBody>
      </p:sp>
      <p:sp>
        <p:nvSpPr>
          <p:cNvPr id="56325" name="Rectangle 11"/>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sp>
        <p:nvSpPr>
          <p:cNvPr id="1542159" name="Text Box 15"/>
          <p:cNvSpPr txBox="1">
            <a:spLocks noChangeArrowheads="1"/>
          </p:cNvSpPr>
          <p:nvPr/>
        </p:nvSpPr>
        <p:spPr bwMode="auto">
          <a:xfrm>
            <a:off x="1390289" y="3357564"/>
            <a:ext cx="96939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lnSpc>
                <a:spcPct val="150000"/>
              </a:lnSpc>
              <a:spcBef>
                <a:spcPct val="0"/>
              </a:spcBef>
              <a:spcAft>
                <a:spcPct val="0"/>
              </a:spcAft>
            </a:pPr>
            <a:r>
              <a:rPr lang="en-US" altLang="zh-CN" smtClean="0">
                <a:solidFill>
                  <a:srgbClr val="000000"/>
                </a:solidFill>
              </a:rPr>
              <a:t>20</a:t>
            </a:r>
            <a:r>
              <a:rPr lang="zh-CN" altLang="en-US" smtClean="0">
                <a:solidFill>
                  <a:srgbClr val="000000"/>
                </a:solidFill>
              </a:rPr>
              <a:t>世纪</a:t>
            </a:r>
            <a:r>
              <a:rPr lang="en-US" altLang="zh-CN" smtClean="0">
                <a:solidFill>
                  <a:srgbClr val="000000"/>
                </a:solidFill>
              </a:rPr>
              <a:t>70</a:t>
            </a:r>
            <a:r>
              <a:rPr lang="zh-CN" altLang="en-US" smtClean="0">
                <a:solidFill>
                  <a:srgbClr val="000000"/>
                </a:solidFill>
              </a:rPr>
              <a:t>年代初，美国研究机构发现，利用计算机技术对多个独立的连续</a:t>
            </a:r>
            <a:r>
              <a:rPr lang="zh-CN" altLang="en-US" b="1" u="sng" smtClean="0">
                <a:solidFill>
                  <a:srgbClr val="FF0000"/>
                </a:solidFill>
                <a:ea typeface="华文新魏" pitchFamily="2" charset="-122"/>
              </a:rPr>
              <a:t>声纳信号进行融合</a:t>
            </a:r>
            <a:r>
              <a:rPr lang="zh-CN" altLang="en-US" smtClean="0">
                <a:solidFill>
                  <a:srgbClr val="000000"/>
                </a:solidFill>
              </a:rPr>
              <a:t>后，可以自动检测出敌方潜艇的位置。这一尝试使得信息融合作为一门独立的技术首先在军事应用中得到青睐。</a:t>
            </a:r>
            <a:endParaRPr lang="zh-CN" altLang="en-US" b="1" smtClean="0">
              <a:solidFill>
                <a:srgbClr val="000000"/>
              </a:solidFill>
            </a:endParaRPr>
          </a:p>
        </p:txBody>
      </p:sp>
    </p:spTree>
    <p:custDataLst>
      <p:tags r:id="rId1"/>
    </p:custDataLst>
    <p:extLst>
      <p:ext uri="{BB962C8B-B14F-4D97-AF65-F5344CB8AC3E}">
        <p14:creationId xmlns:p14="http://schemas.microsoft.com/office/powerpoint/2010/main" val="3143491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93255" y="222250"/>
            <a:ext cx="10471785" cy="559769"/>
          </a:xfrm>
          <a:prstGeom prst="rect">
            <a:avLst/>
          </a:prstGeom>
          <a:noFill/>
        </p:spPr>
        <p:txBody>
          <a:bodyPr wrap="square" rtlCol="0">
            <a:spAutoFit/>
          </a:bodyPr>
          <a:lstStyle/>
          <a:p>
            <a:pPr indent="0" algn="l" fontAlgn="auto">
              <a:lnSpc>
                <a:spcPct val="150000"/>
              </a:lnSpc>
              <a:buClrTx/>
              <a:buSzTx/>
              <a:buFontTx/>
            </a:pPr>
            <a:r>
              <a:rPr lang="en-US" altLang="zh-CN" sz="2400" dirty="0" err="1">
                <a:solidFill>
                  <a:srgbClr val="0000FF"/>
                </a:solidFill>
                <a:latin typeface="黑体" panose="02010609060101010101" charset="-122"/>
                <a:ea typeface="黑体" panose="02010609060101010101" charset="-122"/>
              </a:rPr>
              <a:t>光导摄</a:t>
            </a:r>
            <a:r>
              <a:rPr lang="zh-CN" altLang="en-US" sz="2400" dirty="0">
                <a:solidFill>
                  <a:srgbClr val="0000FF"/>
                </a:solidFill>
                <a:latin typeface="黑体" panose="02010609060101010101" charset="-122"/>
                <a:ea typeface="黑体" panose="02010609060101010101" charset="-122"/>
              </a:rPr>
              <a:t>像</a:t>
            </a:r>
            <a:r>
              <a:rPr lang="en-US" altLang="zh-CN" sz="2400" dirty="0" err="1">
                <a:solidFill>
                  <a:srgbClr val="0000FF"/>
                </a:solidFill>
                <a:latin typeface="黑体" panose="02010609060101010101" charset="-122"/>
                <a:ea typeface="黑体" panose="02010609060101010101" charset="-122"/>
              </a:rPr>
              <a:t>管与固态图像传感器基本原理的比较</a:t>
            </a:r>
            <a:r>
              <a:rPr lang="en-US" altLang="zh-CN" sz="2400" dirty="0">
                <a:solidFill>
                  <a:srgbClr val="0000FF"/>
                </a:solidFill>
                <a:latin typeface="黑体" panose="02010609060101010101" charset="-122"/>
                <a:ea typeface="黑体" panose="02010609060101010101" charset="-122"/>
              </a:rPr>
              <a:t>。</a:t>
            </a:r>
          </a:p>
        </p:txBody>
      </p:sp>
      <p:pic>
        <p:nvPicPr>
          <p:cNvPr id="8238" name="图片 8238"/>
          <p:cNvPicPr>
            <a:picLocks noChangeAspect="1" noChangeArrowheads="1"/>
          </p:cNvPicPr>
          <p:nvPr/>
        </p:nvPicPr>
        <p:blipFill>
          <a:blip r:embed="rId3" cstate="print"/>
          <a:srcRect/>
          <a:stretch>
            <a:fillRect/>
          </a:stretch>
        </p:blipFill>
        <p:spPr>
          <a:xfrm>
            <a:off x="1358903" y="1021080"/>
            <a:ext cx="6874510" cy="2779395"/>
          </a:xfrm>
          <a:prstGeom prst="rect">
            <a:avLst/>
          </a:prstGeom>
          <a:noFill/>
          <a:ln w="9525">
            <a:noFill/>
            <a:miter lim="800000"/>
            <a:headEnd/>
            <a:tailEnd/>
          </a:ln>
        </p:spPr>
      </p:pic>
      <p:sp>
        <p:nvSpPr>
          <p:cNvPr id="4" name="文本框 3"/>
          <p:cNvSpPr txBox="1"/>
          <p:nvPr/>
        </p:nvSpPr>
        <p:spPr>
          <a:xfrm>
            <a:off x="3052348" y="4003374"/>
            <a:ext cx="4208780" cy="368300"/>
          </a:xfrm>
          <a:prstGeom prst="rect">
            <a:avLst/>
          </a:prstGeom>
          <a:noFill/>
        </p:spPr>
        <p:txBody>
          <a:bodyPr wrap="square" rtlCol="0">
            <a:spAutoFit/>
          </a:bodyPr>
          <a:lstStyle/>
          <a:p>
            <a:r>
              <a:rPr lang="zh-CN" altLang="en-US" dirty="0"/>
              <a:t>图11-1  光导摄象管与固态图像传感器</a:t>
            </a:r>
          </a:p>
        </p:txBody>
      </p:sp>
      <p:sp>
        <p:nvSpPr>
          <p:cNvPr id="5" name="文本框 4"/>
          <p:cNvSpPr txBox="1"/>
          <p:nvPr/>
        </p:nvSpPr>
        <p:spPr>
          <a:xfrm>
            <a:off x="858660" y="4681220"/>
            <a:ext cx="10471785" cy="1667764"/>
          </a:xfrm>
          <a:prstGeom prst="rect">
            <a:avLst/>
          </a:prstGeom>
          <a:noFill/>
        </p:spPr>
        <p:txBody>
          <a:bodyPr wrap="square" rtlCol="0">
            <a:spAutoFit/>
          </a:bodyPr>
          <a:lstStyle/>
          <a:p>
            <a:pPr indent="0" algn="l" fontAlgn="auto">
              <a:lnSpc>
                <a:spcPct val="150000"/>
              </a:lnSpc>
              <a:buClrTx/>
              <a:buSzTx/>
              <a:buFontTx/>
            </a:pPr>
            <a:r>
              <a:rPr lang="en-US" altLang="zh-CN" sz="2400" dirty="0" err="1">
                <a:latin typeface="黑体" panose="02010609060101010101" charset="-122"/>
                <a:ea typeface="黑体" panose="02010609060101010101" charset="-122"/>
              </a:rPr>
              <a:t>图像传感器又称为成像器件或摄像器件，是利用光电器件的光</a:t>
            </a:r>
            <a:r>
              <a:rPr lang="en-US" altLang="zh-CN" sz="2400" dirty="0">
                <a:latin typeface="黑体" panose="02010609060101010101" charset="-122"/>
                <a:ea typeface="黑体" panose="02010609060101010101" charset="-122"/>
              </a:rPr>
              <a:t>—</a:t>
            </a:r>
            <a:r>
              <a:rPr lang="en-US" altLang="zh-CN" sz="2400" dirty="0" err="1">
                <a:latin typeface="黑体" panose="02010609060101010101" charset="-122"/>
                <a:ea typeface="黑体" panose="02010609060101010101" charset="-122"/>
              </a:rPr>
              <a:t>电转换功能，将其感光面上的光像转换为与光像成相应比例关系的电信号“图像”的一种功能器件</a:t>
            </a:r>
            <a:r>
              <a:rPr lang="zh-CN" altLang="en-US" sz="2400" dirty="0">
                <a:latin typeface="黑体" panose="02010609060101010101" charset="-122"/>
                <a:ea typeface="黑体" panose="02010609060101010101" charset="-122"/>
              </a:rPr>
              <a:t>。</a:t>
            </a:r>
            <a:r>
              <a:rPr lang="en-US" altLang="zh-CN" sz="2400" dirty="0" err="1">
                <a:latin typeface="黑体" panose="02010609060101010101" charset="-122"/>
                <a:ea typeface="黑体" panose="02010609060101010101" charset="-122"/>
              </a:rPr>
              <a:t>光导摄像管就是一种图像传感器</a:t>
            </a:r>
            <a:r>
              <a:rPr lang="en-US" altLang="zh-CN" sz="2400" dirty="0">
                <a:latin typeface="黑体" panose="02010609060101010101" charset="-122"/>
                <a:ea typeface="黑体" panose="02010609060101010101" charset="-122"/>
              </a:rPr>
              <a:t>。</a:t>
            </a:r>
          </a:p>
        </p:txBody>
      </p:sp>
      <p:sp>
        <p:nvSpPr>
          <p:cNvPr id="2" name="矩形 1"/>
          <p:cNvSpPr/>
          <p:nvPr/>
        </p:nvSpPr>
        <p:spPr>
          <a:xfrm>
            <a:off x="8897354" y="1004583"/>
            <a:ext cx="2520616" cy="2585323"/>
          </a:xfrm>
          <a:prstGeom prst="rect">
            <a:avLst/>
          </a:prstGeom>
        </p:spPr>
        <p:txBody>
          <a:bodyPr wrap="square">
            <a:spAutoFit/>
          </a:bodyPr>
          <a:lstStyle/>
          <a:p>
            <a:r>
              <a:rPr lang="zh-CN" altLang="en-US" b="1" dirty="0">
                <a:solidFill>
                  <a:srgbClr val="FF0000"/>
                </a:solidFill>
              </a:rPr>
              <a:t>光导摄像管是电视摄像机中进行光电转换的一种主要的真空光电器件，是将光的图像转换成电视信号的专用电子束</a:t>
            </a:r>
            <a:r>
              <a:rPr lang="zh-CN" altLang="en-US" b="1" dirty="0" smtClean="0">
                <a:solidFill>
                  <a:srgbClr val="FF0000"/>
                </a:solidFill>
              </a:rPr>
              <a:t>管。</a:t>
            </a:r>
            <a:r>
              <a:rPr lang="zh-CN" altLang="en-US" b="1" dirty="0">
                <a:solidFill>
                  <a:srgbClr val="FF0000"/>
                </a:solidFill>
              </a:rPr>
              <a:t>光导摄像管出现于</a:t>
            </a:r>
            <a:r>
              <a:rPr lang="en-US" altLang="zh-CN" b="1" dirty="0">
                <a:solidFill>
                  <a:srgbClr val="FF0000"/>
                </a:solidFill>
              </a:rPr>
              <a:t>20</a:t>
            </a:r>
            <a:r>
              <a:rPr lang="zh-CN" altLang="en-US" b="1" dirty="0">
                <a:solidFill>
                  <a:srgbClr val="FF0000"/>
                </a:solidFill>
              </a:rPr>
              <a:t>世纪</a:t>
            </a:r>
            <a:r>
              <a:rPr lang="en-US" altLang="zh-CN" b="1" dirty="0">
                <a:solidFill>
                  <a:srgbClr val="FF0000"/>
                </a:solidFill>
              </a:rPr>
              <a:t>60</a:t>
            </a:r>
            <a:r>
              <a:rPr lang="zh-CN" altLang="en-US" b="1" dirty="0">
                <a:solidFill>
                  <a:srgbClr val="FF0000"/>
                </a:solidFill>
              </a:rPr>
              <a:t>年代，以后性能得到很大改善，广泛应用于电视摄像等方面。</a:t>
            </a: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8238"/>
                                        </p:tgtEl>
                                        <p:attrNameLst>
                                          <p:attrName>style.visibility</p:attrName>
                                        </p:attrNameLst>
                                      </p:cBhvr>
                                      <p:to>
                                        <p:strVal val="visible"/>
                                      </p:to>
                                    </p:set>
                                    <p:anim to="" calcmode="lin" valueType="num">
                                      <p:cBhvr>
                                        <p:cTn id="7" dur="1" fill="hold"/>
                                        <p:tgtEl>
                                          <p:spTgt spid="8238"/>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to="" calcmode="lin" valueType="num">
                                      <p:cBhvr>
                                        <p:cTn id="18"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Rectangle 2"/>
          <p:cNvSpPr>
            <a:spLocks noChangeArrowheads="1"/>
          </p:cNvSpPr>
          <p:nvPr/>
        </p:nvSpPr>
        <p:spPr bwMode="auto">
          <a:xfrm>
            <a:off x="1824091" y="2900363"/>
            <a:ext cx="609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smtClean="0">
                <a:solidFill>
                  <a:srgbClr val="333399"/>
                </a:solidFill>
                <a:latin typeface="隶书" pitchFamily="49" charset="-122"/>
                <a:ea typeface="隶书" pitchFamily="49" charset="-122"/>
              </a:rPr>
              <a:t>发展：</a:t>
            </a:r>
            <a:r>
              <a:rPr lang="en-US" altLang="zh-CN" sz="2400" smtClean="0">
                <a:solidFill>
                  <a:srgbClr val="333399"/>
                </a:solidFill>
                <a:latin typeface="隶书" pitchFamily="49" charset="-122"/>
                <a:ea typeface="隶书" pitchFamily="49" charset="-122"/>
              </a:rPr>
              <a:t>20</a:t>
            </a:r>
            <a:r>
              <a:rPr lang="zh-CN" altLang="en-US" sz="2400" smtClean="0">
                <a:solidFill>
                  <a:srgbClr val="333399"/>
                </a:solidFill>
                <a:latin typeface="隶书" pitchFamily="49" charset="-122"/>
                <a:ea typeface="隶书" pitchFamily="49" charset="-122"/>
              </a:rPr>
              <a:t>世纪</a:t>
            </a:r>
            <a:r>
              <a:rPr lang="en-US" altLang="zh-CN" sz="2400" smtClean="0">
                <a:solidFill>
                  <a:srgbClr val="333399"/>
                </a:solidFill>
                <a:latin typeface="隶书" pitchFamily="49" charset="-122"/>
                <a:ea typeface="隶书" pitchFamily="49" charset="-122"/>
              </a:rPr>
              <a:t>80</a:t>
            </a:r>
            <a:r>
              <a:rPr lang="zh-CN" altLang="en-US" sz="2400" smtClean="0">
                <a:solidFill>
                  <a:srgbClr val="333399"/>
                </a:solidFill>
                <a:latin typeface="隶书" pitchFamily="49" charset="-122"/>
                <a:ea typeface="隶书" pitchFamily="49" charset="-122"/>
              </a:rPr>
              <a:t>年代－</a:t>
            </a:r>
            <a:r>
              <a:rPr lang="en-US" altLang="zh-CN" sz="2400" smtClean="0">
                <a:solidFill>
                  <a:srgbClr val="333399"/>
                </a:solidFill>
                <a:latin typeface="隶书" pitchFamily="49" charset="-122"/>
                <a:ea typeface="隶书" pitchFamily="49" charset="-122"/>
              </a:rPr>
              <a:t>20</a:t>
            </a:r>
            <a:r>
              <a:rPr lang="zh-CN" altLang="en-US" sz="2400" smtClean="0">
                <a:solidFill>
                  <a:srgbClr val="333399"/>
                </a:solidFill>
                <a:latin typeface="隶书" pitchFamily="49" charset="-122"/>
                <a:ea typeface="隶书" pitchFamily="49" charset="-122"/>
              </a:rPr>
              <a:t>世纪末</a:t>
            </a:r>
          </a:p>
        </p:txBody>
      </p:sp>
      <p:sp>
        <p:nvSpPr>
          <p:cNvPr id="1544198" name="AutoShape 6"/>
          <p:cNvSpPr>
            <a:spLocks noChangeAspect="1" noChangeArrowheads="1"/>
          </p:cNvSpPr>
          <p:nvPr/>
        </p:nvSpPr>
        <p:spPr bwMode="auto">
          <a:xfrm>
            <a:off x="719481" y="2203450"/>
            <a:ext cx="647531" cy="484188"/>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7348" name="Text Box 7"/>
          <p:cNvSpPr txBox="1">
            <a:spLocks noChangeArrowheads="1"/>
          </p:cNvSpPr>
          <p:nvPr/>
        </p:nvSpPr>
        <p:spPr bwMode="auto">
          <a:xfrm>
            <a:off x="1343736" y="2189163"/>
            <a:ext cx="8686653" cy="519112"/>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en-US" altLang="zh-CN" sz="2800" b="1" smtClean="0">
                <a:solidFill>
                  <a:srgbClr val="000000"/>
                </a:solidFill>
                <a:latin typeface="Arial" pitchFamily="34" charset="0"/>
                <a:ea typeface="幼圆" pitchFamily="49" charset="-122"/>
              </a:rPr>
              <a:t>3. </a:t>
            </a:r>
            <a:r>
              <a:rPr kumimoji="1" lang="zh-CN" altLang="en-US" sz="2800" b="1" smtClean="0">
                <a:solidFill>
                  <a:srgbClr val="000000"/>
                </a:solidFill>
                <a:latin typeface="Arial" pitchFamily="34" charset="0"/>
                <a:ea typeface="幼圆" pitchFamily="49" charset="-122"/>
              </a:rPr>
              <a:t>图像融合技术的研究现状及发展</a:t>
            </a:r>
          </a:p>
        </p:txBody>
      </p:sp>
      <p:sp>
        <p:nvSpPr>
          <p:cNvPr id="57349" name="Rectangle 8"/>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sp>
        <p:nvSpPr>
          <p:cNvPr id="1544201" name="Text Box 9"/>
          <p:cNvSpPr txBox="1">
            <a:spLocks noChangeArrowheads="1"/>
          </p:cNvSpPr>
          <p:nvPr/>
        </p:nvSpPr>
        <p:spPr bwMode="auto">
          <a:xfrm>
            <a:off x="1773305" y="3573464"/>
            <a:ext cx="91204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lnSpc>
                <a:spcPct val="150000"/>
              </a:lnSpc>
              <a:spcBef>
                <a:spcPct val="50000"/>
              </a:spcBef>
              <a:spcAft>
                <a:spcPct val="0"/>
              </a:spcAft>
            </a:pPr>
            <a:r>
              <a:rPr lang="en-US" altLang="zh-CN" smtClean="0">
                <a:solidFill>
                  <a:srgbClr val="000000"/>
                </a:solidFill>
              </a:rPr>
              <a:t>20</a:t>
            </a:r>
            <a:r>
              <a:rPr lang="zh-CN" altLang="en-US" smtClean="0">
                <a:solidFill>
                  <a:srgbClr val="000000"/>
                </a:solidFill>
              </a:rPr>
              <a:t>世纪</a:t>
            </a:r>
            <a:r>
              <a:rPr lang="en-US" altLang="zh-CN" smtClean="0">
                <a:solidFill>
                  <a:srgbClr val="000000"/>
                </a:solidFill>
              </a:rPr>
              <a:t>80</a:t>
            </a:r>
            <a:r>
              <a:rPr lang="zh-CN" altLang="en-US" smtClean="0">
                <a:solidFill>
                  <a:srgbClr val="000000"/>
                </a:solidFill>
              </a:rPr>
              <a:t>年代后，对信息融合技术的研究更加活跃；国际上，关于信息融合的专著</a:t>
            </a:r>
            <a:r>
              <a:rPr lang="zh-CN" altLang="en-US" smtClean="0">
                <a:solidFill>
                  <a:srgbClr val="FF0000"/>
                </a:solidFill>
              </a:rPr>
              <a:t>论文</a:t>
            </a:r>
            <a:r>
              <a:rPr lang="zh-CN" altLang="en-US" smtClean="0">
                <a:solidFill>
                  <a:srgbClr val="000000"/>
                </a:solidFill>
              </a:rPr>
              <a:t>等数量可观；图像融合在军事和民用等诸多领域得到广泛的</a:t>
            </a:r>
            <a:r>
              <a:rPr lang="zh-CN" altLang="en-US" smtClean="0">
                <a:solidFill>
                  <a:srgbClr val="FF0000"/>
                </a:solidFill>
              </a:rPr>
              <a:t>应用</a:t>
            </a:r>
            <a:r>
              <a:rPr lang="zh-CN" altLang="en-US" smtClean="0">
                <a:solidFill>
                  <a:srgbClr val="000000"/>
                </a:solidFill>
              </a:rPr>
              <a:t>。</a:t>
            </a:r>
            <a:endParaRPr lang="en-US" altLang="zh-CN" b="1" smtClean="0">
              <a:solidFill>
                <a:srgbClr val="000000"/>
              </a:solidFill>
            </a:endParaRPr>
          </a:p>
        </p:txBody>
      </p:sp>
    </p:spTree>
    <p:custDataLst>
      <p:tags r:id="rId1"/>
    </p:custDataLst>
    <p:extLst>
      <p:ext uri="{BB962C8B-B14F-4D97-AF65-F5344CB8AC3E}">
        <p14:creationId xmlns:p14="http://schemas.microsoft.com/office/powerpoint/2010/main" val="32503454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174" name="Rectangle 6"/>
          <p:cNvSpPr>
            <a:spLocks noChangeArrowheads="1"/>
          </p:cNvSpPr>
          <p:nvPr/>
        </p:nvSpPr>
        <p:spPr bwMode="auto">
          <a:xfrm>
            <a:off x="1487631" y="2924175"/>
            <a:ext cx="609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smtClean="0">
                <a:solidFill>
                  <a:srgbClr val="333399"/>
                </a:solidFill>
                <a:latin typeface="隶书" pitchFamily="49" charset="-122"/>
                <a:ea typeface="隶书" pitchFamily="49" charset="-122"/>
              </a:rPr>
              <a:t>完善：</a:t>
            </a:r>
            <a:r>
              <a:rPr lang="en-US" altLang="zh-CN" sz="2400" smtClean="0">
                <a:solidFill>
                  <a:srgbClr val="333399"/>
                </a:solidFill>
                <a:latin typeface="隶书" pitchFamily="49" charset="-122"/>
                <a:ea typeface="隶书" pitchFamily="49" charset="-122"/>
              </a:rPr>
              <a:t>20</a:t>
            </a:r>
            <a:r>
              <a:rPr lang="zh-CN" altLang="en-US" sz="2400" smtClean="0">
                <a:solidFill>
                  <a:srgbClr val="333399"/>
                </a:solidFill>
                <a:latin typeface="隶书" pitchFamily="49" charset="-122"/>
                <a:ea typeface="隶书" pitchFamily="49" charset="-122"/>
              </a:rPr>
              <a:t>世纪末－今</a:t>
            </a:r>
          </a:p>
        </p:txBody>
      </p:sp>
      <p:sp>
        <p:nvSpPr>
          <p:cNvPr id="1543176" name="AutoShape 8"/>
          <p:cNvSpPr>
            <a:spLocks noChangeAspect="1" noChangeArrowheads="1"/>
          </p:cNvSpPr>
          <p:nvPr/>
        </p:nvSpPr>
        <p:spPr bwMode="auto">
          <a:xfrm>
            <a:off x="719481" y="2203450"/>
            <a:ext cx="647531" cy="484188"/>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58372" name="Text Box 9"/>
          <p:cNvSpPr txBox="1">
            <a:spLocks noChangeArrowheads="1"/>
          </p:cNvSpPr>
          <p:nvPr/>
        </p:nvSpPr>
        <p:spPr bwMode="auto">
          <a:xfrm>
            <a:off x="1343736" y="2189163"/>
            <a:ext cx="8686653" cy="519112"/>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en-US" altLang="zh-CN" sz="2800" b="1" smtClean="0">
                <a:solidFill>
                  <a:srgbClr val="000000"/>
                </a:solidFill>
                <a:latin typeface="Arial" pitchFamily="34" charset="0"/>
                <a:ea typeface="幼圆" pitchFamily="49" charset="-122"/>
              </a:rPr>
              <a:t>3. </a:t>
            </a:r>
            <a:r>
              <a:rPr kumimoji="1" lang="zh-CN" altLang="en-US" sz="2800" b="1" smtClean="0">
                <a:solidFill>
                  <a:srgbClr val="000000"/>
                </a:solidFill>
                <a:latin typeface="Arial" pitchFamily="34" charset="0"/>
                <a:ea typeface="幼圆" pitchFamily="49" charset="-122"/>
              </a:rPr>
              <a:t>图像融合技术的研究现状及发展</a:t>
            </a:r>
          </a:p>
        </p:txBody>
      </p:sp>
      <p:sp>
        <p:nvSpPr>
          <p:cNvPr id="58373" name="Rectangle 10"/>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sp>
        <p:nvSpPr>
          <p:cNvPr id="1543179" name="Text Box 11"/>
          <p:cNvSpPr txBox="1">
            <a:spLocks noChangeArrowheads="1"/>
          </p:cNvSpPr>
          <p:nvPr/>
        </p:nvSpPr>
        <p:spPr bwMode="auto">
          <a:xfrm>
            <a:off x="1487632" y="3429000"/>
            <a:ext cx="9213567"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lnSpc>
                <a:spcPct val="130000"/>
              </a:lnSpc>
              <a:spcBef>
                <a:spcPct val="50000"/>
              </a:spcBef>
              <a:spcAft>
                <a:spcPct val="0"/>
              </a:spcAft>
            </a:pPr>
            <a:r>
              <a:rPr lang="zh-CN" altLang="en-US" smtClean="0">
                <a:solidFill>
                  <a:srgbClr val="000000"/>
                </a:solidFill>
              </a:rPr>
              <a:t>由于其研究领域覆盖范围的广泛性、多传感器数据形式的多样性以及融合处理的多样性和复杂性，信息融合理论</a:t>
            </a:r>
            <a:r>
              <a:rPr lang="zh-CN" altLang="en-US" smtClean="0">
                <a:solidFill>
                  <a:srgbClr val="FF0000"/>
                </a:solidFill>
                <a:ea typeface="华文新魏" pitchFamily="2" charset="-122"/>
              </a:rPr>
              <a:t>至今尚未形成系统的理论框架和有效的通用融合模型和算法</a:t>
            </a:r>
            <a:r>
              <a:rPr lang="zh-CN" altLang="en-US" smtClean="0">
                <a:solidFill>
                  <a:srgbClr val="000000"/>
                </a:solidFill>
              </a:rPr>
              <a:t>。大部分研究工作都是针对特定应用领域的问题来展开的。</a:t>
            </a:r>
            <a:endParaRPr lang="en-US" altLang="zh-CN" b="1" smtClean="0">
              <a:solidFill>
                <a:srgbClr val="000000"/>
              </a:solidFill>
            </a:endParaRPr>
          </a:p>
        </p:txBody>
      </p:sp>
    </p:spTree>
    <p:custDataLst>
      <p:tags r:id="rId1"/>
    </p:custDataLst>
    <p:extLst>
      <p:ext uri="{BB962C8B-B14F-4D97-AF65-F5344CB8AC3E}">
        <p14:creationId xmlns:p14="http://schemas.microsoft.com/office/powerpoint/2010/main" val="20491580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4610" name="Rectangle 2"/>
          <p:cNvSpPr>
            <a:spLocks noGrp="1" noChangeArrowheads="1"/>
          </p:cNvSpPr>
          <p:nvPr>
            <p:ph type="title"/>
          </p:nvPr>
        </p:nvSpPr>
        <p:spPr>
          <a:xfrm>
            <a:off x="1199840" y="858839"/>
            <a:ext cx="10388010" cy="841375"/>
          </a:xfrm>
          <a:noFill/>
        </p:spPr>
        <p:txBody>
          <a:bodyPr/>
          <a:lstStyle/>
          <a:p>
            <a:pPr eaLnBrk="1" hangingPunct="1"/>
            <a:r>
              <a:rPr lang="zh-CN" altLang="en-US" sz="3600" b="1" smtClean="0"/>
              <a:t>国内出版物</a:t>
            </a:r>
          </a:p>
        </p:txBody>
      </p:sp>
      <p:pic>
        <p:nvPicPr>
          <p:cNvPr id="1604611" name="Picture 3" descr="《数字图像融合》封面"/>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630" y="1835150"/>
            <a:ext cx="4441726"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4612" name="Picture 4" descr="《多分辨率分析图像融合》封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639" y="1979613"/>
            <a:ext cx="4443842"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035459"/>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5634" name="Rectangle 2"/>
          <p:cNvSpPr>
            <a:spLocks noGrp="1" noChangeArrowheads="1"/>
          </p:cNvSpPr>
          <p:nvPr>
            <p:ph type="title"/>
          </p:nvPr>
        </p:nvSpPr>
        <p:spPr>
          <a:xfrm>
            <a:off x="1199840" y="858839"/>
            <a:ext cx="10388010" cy="841375"/>
          </a:xfrm>
          <a:noFill/>
        </p:spPr>
        <p:txBody>
          <a:bodyPr/>
          <a:lstStyle/>
          <a:p>
            <a:pPr eaLnBrk="1" hangingPunct="1"/>
            <a:r>
              <a:rPr lang="zh-CN" altLang="en-US" b="1" smtClean="0"/>
              <a:t>参考书</a:t>
            </a:r>
          </a:p>
        </p:txBody>
      </p:sp>
      <p:pic>
        <p:nvPicPr>
          <p:cNvPr id="60419" name="Picture 3" descr="图像信息融合与识别"/>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612" y="1906588"/>
            <a:ext cx="4532719"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descr="《图像融合》封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034" y="1906588"/>
            <a:ext cx="4393056"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5219480"/>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3586" name="Rectangle 2"/>
          <p:cNvSpPr>
            <a:spLocks noGrp="1" noChangeArrowheads="1"/>
          </p:cNvSpPr>
          <p:nvPr>
            <p:ph type="title"/>
          </p:nvPr>
        </p:nvSpPr>
        <p:spPr>
          <a:xfrm>
            <a:off x="1199840" y="858839"/>
            <a:ext cx="10388010" cy="841375"/>
          </a:xfrm>
          <a:noFill/>
        </p:spPr>
        <p:txBody>
          <a:bodyPr/>
          <a:lstStyle/>
          <a:p>
            <a:pPr eaLnBrk="1" hangingPunct="1"/>
            <a:r>
              <a:rPr lang="zh-CN" altLang="en-US" sz="3600" b="1" smtClean="0"/>
              <a:t>国内出版物</a:t>
            </a:r>
          </a:p>
        </p:txBody>
      </p:sp>
      <p:sp>
        <p:nvSpPr>
          <p:cNvPr id="61443" name="Text Box 3"/>
          <p:cNvSpPr txBox="1">
            <a:spLocks noChangeArrowheads="1"/>
          </p:cNvSpPr>
          <p:nvPr/>
        </p:nvSpPr>
        <p:spPr bwMode="auto">
          <a:xfrm>
            <a:off x="814705" y="2060575"/>
            <a:ext cx="10462075"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lnSpc>
                <a:spcPct val="120000"/>
              </a:lnSpc>
              <a:spcBef>
                <a:spcPct val="50000"/>
              </a:spcBef>
              <a:spcAft>
                <a:spcPct val="0"/>
              </a:spcAft>
            </a:pPr>
            <a:r>
              <a:rPr lang="en-US" altLang="zh-CN" sz="2000" b="1" smtClean="0">
                <a:solidFill>
                  <a:srgbClr val="333399"/>
                </a:solidFill>
                <a:ea typeface="华文新魏" pitchFamily="2" charset="-122"/>
              </a:rPr>
              <a:t>[1]</a:t>
            </a:r>
            <a:r>
              <a:rPr lang="zh-CN" altLang="en-US" sz="2000" b="1" smtClean="0">
                <a:solidFill>
                  <a:srgbClr val="333399"/>
                </a:solidFill>
                <a:ea typeface="华文新魏" pitchFamily="2" charset="-122"/>
              </a:rPr>
              <a:t>覃征等</a:t>
            </a:r>
            <a:r>
              <a:rPr lang="en-US" altLang="zh-CN" sz="2000" b="1" smtClean="0">
                <a:solidFill>
                  <a:srgbClr val="333399"/>
                </a:solidFill>
                <a:ea typeface="华文新魏" pitchFamily="2" charset="-122"/>
              </a:rPr>
              <a:t>,</a:t>
            </a:r>
            <a:r>
              <a:rPr lang="zh-CN" altLang="en-US" sz="2000" b="1" smtClean="0">
                <a:solidFill>
                  <a:srgbClr val="FF0000"/>
                </a:solidFill>
                <a:ea typeface="华文新魏" pitchFamily="2" charset="-122"/>
              </a:rPr>
              <a:t>数字图像融合</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西安交通大学出版社</a:t>
            </a:r>
            <a:r>
              <a:rPr lang="en-US" altLang="zh-CN" sz="2000" b="1" smtClean="0">
                <a:solidFill>
                  <a:srgbClr val="333399"/>
                </a:solidFill>
                <a:ea typeface="华文新魏" pitchFamily="2" charset="-122"/>
              </a:rPr>
              <a:t>,2005</a:t>
            </a:r>
            <a:r>
              <a:rPr lang="zh-CN" altLang="en-US" sz="2000" b="1" smtClean="0">
                <a:solidFill>
                  <a:srgbClr val="333399"/>
                </a:solidFill>
                <a:ea typeface="华文新魏" pitchFamily="2" charset="-122"/>
              </a:rPr>
              <a:t>年</a:t>
            </a:r>
          </a:p>
          <a:p>
            <a:pPr eaLnBrk="1" fontAlgn="base" hangingPunct="1">
              <a:lnSpc>
                <a:spcPct val="120000"/>
              </a:lnSpc>
              <a:spcBef>
                <a:spcPct val="50000"/>
              </a:spcBef>
              <a:spcAft>
                <a:spcPct val="0"/>
              </a:spcAft>
            </a:pPr>
            <a:r>
              <a:rPr lang="en-US" altLang="zh-CN" sz="2000" b="1" smtClean="0">
                <a:solidFill>
                  <a:srgbClr val="333399"/>
                </a:solidFill>
                <a:ea typeface="华文新魏" pitchFamily="2" charset="-122"/>
              </a:rPr>
              <a:t>[2]</a:t>
            </a:r>
            <a:r>
              <a:rPr lang="zh-CN" altLang="en-US" sz="2000" b="1" smtClean="0">
                <a:solidFill>
                  <a:srgbClr val="333399"/>
                </a:solidFill>
                <a:ea typeface="华文新魏" pitchFamily="2" charset="-122"/>
              </a:rPr>
              <a:t>张永生等</a:t>
            </a:r>
            <a:r>
              <a:rPr lang="en-US" altLang="zh-CN" sz="2000" b="1" smtClean="0">
                <a:solidFill>
                  <a:srgbClr val="333399"/>
                </a:solidFill>
                <a:ea typeface="华文新魏" pitchFamily="2" charset="-122"/>
              </a:rPr>
              <a:t>,</a:t>
            </a:r>
            <a:r>
              <a:rPr lang="zh-CN" altLang="en-US" sz="2000" b="1" smtClean="0">
                <a:solidFill>
                  <a:srgbClr val="FF0000"/>
                </a:solidFill>
                <a:ea typeface="华文新魏" pitchFamily="2" charset="-122"/>
              </a:rPr>
              <a:t>天基多源遥感信息融合</a:t>
            </a:r>
            <a:r>
              <a:rPr lang="en-US" altLang="zh-CN" sz="2000" b="1" smtClean="0">
                <a:solidFill>
                  <a:srgbClr val="FF0000"/>
                </a:solidFill>
                <a:ea typeface="华文新魏" pitchFamily="2" charset="-122"/>
              </a:rPr>
              <a:t>—</a:t>
            </a:r>
            <a:r>
              <a:rPr lang="zh-CN" altLang="en-US" sz="2000" b="1" smtClean="0">
                <a:solidFill>
                  <a:srgbClr val="FF0000"/>
                </a:solidFill>
                <a:ea typeface="华文新魏" pitchFamily="2" charset="-122"/>
              </a:rPr>
              <a:t>理论算法与应用系统</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科学出版社 </a:t>
            </a:r>
            <a:r>
              <a:rPr lang="en-US" altLang="zh-CN" sz="2000" b="1" smtClean="0">
                <a:solidFill>
                  <a:srgbClr val="333399"/>
                </a:solidFill>
                <a:ea typeface="华文新魏" pitchFamily="2" charset="-122"/>
              </a:rPr>
              <a:t>,2005</a:t>
            </a:r>
          </a:p>
          <a:p>
            <a:pPr eaLnBrk="1" fontAlgn="base" hangingPunct="1">
              <a:lnSpc>
                <a:spcPct val="120000"/>
              </a:lnSpc>
              <a:spcBef>
                <a:spcPct val="0"/>
              </a:spcBef>
              <a:spcAft>
                <a:spcPct val="0"/>
              </a:spcAft>
            </a:pPr>
            <a:r>
              <a:rPr lang="en-US" altLang="zh-CN" sz="2000" b="1" smtClean="0">
                <a:solidFill>
                  <a:srgbClr val="333399"/>
                </a:solidFill>
                <a:ea typeface="华文新魏" pitchFamily="2" charset="-122"/>
              </a:rPr>
              <a:t>[3]</a:t>
            </a:r>
            <a:r>
              <a:rPr lang="zh-CN" altLang="en-US" sz="2000" b="1" smtClean="0">
                <a:solidFill>
                  <a:srgbClr val="333399"/>
                </a:solidFill>
                <a:ea typeface="华文新魏" pitchFamily="2" charset="-122"/>
              </a:rPr>
              <a:t>韩崇昭等</a:t>
            </a:r>
            <a:r>
              <a:rPr lang="en-US" altLang="zh-CN" sz="2000" b="1" smtClean="0">
                <a:solidFill>
                  <a:srgbClr val="333399"/>
                </a:solidFill>
                <a:ea typeface="华文新魏" pitchFamily="2" charset="-122"/>
              </a:rPr>
              <a:t>,</a:t>
            </a:r>
            <a:r>
              <a:rPr lang="zh-CN" altLang="en-US" sz="2000" b="1" smtClean="0">
                <a:solidFill>
                  <a:srgbClr val="FF0000"/>
                </a:solidFill>
                <a:ea typeface="华文新魏" pitchFamily="2" charset="-122"/>
              </a:rPr>
              <a:t>多源信息融合</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清华大学出版社</a:t>
            </a:r>
            <a:r>
              <a:rPr lang="en-US" altLang="zh-CN" sz="2000" b="1" smtClean="0">
                <a:solidFill>
                  <a:srgbClr val="333399"/>
                </a:solidFill>
                <a:ea typeface="华文新魏" pitchFamily="2" charset="-122"/>
              </a:rPr>
              <a:t>,2006</a:t>
            </a:r>
            <a:endParaRPr lang="zh-CN" altLang="en-US" sz="2000" b="1" smtClean="0">
              <a:solidFill>
                <a:srgbClr val="333399"/>
              </a:solidFill>
              <a:ea typeface="华文新魏" pitchFamily="2" charset="-122"/>
            </a:endParaRPr>
          </a:p>
          <a:p>
            <a:pPr eaLnBrk="1" fontAlgn="base" hangingPunct="1">
              <a:lnSpc>
                <a:spcPct val="120000"/>
              </a:lnSpc>
              <a:spcBef>
                <a:spcPct val="50000"/>
              </a:spcBef>
              <a:spcAft>
                <a:spcPct val="0"/>
              </a:spcAft>
            </a:pPr>
            <a:r>
              <a:rPr lang="en-US" altLang="zh-CN" sz="2000" b="1" smtClean="0">
                <a:solidFill>
                  <a:srgbClr val="333399"/>
                </a:solidFill>
                <a:ea typeface="华文新魏" pitchFamily="2" charset="-122"/>
              </a:rPr>
              <a:t>[4]</a:t>
            </a:r>
            <a:r>
              <a:rPr lang="zh-CN" altLang="en-US" sz="2000" b="1" smtClean="0">
                <a:solidFill>
                  <a:srgbClr val="333399"/>
                </a:solidFill>
                <a:ea typeface="华文新魏" pitchFamily="2" charset="-122"/>
              </a:rPr>
              <a:t>那彦</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焦李成等</a:t>
            </a:r>
            <a:r>
              <a:rPr lang="en-US" altLang="zh-CN" sz="2000" b="1" smtClean="0">
                <a:solidFill>
                  <a:srgbClr val="333399"/>
                </a:solidFill>
                <a:ea typeface="华文新魏" pitchFamily="2" charset="-122"/>
              </a:rPr>
              <a:t>,</a:t>
            </a:r>
            <a:r>
              <a:rPr lang="zh-CN" altLang="en-US" sz="2000" b="1" smtClean="0">
                <a:solidFill>
                  <a:srgbClr val="FF0000"/>
                </a:solidFill>
                <a:ea typeface="华文新魏" pitchFamily="2" charset="-122"/>
              </a:rPr>
              <a:t>基于多分辨分析理论的图像融合方法</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研究生系列教材</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西安电子科技大学出版社</a:t>
            </a:r>
            <a:r>
              <a:rPr lang="en-US" altLang="zh-CN" sz="2000" b="1" smtClean="0">
                <a:solidFill>
                  <a:srgbClr val="333399"/>
                </a:solidFill>
                <a:ea typeface="华文新魏" pitchFamily="2" charset="-122"/>
              </a:rPr>
              <a:t>,2007</a:t>
            </a:r>
          </a:p>
          <a:p>
            <a:pPr eaLnBrk="1" fontAlgn="base" hangingPunct="1">
              <a:lnSpc>
                <a:spcPct val="120000"/>
              </a:lnSpc>
              <a:spcBef>
                <a:spcPct val="0"/>
              </a:spcBef>
              <a:spcAft>
                <a:spcPct val="0"/>
              </a:spcAft>
            </a:pPr>
            <a:r>
              <a:rPr lang="en-US" altLang="zh-CN" sz="2000" b="1" smtClean="0">
                <a:solidFill>
                  <a:srgbClr val="333399"/>
                </a:solidFill>
                <a:ea typeface="华文新魏" pitchFamily="2" charset="-122"/>
              </a:rPr>
              <a:t>[5]</a:t>
            </a:r>
            <a:r>
              <a:rPr lang="zh-CN" altLang="en-US" sz="2000" b="1" smtClean="0">
                <a:solidFill>
                  <a:srgbClr val="333399"/>
                </a:solidFill>
                <a:ea typeface="华文新魏" pitchFamily="2" charset="-122"/>
              </a:rPr>
              <a:t>李振华等</a:t>
            </a:r>
            <a:r>
              <a:rPr lang="en-US" altLang="zh-CN" sz="2000" b="1" smtClean="0">
                <a:solidFill>
                  <a:srgbClr val="333399"/>
                </a:solidFill>
                <a:ea typeface="华文新魏" pitchFamily="2" charset="-122"/>
              </a:rPr>
              <a:t>,</a:t>
            </a:r>
            <a:r>
              <a:rPr lang="zh-CN" altLang="en-US" sz="2000" b="1" smtClean="0">
                <a:solidFill>
                  <a:srgbClr val="FF0000"/>
                </a:solidFill>
                <a:ea typeface="华文新魏" pitchFamily="2" charset="-122"/>
              </a:rPr>
              <a:t>图像融合</a:t>
            </a:r>
            <a:r>
              <a:rPr lang="en-US" altLang="zh-CN" sz="2000" b="1" smtClean="0">
                <a:solidFill>
                  <a:srgbClr val="FF0000"/>
                </a:solidFill>
                <a:ea typeface="华文新魏" pitchFamily="2" charset="-122"/>
              </a:rPr>
              <a:t>—</a:t>
            </a:r>
            <a:r>
              <a:rPr lang="zh-CN" altLang="en-US" sz="2000" b="1" smtClean="0">
                <a:solidFill>
                  <a:srgbClr val="FF0000"/>
                </a:solidFill>
                <a:ea typeface="华文新魏" pitchFamily="2" charset="-122"/>
              </a:rPr>
              <a:t>理论与应用</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高等教育出版社</a:t>
            </a:r>
            <a:r>
              <a:rPr lang="en-US" altLang="zh-CN" sz="2000" b="1" smtClean="0">
                <a:solidFill>
                  <a:srgbClr val="333399"/>
                </a:solidFill>
                <a:ea typeface="华文新魏" pitchFamily="2" charset="-122"/>
              </a:rPr>
              <a:t>,2007</a:t>
            </a:r>
          </a:p>
          <a:p>
            <a:pPr eaLnBrk="1" fontAlgn="base" hangingPunct="1">
              <a:lnSpc>
                <a:spcPct val="120000"/>
              </a:lnSpc>
              <a:spcBef>
                <a:spcPct val="0"/>
              </a:spcBef>
              <a:spcAft>
                <a:spcPct val="0"/>
              </a:spcAft>
            </a:pPr>
            <a:r>
              <a:rPr lang="en-US" altLang="zh-CN" sz="2000" b="1" smtClean="0">
                <a:solidFill>
                  <a:srgbClr val="333399"/>
                </a:solidFill>
                <a:ea typeface="华文新魏" pitchFamily="2" charset="-122"/>
              </a:rPr>
              <a:t>[6] </a:t>
            </a:r>
            <a:r>
              <a:rPr lang="zh-CN" altLang="en-US" sz="2000" b="1" smtClean="0">
                <a:solidFill>
                  <a:srgbClr val="333399"/>
                </a:solidFill>
                <a:ea typeface="华文新魏" pitchFamily="2" charset="-122"/>
              </a:rPr>
              <a:t>胡良梅等</a:t>
            </a:r>
            <a:r>
              <a:rPr lang="en-US" altLang="zh-CN" sz="2000" b="1" smtClean="0">
                <a:solidFill>
                  <a:srgbClr val="333399"/>
                </a:solidFill>
                <a:ea typeface="华文新魏" pitchFamily="2" charset="-122"/>
              </a:rPr>
              <a:t>,</a:t>
            </a:r>
            <a:r>
              <a:rPr lang="zh-CN" altLang="en-US" sz="2000" b="1" smtClean="0">
                <a:solidFill>
                  <a:srgbClr val="FF0000"/>
                </a:solidFill>
                <a:ea typeface="华文新魏" pitchFamily="2" charset="-122"/>
              </a:rPr>
              <a:t>基于信息融合的图像理解方法研究</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合肥工业大学 出版社</a:t>
            </a:r>
            <a:r>
              <a:rPr lang="en-US" altLang="zh-CN" sz="2000" b="1" smtClean="0">
                <a:solidFill>
                  <a:srgbClr val="333399"/>
                </a:solidFill>
                <a:ea typeface="华文新魏" pitchFamily="2" charset="-122"/>
              </a:rPr>
              <a:t>,2007.</a:t>
            </a:r>
          </a:p>
          <a:p>
            <a:pPr eaLnBrk="1" fontAlgn="base" hangingPunct="1">
              <a:lnSpc>
                <a:spcPct val="120000"/>
              </a:lnSpc>
              <a:spcBef>
                <a:spcPct val="0"/>
              </a:spcBef>
              <a:spcAft>
                <a:spcPct val="0"/>
              </a:spcAft>
            </a:pPr>
            <a:r>
              <a:rPr lang="en-US" altLang="zh-CN" sz="2000" b="1" smtClean="0">
                <a:solidFill>
                  <a:srgbClr val="333399"/>
                </a:solidFill>
                <a:ea typeface="华文新魏" pitchFamily="2" charset="-122"/>
              </a:rPr>
              <a:t>[7]</a:t>
            </a:r>
            <a:r>
              <a:rPr lang="zh-CN" altLang="en-US" sz="2000" b="1" smtClean="0">
                <a:solidFill>
                  <a:srgbClr val="333399"/>
                </a:solidFill>
                <a:ea typeface="华文新魏" pitchFamily="2" charset="-122"/>
              </a:rPr>
              <a:t>郭雷</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李晖晖等</a:t>
            </a:r>
            <a:r>
              <a:rPr lang="en-US" altLang="zh-CN" sz="2000" b="1" smtClean="0">
                <a:solidFill>
                  <a:srgbClr val="333399"/>
                </a:solidFill>
                <a:ea typeface="华文新魏" pitchFamily="2" charset="-122"/>
              </a:rPr>
              <a:t>,</a:t>
            </a:r>
            <a:r>
              <a:rPr lang="zh-CN" altLang="en-US" sz="2000" b="1" smtClean="0">
                <a:solidFill>
                  <a:srgbClr val="FF0000"/>
                </a:solidFill>
                <a:ea typeface="华文新魏" pitchFamily="2" charset="-122"/>
              </a:rPr>
              <a:t>图像融合</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电子工业出版社</a:t>
            </a:r>
            <a:r>
              <a:rPr lang="en-US" altLang="zh-CN" sz="2000" b="1" smtClean="0">
                <a:solidFill>
                  <a:srgbClr val="333399"/>
                </a:solidFill>
                <a:ea typeface="华文新魏" pitchFamily="2" charset="-122"/>
              </a:rPr>
              <a:t>,2008</a:t>
            </a:r>
          </a:p>
          <a:p>
            <a:pPr eaLnBrk="1" fontAlgn="base" hangingPunct="1">
              <a:lnSpc>
                <a:spcPct val="120000"/>
              </a:lnSpc>
              <a:spcBef>
                <a:spcPct val="0"/>
              </a:spcBef>
              <a:spcAft>
                <a:spcPct val="0"/>
              </a:spcAft>
            </a:pPr>
            <a:r>
              <a:rPr lang="en-US" altLang="zh-CN" sz="2000" b="1" smtClean="0">
                <a:solidFill>
                  <a:srgbClr val="333399"/>
                </a:solidFill>
                <a:ea typeface="华文新魏" pitchFamily="2" charset="-122"/>
              </a:rPr>
              <a:t>[8] </a:t>
            </a:r>
            <a:r>
              <a:rPr lang="zh-CN" altLang="en-US" sz="2000" b="1" smtClean="0">
                <a:solidFill>
                  <a:srgbClr val="333399"/>
                </a:solidFill>
                <a:ea typeface="华文新魏" pitchFamily="2" charset="-122"/>
              </a:rPr>
              <a:t>刘卫光等</a:t>
            </a:r>
            <a:r>
              <a:rPr lang="en-US" altLang="zh-CN" sz="2000" b="1" smtClean="0">
                <a:solidFill>
                  <a:srgbClr val="333399"/>
                </a:solidFill>
                <a:ea typeface="华文新魏" pitchFamily="2" charset="-122"/>
              </a:rPr>
              <a:t>,</a:t>
            </a:r>
            <a:r>
              <a:rPr lang="zh-CN" altLang="en-US" sz="2000" b="1" smtClean="0">
                <a:solidFill>
                  <a:srgbClr val="FF0000"/>
                </a:solidFill>
                <a:ea typeface="华文新魏" pitchFamily="2" charset="-122"/>
              </a:rPr>
              <a:t>图像信息融合与识别</a:t>
            </a:r>
            <a:r>
              <a:rPr lang="en-US" altLang="zh-CN" sz="2000" b="1" smtClean="0">
                <a:solidFill>
                  <a:srgbClr val="333399"/>
                </a:solidFill>
                <a:ea typeface="华文新魏" pitchFamily="2" charset="-122"/>
              </a:rPr>
              <a:t>,</a:t>
            </a:r>
            <a:r>
              <a:rPr lang="zh-CN" altLang="en-US" sz="2000" b="1" smtClean="0">
                <a:solidFill>
                  <a:srgbClr val="333399"/>
                </a:solidFill>
                <a:ea typeface="华文新魏" pitchFamily="2" charset="-122"/>
              </a:rPr>
              <a:t>电子工业出版社</a:t>
            </a:r>
            <a:r>
              <a:rPr lang="en-US" altLang="zh-CN" sz="2000" b="1" smtClean="0">
                <a:solidFill>
                  <a:srgbClr val="333399"/>
                </a:solidFill>
                <a:ea typeface="华文新魏" pitchFamily="2" charset="-122"/>
              </a:rPr>
              <a:t>,2008</a:t>
            </a:r>
          </a:p>
        </p:txBody>
      </p:sp>
    </p:spTree>
    <p:extLst>
      <p:ext uri="{BB962C8B-B14F-4D97-AF65-F5344CB8AC3E}">
        <p14:creationId xmlns:p14="http://schemas.microsoft.com/office/powerpoint/2010/main" val="791645898"/>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3" name="AutoShape 3"/>
          <p:cNvSpPr>
            <a:spLocks noChangeAspect="1" noChangeArrowheads="1"/>
          </p:cNvSpPr>
          <p:nvPr/>
        </p:nvSpPr>
        <p:spPr bwMode="auto">
          <a:xfrm>
            <a:off x="719481" y="2147891"/>
            <a:ext cx="647531" cy="484187"/>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62467" name="Text Box 4"/>
          <p:cNvSpPr txBox="1">
            <a:spLocks noChangeArrowheads="1"/>
          </p:cNvSpPr>
          <p:nvPr/>
        </p:nvSpPr>
        <p:spPr bwMode="auto">
          <a:xfrm>
            <a:off x="1343736" y="2133603"/>
            <a:ext cx="7342921" cy="519113"/>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en-US" altLang="zh-CN" sz="2800" b="1" smtClean="0">
                <a:solidFill>
                  <a:srgbClr val="000000"/>
                </a:solidFill>
                <a:latin typeface="Arial" pitchFamily="34" charset="0"/>
                <a:ea typeface="幼圆" pitchFamily="49" charset="-122"/>
              </a:rPr>
              <a:t>4. </a:t>
            </a:r>
            <a:r>
              <a:rPr kumimoji="1" lang="zh-CN" altLang="en-US" sz="2800" b="1" smtClean="0">
                <a:solidFill>
                  <a:srgbClr val="000000"/>
                </a:solidFill>
                <a:latin typeface="Arial" pitchFamily="34" charset="0"/>
                <a:ea typeface="幼圆" pitchFamily="49" charset="-122"/>
              </a:rPr>
              <a:t>图像融合的应用领域</a:t>
            </a:r>
          </a:p>
        </p:txBody>
      </p:sp>
      <p:sp>
        <p:nvSpPr>
          <p:cNvPr id="62468" name="Rectangle 6"/>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sp>
        <p:nvSpPr>
          <p:cNvPr id="62469" name="Text Box 7"/>
          <p:cNvSpPr txBox="1">
            <a:spLocks noChangeArrowheads="1"/>
          </p:cNvSpPr>
          <p:nvPr/>
        </p:nvSpPr>
        <p:spPr bwMode="auto">
          <a:xfrm>
            <a:off x="1390288" y="3068639"/>
            <a:ext cx="979126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lnSpc>
                <a:spcPct val="150000"/>
              </a:lnSpc>
              <a:spcBef>
                <a:spcPct val="50000"/>
              </a:spcBef>
              <a:spcAft>
                <a:spcPct val="0"/>
              </a:spcAft>
            </a:pPr>
            <a:r>
              <a:rPr lang="zh-CN" altLang="en-US" smtClean="0">
                <a:solidFill>
                  <a:srgbClr val="333399"/>
                </a:solidFill>
              </a:rPr>
              <a:t>   近年来，图像融合</a:t>
            </a:r>
            <a:r>
              <a:rPr lang="en-US" altLang="zh-CN" smtClean="0">
                <a:solidFill>
                  <a:srgbClr val="333399"/>
                </a:solidFill>
              </a:rPr>
              <a:t>(Image Fusion) </a:t>
            </a:r>
            <a:r>
              <a:rPr lang="zh-CN" altLang="en-US" smtClean="0">
                <a:solidFill>
                  <a:srgbClr val="333399"/>
                </a:solidFill>
              </a:rPr>
              <a:t>技术得到迅猛发展，在遥感探测、安全导航、医学图像分析、反恐检查、环境保护、交通监测、清晰图像重建、灾情检测与预报等领域都有着重大的应用价值。</a:t>
            </a:r>
          </a:p>
        </p:txBody>
      </p:sp>
    </p:spTree>
    <p:extLst>
      <p:ext uri="{BB962C8B-B14F-4D97-AF65-F5344CB8AC3E}">
        <p14:creationId xmlns:p14="http://schemas.microsoft.com/office/powerpoint/2010/main" val="259957461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4" name="AutoShape 2"/>
          <p:cNvSpPr>
            <a:spLocks noChangeAspect="1" noChangeArrowheads="1"/>
          </p:cNvSpPr>
          <p:nvPr/>
        </p:nvSpPr>
        <p:spPr bwMode="auto">
          <a:xfrm>
            <a:off x="719481" y="2147891"/>
            <a:ext cx="647531" cy="484187"/>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63491" name="Text Box 3"/>
          <p:cNvSpPr txBox="1">
            <a:spLocks noChangeArrowheads="1"/>
          </p:cNvSpPr>
          <p:nvPr/>
        </p:nvSpPr>
        <p:spPr bwMode="auto">
          <a:xfrm>
            <a:off x="1343736" y="2133603"/>
            <a:ext cx="7342921" cy="519113"/>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zh-CN" altLang="en-US" sz="2800" b="1" smtClean="0">
                <a:solidFill>
                  <a:srgbClr val="000000"/>
                </a:solidFill>
                <a:latin typeface="Arial" pitchFamily="34" charset="0"/>
                <a:ea typeface="幼圆" pitchFamily="49" charset="-122"/>
              </a:rPr>
              <a:t> 医学图像分析：</a:t>
            </a:r>
          </a:p>
        </p:txBody>
      </p:sp>
      <p:sp>
        <p:nvSpPr>
          <p:cNvPr id="63492" name="Rectangle 4"/>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graphicFrame>
        <p:nvGraphicFramePr>
          <p:cNvPr id="1595398" name="Object 6"/>
          <p:cNvGraphicFramePr>
            <a:graphicFrameLocks noChangeAspect="1"/>
          </p:cNvGraphicFramePr>
          <p:nvPr>
            <p:ph/>
          </p:nvPr>
        </p:nvGraphicFramePr>
        <p:xfrm>
          <a:off x="1832556" y="2668588"/>
          <a:ext cx="8847479" cy="2352675"/>
        </p:xfrm>
        <a:graphic>
          <a:graphicData uri="http://schemas.openxmlformats.org/presentationml/2006/ole">
            <mc:AlternateContent xmlns:mc="http://schemas.openxmlformats.org/markup-compatibility/2006">
              <mc:Choice xmlns:v="urn:schemas-microsoft-com:vml" Requires="v">
                <p:oleObj spid="_x0000_s28675" name="Bitmap Image" r:id="rId3" imgW="6638095" imgH="2352381" progId="Paint.Picture">
                  <p:embed/>
                </p:oleObj>
              </mc:Choice>
              <mc:Fallback>
                <p:oleObj name="Bitmap Image" r:id="rId3" imgW="6638095" imgH="23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2556" y="2668588"/>
                        <a:ext cx="884747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4" name="矩形 1"/>
          <p:cNvSpPr>
            <a:spLocks noChangeArrowheads="1"/>
          </p:cNvSpPr>
          <p:nvPr/>
        </p:nvSpPr>
        <p:spPr bwMode="auto">
          <a:xfrm>
            <a:off x="335273" y="4869160"/>
            <a:ext cx="1151828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2000" dirty="0" smtClean="0">
                <a:solidFill>
                  <a:srgbClr val="000000"/>
                </a:solidFill>
                <a:latin typeface="Times New Roman" pitchFamily="18" charset="0"/>
              </a:rPr>
              <a:t>MRI</a:t>
            </a:r>
            <a:r>
              <a:rPr lang="zh-CN" altLang="en-US" sz="2000" dirty="0" smtClean="0">
                <a:solidFill>
                  <a:srgbClr val="000000"/>
                </a:solidFill>
                <a:latin typeface="Times New Roman" pitchFamily="18" charset="0"/>
              </a:rPr>
              <a:t>：</a:t>
            </a:r>
            <a:r>
              <a:rPr lang="en-US" altLang="zh-CN" sz="2000" dirty="0" smtClean="0">
                <a:solidFill>
                  <a:srgbClr val="000000"/>
                </a:solidFill>
                <a:latin typeface="Times New Roman" pitchFamily="18" charset="0"/>
              </a:rPr>
              <a:t>MRI</a:t>
            </a:r>
            <a:r>
              <a:rPr lang="zh-CN" altLang="en-US" sz="2000" dirty="0" smtClean="0">
                <a:solidFill>
                  <a:srgbClr val="000000"/>
                </a:solidFill>
                <a:latin typeface="Times New Roman" pitchFamily="18" charset="0"/>
              </a:rPr>
              <a:t>也就是</a:t>
            </a:r>
            <a:r>
              <a:rPr lang="zh-CN" altLang="en-US" sz="2000" b="1" dirty="0" smtClean="0">
                <a:solidFill>
                  <a:srgbClr val="FF0000"/>
                </a:solidFill>
                <a:latin typeface="Times New Roman" pitchFamily="18" charset="0"/>
              </a:rPr>
              <a:t>磁共振成像</a:t>
            </a:r>
            <a:r>
              <a:rPr lang="zh-CN" altLang="en-US" sz="2000" dirty="0" smtClean="0">
                <a:solidFill>
                  <a:srgbClr val="000000"/>
                </a:solidFill>
                <a:latin typeface="Times New Roman" pitchFamily="18" charset="0"/>
              </a:rPr>
              <a:t>，英文全称应该是：</a:t>
            </a:r>
            <a:r>
              <a:rPr lang="en-US" altLang="zh-CN" sz="2000" dirty="0" smtClean="0">
                <a:solidFill>
                  <a:srgbClr val="000000"/>
                </a:solidFill>
                <a:latin typeface="Times New Roman" pitchFamily="18" charset="0"/>
              </a:rPr>
              <a:t>Nuclear Magnetic Resonance</a:t>
            </a:r>
            <a:r>
              <a:rPr lang="zh-CN" altLang="en-US" sz="2000" dirty="0" smtClean="0">
                <a:solidFill>
                  <a:srgbClr val="000000"/>
                </a:solidFill>
                <a:latin typeface="Times New Roman" pitchFamily="18" charset="0"/>
              </a:rPr>
              <a:t>（</a:t>
            </a:r>
            <a:r>
              <a:rPr lang="en-US" altLang="zh-CN" sz="2000" dirty="0" smtClean="0">
                <a:solidFill>
                  <a:srgbClr val="000000"/>
                </a:solidFill>
                <a:latin typeface="Times New Roman" pitchFamily="18" charset="0"/>
              </a:rPr>
              <a:t>NMR</a:t>
            </a:r>
            <a:r>
              <a:rPr lang="zh-CN" altLang="en-US" sz="2000" dirty="0" smtClean="0">
                <a:solidFill>
                  <a:srgbClr val="000000"/>
                </a:solidFill>
                <a:latin typeface="Times New Roman" pitchFamily="18" charset="0"/>
              </a:rPr>
              <a:t>）。应该是</a:t>
            </a:r>
            <a:r>
              <a:rPr lang="zh-CN" altLang="en-US" sz="2000" b="1" dirty="0" smtClean="0">
                <a:solidFill>
                  <a:srgbClr val="FF0000"/>
                </a:solidFill>
                <a:latin typeface="Times New Roman" pitchFamily="18" charset="0"/>
              </a:rPr>
              <a:t>核磁共振</a:t>
            </a:r>
            <a:r>
              <a:rPr lang="zh-CN" altLang="en-US" sz="2000" dirty="0" smtClean="0">
                <a:solidFill>
                  <a:srgbClr val="000000"/>
                </a:solidFill>
                <a:latin typeface="Times New Roman" pitchFamily="18" charset="0"/>
              </a:rPr>
              <a:t> ，但是有人开始担心字母“</a:t>
            </a:r>
            <a:r>
              <a:rPr lang="en-US" altLang="zh-CN" sz="2000" dirty="0" smtClean="0">
                <a:solidFill>
                  <a:srgbClr val="000000"/>
                </a:solidFill>
                <a:latin typeface="Times New Roman" pitchFamily="18" charset="0"/>
              </a:rPr>
              <a:t>N”</a:t>
            </a:r>
            <a:r>
              <a:rPr lang="zh-CN" altLang="en-US" sz="2000" dirty="0" smtClean="0">
                <a:solidFill>
                  <a:srgbClr val="000000"/>
                </a:solidFill>
                <a:latin typeface="Times New Roman" pitchFamily="18" charset="0"/>
              </a:rPr>
              <a:t>可能会对磁共振成像的发展产生负面影响，所以去掉“核（</a:t>
            </a:r>
            <a:r>
              <a:rPr lang="en-US" altLang="zh-CN" sz="2000" dirty="0" smtClean="0">
                <a:solidFill>
                  <a:srgbClr val="000000"/>
                </a:solidFill>
                <a:latin typeface="Times New Roman" pitchFamily="18" charset="0"/>
              </a:rPr>
              <a:t> Nuclear </a:t>
            </a:r>
            <a:r>
              <a:rPr lang="zh-CN" altLang="en-US" sz="2000" dirty="0" smtClean="0">
                <a:solidFill>
                  <a:srgbClr val="000000"/>
                </a:solidFill>
                <a:latin typeface="Times New Roman" pitchFamily="18" charset="0"/>
              </a:rPr>
              <a:t>）”。</a:t>
            </a:r>
            <a:endParaRPr lang="en-US" altLang="zh-CN" sz="2000" dirty="0" smtClean="0">
              <a:solidFill>
                <a:srgbClr val="000000"/>
              </a:solidFill>
              <a:latin typeface="Times New Roman" pitchFamily="18" charset="0"/>
            </a:endParaRPr>
          </a:p>
          <a:p>
            <a:pPr fontAlgn="base">
              <a:spcBef>
                <a:spcPct val="0"/>
              </a:spcBef>
              <a:spcAft>
                <a:spcPct val="0"/>
              </a:spcAft>
            </a:pPr>
            <a:r>
              <a:rPr lang="zh-CN" altLang="en-US" sz="2000" dirty="0" smtClean="0">
                <a:solidFill>
                  <a:srgbClr val="000000"/>
                </a:solidFill>
                <a:latin typeface="Times New Roman" pitchFamily="18" charset="0"/>
              </a:rPr>
              <a:t> </a:t>
            </a:r>
            <a:r>
              <a:rPr lang="en-US" altLang="zh-CN" sz="2000" dirty="0" smtClean="0">
                <a:solidFill>
                  <a:srgbClr val="000000"/>
                </a:solidFill>
                <a:latin typeface="Times New Roman" pitchFamily="18" charset="0"/>
              </a:rPr>
              <a:t>PET</a:t>
            </a:r>
            <a:r>
              <a:rPr lang="zh-CN" altLang="en-US" sz="2000" dirty="0" smtClean="0">
                <a:solidFill>
                  <a:srgbClr val="000000"/>
                </a:solidFill>
                <a:latin typeface="Times New Roman" pitchFamily="18" charset="0"/>
              </a:rPr>
              <a:t>中文表述：正电子发射计算机断层显像。临床主要应用于肿瘤、脑和心脏等领域重大疾病的早期发现和诊断。图中红色越深，表明此区域的细胞活性更强</a:t>
            </a:r>
          </a:p>
        </p:txBody>
      </p:sp>
    </p:spTree>
    <p:extLst>
      <p:ext uri="{BB962C8B-B14F-4D97-AF65-F5344CB8AC3E}">
        <p14:creationId xmlns:p14="http://schemas.microsoft.com/office/powerpoint/2010/main" val="25128562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AutoShape 2"/>
          <p:cNvSpPr>
            <a:spLocks noChangeAspect="1" noChangeArrowheads="1"/>
          </p:cNvSpPr>
          <p:nvPr/>
        </p:nvSpPr>
        <p:spPr bwMode="auto">
          <a:xfrm>
            <a:off x="719481" y="2147891"/>
            <a:ext cx="647531" cy="484187"/>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64515" name="Rectangle 4"/>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pic>
        <p:nvPicPr>
          <p:cNvPr id="64516" name="Picture 7" descr="pet of ch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064" y="3357563"/>
            <a:ext cx="323765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48" name="Picture 8" descr="ct of ch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682" y="3375025"/>
            <a:ext cx="322919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49" name="Picture 9" descr="fusion image of ch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147" y="3357563"/>
            <a:ext cx="3233424"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Text Box 10"/>
          <p:cNvSpPr txBox="1">
            <a:spLocks noChangeArrowheads="1"/>
          </p:cNvSpPr>
          <p:nvPr/>
        </p:nvSpPr>
        <p:spPr bwMode="auto">
          <a:xfrm>
            <a:off x="1343736" y="2133603"/>
            <a:ext cx="7342921" cy="519113"/>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zh-CN" altLang="en-US" sz="2800" b="1" smtClean="0">
                <a:solidFill>
                  <a:srgbClr val="000000"/>
                </a:solidFill>
                <a:latin typeface="Arial" pitchFamily="34" charset="0"/>
                <a:ea typeface="幼圆" pitchFamily="49" charset="-122"/>
              </a:rPr>
              <a:t> 医学图像分析：</a:t>
            </a:r>
          </a:p>
        </p:txBody>
      </p:sp>
      <p:sp>
        <p:nvSpPr>
          <p:cNvPr id="1597451" name="Text Box 11"/>
          <p:cNvSpPr txBox="1">
            <a:spLocks noChangeArrowheads="1"/>
          </p:cNvSpPr>
          <p:nvPr/>
        </p:nvSpPr>
        <p:spPr bwMode="auto">
          <a:xfrm>
            <a:off x="1775421" y="5780088"/>
            <a:ext cx="201454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en-US" altLang="zh-CN" b="1" smtClean="0">
                <a:solidFill>
                  <a:srgbClr val="333399"/>
                </a:solidFill>
              </a:rPr>
              <a:t>PET</a:t>
            </a:r>
          </a:p>
        </p:txBody>
      </p:sp>
      <p:sp>
        <p:nvSpPr>
          <p:cNvPr id="1597452" name="Text Box 12"/>
          <p:cNvSpPr txBox="1">
            <a:spLocks noChangeArrowheads="1"/>
          </p:cNvSpPr>
          <p:nvPr/>
        </p:nvSpPr>
        <p:spPr bwMode="auto">
          <a:xfrm>
            <a:off x="5421488" y="5876925"/>
            <a:ext cx="201454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en-US" altLang="zh-CN" b="1" smtClean="0">
                <a:solidFill>
                  <a:srgbClr val="333399"/>
                </a:solidFill>
              </a:rPr>
              <a:t>CT</a:t>
            </a:r>
          </a:p>
        </p:txBody>
      </p:sp>
      <p:sp>
        <p:nvSpPr>
          <p:cNvPr id="1597453" name="Text Box 13"/>
          <p:cNvSpPr txBox="1">
            <a:spLocks noChangeArrowheads="1"/>
          </p:cNvSpPr>
          <p:nvPr/>
        </p:nvSpPr>
        <p:spPr bwMode="auto">
          <a:xfrm>
            <a:off x="8686656" y="5780088"/>
            <a:ext cx="24948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en-US" altLang="zh-CN" b="1" smtClean="0">
                <a:solidFill>
                  <a:srgbClr val="333399"/>
                </a:solidFill>
              </a:rPr>
              <a:t>Fused image</a:t>
            </a:r>
          </a:p>
        </p:txBody>
      </p:sp>
    </p:spTree>
    <p:extLst>
      <p:ext uri="{BB962C8B-B14F-4D97-AF65-F5344CB8AC3E}">
        <p14:creationId xmlns:p14="http://schemas.microsoft.com/office/powerpoint/2010/main" val="319150541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AutoShape 2"/>
          <p:cNvSpPr>
            <a:spLocks noChangeAspect="1" noChangeArrowheads="1"/>
          </p:cNvSpPr>
          <p:nvPr/>
        </p:nvSpPr>
        <p:spPr bwMode="auto">
          <a:xfrm>
            <a:off x="719481" y="3352800"/>
            <a:ext cx="647531" cy="484188"/>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598467" name="Text Box 3"/>
          <p:cNvSpPr txBox="1">
            <a:spLocks noChangeArrowheads="1"/>
          </p:cNvSpPr>
          <p:nvPr/>
        </p:nvSpPr>
        <p:spPr bwMode="auto">
          <a:xfrm>
            <a:off x="1343736" y="3049588"/>
            <a:ext cx="7342921" cy="519112"/>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zh-CN" altLang="en-US" sz="2800" b="1" smtClean="0">
                <a:solidFill>
                  <a:srgbClr val="000000"/>
                </a:solidFill>
                <a:latin typeface="Arial" pitchFamily="34" charset="0"/>
                <a:ea typeface="幼圆" pitchFamily="49" charset="-122"/>
              </a:rPr>
              <a:t> 遥感遥测：</a:t>
            </a:r>
          </a:p>
        </p:txBody>
      </p:sp>
      <p:sp>
        <p:nvSpPr>
          <p:cNvPr id="65540" name="Rectangle 4"/>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pic>
        <p:nvPicPr>
          <p:cNvPr id="65541" name="Picture 8" descr="panoriginal"/>
          <p:cNvPicPr>
            <a:picLocks noChangeArrowheads="1"/>
          </p:cNvPicPr>
          <p:nvPr/>
        </p:nvPicPr>
        <p:blipFill>
          <a:blip r:embed="rId2">
            <a:extLst>
              <a:ext uri="{28A0092B-C50C-407E-A947-70E740481C1C}">
                <a14:useLocalDpi xmlns:a14="http://schemas.microsoft.com/office/drawing/2010/main" val="0"/>
              </a:ext>
            </a:extLst>
          </a:blip>
          <a:srcRect l="30829" t="40048" b="5006"/>
          <a:stretch>
            <a:fillRect/>
          </a:stretch>
        </p:blipFill>
        <p:spPr bwMode="auto">
          <a:xfrm>
            <a:off x="706782" y="2705103"/>
            <a:ext cx="3275747"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msoriginal"/>
          <p:cNvPicPr>
            <a:picLocks noChangeAspect="1" noChangeArrowheads="1"/>
          </p:cNvPicPr>
          <p:nvPr/>
        </p:nvPicPr>
        <p:blipFill>
          <a:blip r:embed="rId3">
            <a:extLst>
              <a:ext uri="{28A0092B-C50C-407E-A947-70E740481C1C}">
                <a14:useLocalDpi xmlns:a14="http://schemas.microsoft.com/office/drawing/2010/main" val="0"/>
              </a:ext>
            </a:extLst>
          </a:blip>
          <a:srcRect l="30879" t="40048" b="5006"/>
          <a:stretch>
            <a:fillRect/>
          </a:stretch>
        </p:blipFill>
        <p:spPr bwMode="auto">
          <a:xfrm>
            <a:off x="8288826" y="2632075"/>
            <a:ext cx="3275747"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8474" name="Picture 10" descr="fusedikonos"/>
          <p:cNvPicPr>
            <a:picLocks noChangeArrowheads="1"/>
          </p:cNvPicPr>
          <p:nvPr/>
        </p:nvPicPr>
        <p:blipFill>
          <a:blip r:embed="rId4">
            <a:extLst>
              <a:ext uri="{28A0092B-C50C-407E-A947-70E740481C1C}">
                <a14:useLocalDpi xmlns:a14="http://schemas.microsoft.com/office/drawing/2010/main" val="0"/>
              </a:ext>
            </a:extLst>
          </a:blip>
          <a:srcRect l="30980" t="40048" b="5006"/>
          <a:stretch>
            <a:fillRect/>
          </a:stretch>
        </p:blipFill>
        <p:spPr bwMode="auto">
          <a:xfrm>
            <a:off x="4450191" y="4365628"/>
            <a:ext cx="3275747"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8475" name="Line 11"/>
          <p:cNvSpPr>
            <a:spLocks noChangeShapeType="1"/>
          </p:cNvSpPr>
          <p:nvPr/>
        </p:nvSpPr>
        <p:spPr bwMode="auto">
          <a:xfrm>
            <a:off x="6094413" y="3570289"/>
            <a:ext cx="0" cy="790575"/>
          </a:xfrm>
          <a:prstGeom prst="line">
            <a:avLst/>
          </a:prstGeom>
          <a:noFill/>
          <a:ln w="38100">
            <a:solidFill>
              <a:schemeClr val="tx2"/>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598476" name="Line 12"/>
          <p:cNvSpPr>
            <a:spLocks noChangeShapeType="1"/>
          </p:cNvSpPr>
          <p:nvPr/>
        </p:nvSpPr>
        <p:spPr bwMode="auto">
          <a:xfrm>
            <a:off x="3982531" y="3570288"/>
            <a:ext cx="2111883"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598477" name="Line 13"/>
          <p:cNvSpPr>
            <a:spLocks noChangeShapeType="1"/>
          </p:cNvSpPr>
          <p:nvPr/>
        </p:nvSpPr>
        <p:spPr bwMode="auto">
          <a:xfrm>
            <a:off x="6094415" y="3570288"/>
            <a:ext cx="2111883"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598478" name="Text Box 14"/>
          <p:cNvSpPr txBox="1">
            <a:spLocks noChangeArrowheads="1"/>
          </p:cNvSpPr>
          <p:nvPr/>
        </p:nvSpPr>
        <p:spPr bwMode="auto">
          <a:xfrm>
            <a:off x="4077756" y="3065463"/>
            <a:ext cx="889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de-DE" altLang="zh-CN" sz="1800" smtClean="0">
                <a:solidFill>
                  <a:srgbClr val="000000"/>
                </a:solidFill>
                <a:latin typeface="Arial" pitchFamily="34" charset="0"/>
              </a:rPr>
              <a:t>Spatial</a:t>
            </a:r>
          </a:p>
        </p:txBody>
      </p:sp>
      <p:sp>
        <p:nvSpPr>
          <p:cNvPr id="1598479" name="Text Box 15"/>
          <p:cNvSpPr txBox="1">
            <a:spLocks noChangeArrowheads="1"/>
          </p:cNvSpPr>
          <p:nvPr/>
        </p:nvSpPr>
        <p:spPr bwMode="auto">
          <a:xfrm>
            <a:off x="6714435" y="3065463"/>
            <a:ext cx="10310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de-DE" altLang="zh-CN" sz="1800" smtClean="0">
                <a:solidFill>
                  <a:srgbClr val="000000"/>
                </a:solidFill>
                <a:latin typeface="Arial" pitchFamily="34" charset="0"/>
              </a:rPr>
              <a:t>Spectral</a:t>
            </a:r>
          </a:p>
        </p:txBody>
      </p:sp>
      <p:sp>
        <p:nvSpPr>
          <p:cNvPr id="1598480" name="Text Box 16"/>
          <p:cNvSpPr txBox="1">
            <a:spLocks noChangeArrowheads="1"/>
          </p:cNvSpPr>
          <p:nvPr/>
        </p:nvSpPr>
        <p:spPr bwMode="auto">
          <a:xfrm>
            <a:off x="5806621" y="3065463"/>
            <a:ext cx="3834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de-DE" sz="1800" smtClean="0">
                <a:solidFill>
                  <a:srgbClr val="000000"/>
                </a:solidFill>
                <a:latin typeface="Arial" pitchFamily="34" charset="0"/>
              </a:rPr>
              <a:t> </a:t>
            </a:r>
            <a:r>
              <a:rPr lang="de-DE" altLang="zh-CN" sz="1800" smtClean="0">
                <a:solidFill>
                  <a:srgbClr val="000000"/>
                </a:solidFill>
                <a:latin typeface="Arial" pitchFamily="34" charset="0"/>
              </a:rPr>
              <a:t>+</a:t>
            </a:r>
          </a:p>
        </p:txBody>
      </p:sp>
      <p:sp>
        <p:nvSpPr>
          <p:cNvPr id="65550" name="Text Box 17"/>
          <p:cNvSpPr txBox="1">
            <a:spLocks noChangeArrowheads="1"/>
          </p:cNvSpPr>
          <p:nvPr/>
        </p:nvSpPr>
        <p:spPr bwMode="auto">
          <a:xfrm>
            <a:off x="1021275" y="5153028"/>
            <a:ext cx="24753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pPr>
            <a:r>
              <a:rPr lang="de-DE" altLang="zh-CN" sz="1600" smtClean="0">
                <a:solidFill>
                  <a:srgbClr val="000000"/>
                </a:solidFill>
                <a:latin typeface="Arial" pitchFamily="34" charset="0"/>
              </a:rPr>
              <a:t>panchromatic &amp;</a:t>
            </a:r>
          </a:p>
          <a:p>
            <a:pPr algn="ctr" eaLnBrk="1" fontAlgn="base" hangingPunct="1">
              <a:spcBef>
                <a:spcPct val="0"/>
              </a:spcBef>
              <a:spcAft>
                <a:spcPct val="0"/>
              </a:spcAft>
            </a:pPr>
            <a:r>
              <a:rPr lang="de-DE" altLang="zh-CN" sz="1600" smtClean="0">
                <a:solidFill>
                  <a:srgbClr val="000000"/>
                </a:solidFill>
                <a:latin typeface="Arial" pitchFamily="34" charset="0"/>
              </a:rPr>
              <a:t>high geometric resolution</a:t>
            </a:r>
          </a:p>
          <a:p>
            <a:pPr algn="ctr" eaLnBrk="1" fontAlgn="base" hangingPunct="1">
              <a:spcBef>
                <a:spcPct val="0"/>
              </a:spcBef>
              <a:spcAft>
                <a:spcPct val="0"/>
              </a:spcAft>
            </a:pPr>
            <a:r>
              <a:rPr lang="zh-CN" altLang="en-US" sz="1600" smtClean="0">
                <a:solidFill>
                  <a:srgbClr val="000000"/>
                </a:solidFill>
                <a:latin typeface="Arial" pitchFamily="34" charset="0"/>
              </a:rPr>
              <a:t>高分辨率</a:t>
            </a:r>
            <a:endParaRPr lang="de-DE" altLang="zh-CN" sz="1600" smtClean="0">
              <a:solidFill>
                <a:srgbClr val="000000"/>
              </a:solidFill>
              <a:latin typeface="Arial" pitchFamily="34" charset="0"/>
            </a:endParaRPr>
          </a:p>
        </p:txBody>
      </p:sp>
      <p:sp>
        <p:nvSpPr>
          <p:cNvPr id="65551" name="Text Box 18"/>
          <p:cNvSpPr txBox="1">
            <a:spLocks noChangeArrowheads="1"/>
          </p:cNvSpPr>
          <p:nvPr/>
        </p:nvSpPr>
        <p:spPr bwMode="auto">
          <a:xfrm>
            <a:off x="7918504" y="5080003"/>
            <a:ext cx="39359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pPr>
            <a:r>
              <a:rPr lang="de-DE" altLang="zh-CN" sz="1600" smtClean="0">
                <a:solidFill>
                  <a:srgbClr val="000000"/>
                </a:solidFill>
                <a:latin typeface="Arial" pitchFamily="34" charset="0"/>
              </a:rPr>
              <a:t>multi-/hyperspectral image &amp;</a:t>
            </a:r>
          </a:p>
          <a:p>
            <a:pPr algn="ctr" eaLnBrk="1" fontAlgn="base" hangingPunct="1">
              <a:spcBef>
                <a:spcPct val="0"/>
              </a:spcBef>
              <a:spcAft>
                <a:spcPct val="0"/>
              </a:spcAft>
            </a:pPr>
            <a:r>
              <a:rPr lang="de-DE" altLang="zh-CN" sz="1600" smtClean="0">
                <a:solidFill>
                  <a:srgbClr val="000000"/>
                </a:solidFill>
                <a:latin typeface="Arial" pitchFamily="34" charset="0"/>
              </a:rPr>
              <a:t>low geometric resolution</a:t>
            </a:r>
          </a:p>
          <a:p>
            <a:pPr algn="ctr" eaLnBrk="1" fontAlgn="base" hangingPunct="1">
              <a:spcBef>
                <a:spcPct val="0"/>
              </a:spcBef>
              <a:spcAft>
                <a:spcPct val="0"/>
              </a:spcAft>
            </a:pPr>
            <a:r>
              <a:rPr lang="zh-CN" altLang="en-US" sz="1600" smtClean="0">
                <a:solidFill>
                  <a:srgbClr val="000000"/>
                </a:solidFill>
                <a:latin typeface="Arial" pitchFamily="34" charset="0"/>
              </a:rPr>
              <a:t>低分辨率</a:t>
            </a:r>
            <a:endParaRPr lang="de-DE" altLang="zh-CN" sz="1600" smtClean="0">
              <a:solidFill>
                <a:srgbClr val="000000"/>
              </a:solidFill>
              <a:latin typeface="Arial" pitchFamily="34" charset="0"/>
            </a:endParaRPr>
          </a:p>
        </p:txBody>
      </p:sp>
      <p:sp>
        <p:nvSpPr>
          <p:cNvPr id="1598483" name="Text Box 19"/>
          <p:cNvSpPr txBox="1">
            <a:spLocks noChangeArrowheads="1"/>
          </p:cNvSpPr>
          <p:nvPr/>
        </p:nvSpPr>
        <p:spPr bwMode="auto">
          <a:xfrm>
            <a:off x="912046" y="6092828"/>
            <a:ext cx="33582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pPr>
            <a:r>
              <a:rPr lang="de-DE" altLang="zh-CN" sz="1600" smtClean="0">
                <a:solidFill>
                  <a:srgbClr val="000000"/>
                </a:solidFill>
                <a:latin typeface="Arial" pitchFamily="34" charset="0"/>
              </a:rPr>
              <a:t>multi-/hyperspectral &amp;</a:t>
            </a:r>
          </a:p>
          <a:p>
            <a:pPr algn="ctr" eaLnBrk="1" fontAlgn="base" hangingPunct="1">
              <a:spcBef>
                <a:spcPct val="0"/>
              </a:spcBef>
              <a:spcAft>
                <a:spcPct val="0"/>
              </a:spcAft>
            </a:pPr>
            <a:r>
              <a:rPr lang="de-DE" altLang="zh-CN" sz="1600" smtClean="0">
                <a:solidFill>
                  <a:srgbClr val="000000"/>
                </a:solidFill>
                <a:latin typeface="Arial" pitchFamily="34" charset="0"/>
              </a:rPr>
              <a:t>high geometric resolution</a:t>
            </a:r>
          </a:p>
        </p:txBody>
      </p:sp>
      <p:sp>
        <p:nvSpPr>
          <p:cNvPr id="1598484" name="AutoShape 20"/>
          <p:cNvSpPr>
            <a:spLocks noChangeAspect="1" noChangeArrowheads="1"/>
          </p:cNvSpPr>
          <p:nvPr/>
        </p:nvSpPr>
        <p:spPr bwMode="auto">
          <a:xfrm>
            <a:off x="719481" y="2147891"/>
            <a:ext cx="647531" cy="484187"/>
          </a:xfrm>
          <a:prstGeom prst="sun">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65554" name="Text Box 21"/>
          <p:cNvSpPr txBox="1">
            <a:spLocks noChangeArrowheads="1"/>
          </p:cNvSpPr>
          <p:nvPr/>
        </p:nvSpPr>
        <p:spPr bwMode="auto">
          <a:xfrm>
            <a:off x="1343736" y="2133603"/>
            <a:ext cx="7342921" cy="519113"/>
          </a:xfrm>
          <a:prstGeom prst="rect">
            <a:avLst/>
          </a:prstGeom>
          <a:noFill/>
          <a:ln>
            <a:noFill/>
          </a:ln>
          <a:effectLst/>
          <a:extLst>
            <a:ext uri="{909E8E84-426E-40DD-AFC4-6F175D3DCCD1}">
              <a14:hiddenFill xmlns:a14="http://schemas.microsoft.com/office/drawing/2010/main">
                <a:gradFill rotWithShape="1">
                  <a:gsLst>
                    <a:gs pos="0">
                      <a:srgbClr val="66FFFF"/>
                    </a:gs>
                    <a:gs pos="100000">
                      <a:schemeClr val="tx2"/>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buClr>
                <a:srgbClr val="FF0000"/>
              </a:buClr>
              <a:buSzPct val="90000"/>
              <a:buFont typeface="Wingdings" pitchFamily="2" charset="2"/>
              <a:buNone/>
            </a:pPr>
            <a:r>
              <a:rPr kumimoji="1" lang="zh-CN" altLang="en-US" sz="2800" b="1" smtClean="0">
                <a:solidFill>
                  <a:srgbClr val="000000"/>
                </a:solidFill>
                <a:latin typeface="Arial" pitchFamily="34" charset="0"/>
                <a:ea typeface="幼圆" pitchFamily="49" charset="-122"/>
              </a:rPr>
              <a:t> 遥感遥测</a:t>
            </a:r>
          </a:p>
        </p:txBody>
      </p:sp>
    </p:spTree>
    <p:extLst>
      <p:ext uri="{BB962C8B-B14F-4D97-AF65-F5344CB8AC3E}">
        <p14:creationId xmlns:p14="http://schemas.microsoft.com/office/powerpoint/2010/main" val="266290590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descr="Delphi Forewarn Active Night Vision - 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561" y="4360866"/>
            <a:ext cx="335192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6" descr="FlirMan%20hiding%20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7446" y="1844675"/>
            <a:ext cx="3354042"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7" descr="Keith100100multispectral"/>
          <p:cNvPicPr>
            <a:picLocks noChangeArrowheads="1"/>
          </p:cNvPicPr>
          <p:nvPr/>
        </p:nvPicPr>
        <p:blipFill>
          <a:blip r:embed="rId4">
            <a:extLst>
              <a:ext uri="{28A0092B-C50C-407E-A947-70E740481C1C}">
                <a14:useLocalDpi xmlns:a14="http://schemas.microsoft.com/office/drawing/2010/main" val="0"/>
              </a:ext>
            </a:extLst>
          </a:blip>
          <a:srcRect t="5008" r="49985" b="49985"/>
          <a:stretch>
            <a:fillRect/>
          </a:stretch>
        </p:blipFill>
        <p:spPr bwMode="auto">
          <a:xfrm>
            <a:off x="6862565" y="1844675"/>
            <a:ext cx="3354042"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10"/>
          <p:cNvSpPr>
            <a:spLocks noChangeArrowheads="1"/>
          </p:cNvSpPr>
          <p:nvPr/>
        </p:nvSpPr>
        <p:spPr bwMode="auto">
          <a:xfrm>
            <a:off x="514217" y="3933825"/>
            <a:ext cx="634623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altLang="zh-CN" sz="2000" smtClean="0">
                <a:solidFill>
                  <a:srgbClr val="000000"/>
                </a:solidFill>
                <a:latin typeface="Times New Roman" pitchFamily="18" charset="0"/>
              </a:rPr>
              <a:t>Surveillance and Targeting</a:t>
            </a:r>
            <a:r>
              <a:rPr lang="zh-CN" altLang="en-US" sz="2000" smtClean="0">
                <a:solidFill>
                  <a:srgbClr val="000000"/>
                </a:solidFill>
                <a:latin typeface="Times New Roman" pitchFamily="18" charset="0"/>
              </a:rPr>
              <a:t>（监视和瞄准）</a:t>
            </a:r>
          </a:p>
        </p:txBody>
      </p:sp>
      <p:sp>
        <p:nvSpPr>
          <p:cNvPr id="66566" name="Rectangle 11"/>
          <p:cNvSpPr>
            <a:spLocks noChangeArrowheads="1"/>
          </p:cNvSpPr>
          <p:nvPr/>
        </p:nvSpPr>
        <p:spPr bwMode="auto">
          <a:xfrm>
            <a:off x="2179599" y="6427788"/>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000" smtClean="0">
                <a:solidFill>
                  <a:srgbClr val="000000"/>
                </a:solidFill>
                <a:latin typeface="Times New Roman" pitchFamily="18" charset="0"/>
              </a:rPr>
              <a:t>Navigation</a:t>
            </a:r>
            <a:r>
              <a:rPr lang="zh-CN" altLang="en-US" sz="2000" smtClean="0">
                <a:solidFill>
                  <a:srgbClr val="000000"/>
                </a:solidFill>
                <a:latin typeface="Times New Roman" pitchFamily="18" charset="0"/>
              </a:rPr>
              <a:t>（导航）</a:t>
            </a:r>
          </a:p>
        </p:txBody>
      </p:sp>
      <p:sp>
        <p:nvSpPr>
          <p:cNvPr id="66567" name="Rectangle 12"/>
          <p:cNvSpPr>
            <a:spLocks noChangeArrowheads="1"/>
          </p:cNvSpPr>
          <p:nvPr/>
        </p:nvSpPr>
        <p:spPr bwMode="auto">
          <a:xfrm>
            <a:off x="7780957" y="3933825"/>
            <a:ext cx="21467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20000"/>
              </a:spcBef>
              <a:spcAft>
                <a:spcPct val="0"/>
              </a:spcAft>
              <a:buFont typeface="Arial" pitchFamily="34" charset="0"/>
              <a:buNone/>
            </a:pPr>
            <a:r>
              <a:rPr lang="en-US" altLang="zh-CN" sz="2000" smtClean="0">
                <a:solidFill>
                  <a:srgbClr val="000000"/>
                </a:solidFill>
                <a:latin typeface="Times New Roman" pitchFamily="18" charset="0"/>
              </a:rPr>
              <a:t>Satellites</a:t>
            </a:r>
            <a:r>
              <a:rPr lang="zh-CN" altLang="en-US" sz="2000" smtClean="0">
                <a:solidFill>
                  <a:srgbClr val="000000"/>
                </a:solidFill>
                <a:latin typeface="Times New Roman" pitchFamily="18" charset="0"/>
              </a:rPr>
              <a:t>（卫星）</a:t>
            </a:r>
            <a:endParaRPr lang="en-US" altLang="zh-CN" sz="2000" smtClean="0">
              <a:solidFill>
                <a:srgbClr val="000000"/>
              </a:solidFill>
              <a:latin typeface="Times New Roman" pitchFamily="18" charset="0"/>
            </a:endParaRPr>
          </a:p>
        </p:txBody>
      </p:sp>
      <p:sp>
        <p:nvSpPr>
          <p:cNvPr id="66568" name="Rectangle 13"/>
          <p:cNvSpPr>
            <a:spLocks noChangeArrowheads="1"/>
          </p:cNvSpPr>
          <p:nvPr/>
        </p:nvSpPr>
        <p:spPr bwMode="auto">
          <a:xfrm>
            <a:off x="5133697" y="6453188"/>
            <a:ext cx="54585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altLang="zh-CN" sz="2000" smtClean="0">
                <a:solidFill>
                  <a:srgbClr val="000000"/>
                </a:solidFill>
                <a:latin typeface="Times New Roman" pitchFamily="18" charset="0"/>
              </a:rPr>
              <a:t>Guidance/Detection Systems</a:t>
            </a:r>
            <a:r>
              <a:rPr lang="zh-CN" altLang="en-US" sz="2000" smtClean="0">
                <a:solidFill>
                  <a:srgbClr val="000000"/>
                </a:solidFill>
                <a:latin typeface="Times New Roman" pitchFamily="18" charset="0"/>
              </a:rPr>
              <a:t>（制导和探测系统）</a:t>
            </a:r>
          </a:p>
        </p:txBody>
      </p:sp>
      <p:sp>
        <p:nvSpPr>
          <p:cNvPr id="66569" name="Rectangle 15"/>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二、信息融合概述</a:t>
            </a:r>
          </a:p>
        </p:txBody>
      </p:sp>
      <p:pic>
        <p:nvPicPr>
          <p:cNvPr id="66570" name="Picture 16" descr="c130_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7337" y="4294188"/>
            <a:ext cx="34535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599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9644" y="1253929"/>
            <a:ext cx="10471785" cy="2954655"/>
          </a:xfrm>
          <a:prstGeom prst="rect">
            <a:avLst/>
          </a:prstGeom>
          <a:noFill/>
        </p:spPr>
        <p:txBody>
          <a:bodyPr wrap="square" rtlCol="0">
            <a:spAutoFit/>
          </a:bodyPr>
          <a:lstStyle/>
          <a:p>
            <a:pPr indent="0" algn="l" fontAlgn="auto">
              <a:lnSpc>
                <a:spcPct val="150000"/>
              </a:lnSpc>
              <a:buClrTx/>
              <a:buSzTx/>
              <a:buFontTx/>
            </a:pPr>
            <a:r>
              <a:rPr lang="en-US" altLang="zh-CN" sz="2400" b="1" dirty="0">
                <a:solidFill>
                  <a:srgbClr val="0000FF"/>
                </a:solidFill>
                <a:latin typeface="黑体" panose="02010609060101010101" charset="-122"/>
                <a:ea typeface="黑体" panose="02010609060101010101" charset="-122"/>
              </a:rPr>
              <a:t>1.电荷耦合器件（CCD）</a:t>
            </a:r>
            <a:endParaRPr lang="en-US" altLang="zh-CN" sz="2400" b="1" dirty="0">
              <a:solidFill>
                <a:schemeClr val="tx1"/>
              </a:solidFill>
              <a:latin typeface="黑体" panose="02010609060101010101" charset="-122"/>
              <a:ea typeface="黑体" panose="02010609060101010101" charset="-122"/>
            </a:endParaRPr>
          </a:p>
          <a:p>
            <a:pPr>
              <a:lnSpc>
                <a:spcPct val="150000"/>
              </a:lnSpc>
            </a:pPr>
            <a:r>
              <a:rPr lang="zh-CN" altLang="en-US" sz="2000" dirty="0">
                <a:latin typeface="黑体" panose="02010609060101010101" charset="-122"/>
                <a:ea typeface="黑体" panose="02010609060101010101" charset="-122"/>
              </a:rPr>
              <a:t>电荷耦合器件（</a:t>
            </a:r>
            <a:r>
              <a:rPr lang="en-US" altLang="zh-CN" sz="2000" dirty="0">
                <a:latin typeface="黑体" panose="02010609060101010101" charset="-122"/>
                <a:ea typeface="黑体" panose="02010609060101010101" charset="-122"/>
              </a:rPr>
              <a:t>charge-coupled device</a:t>
            </a:r>
            <a:r>
              <a:rPr lang="zh-CN" altLang="en-US" sz="2000" dirty="0">
                <a:latin typeface="黑体" panose="02010609060101010101" charset="-122"/>
                <a:ea typeface="黑体" panose="02010609060101010101" charset="-122"/>
              </a:rPr>
              <a:t>，</a:t>
            </a:r>
            <a:r>
              <a:rPr lang="en-US" altLang="zh-CN" sz="2000" dirty="0">
                <a:latin typeface="黑体" panose="02010609060101010101" charset="-122"/>
                <a:ea typeface="黑体" panose="02010609060101010101" charset="-122"/>
              </a:rPr>
              <a:t>CCD)</a:t>
            </a:r>
            <a:r>
              <a:rPr lang="zh-CN" altLang="en-US" sz="2000" dirty="0">
                <a:latin typeface="黑体" panose="02010609060101010101" charset="-122"/>
                <a:ea typeface="黑体" panose="02010609060101010101" charset="-122"/>
              </a:rPr>
              <a:t>是一种用于探测光的硅片，由时钟脉冲电压来产生和控制半导体势阱的变化，实现存储和传递电荷信息的固态电子器件</a:t>
            </a:r>
            <a:r>
              <a:rPr lang="zh-CN" altLang="en-US" sz="2000" dirty="0" smtClean="0">
                <a:latin typeface="黑体" panose="02010609060101010101" charset="-122"/>
                <a:ea typeface="黑体" panose="02010609060101010101" charset="-122"/>
              </a:rPr>
              <a:t>。</a:t>
            </a:r>
            <a:endParaRPr lang="en-US" altLang="zh-CN" sz="2000" dirty="0" smtClean="0">
              <a:latin typeface="黑体" panose="02010609060101010101" charset="-122"/>
              <a:ea typeface="黑体" panose="02010609060101010101" charset="-122"/>
            </a:endParaRPr>
          </a:p>
          <a:p>
            <a:pPr>
              <a:lnSpc>
                <a:spcPct val="150000"/>
              </a:lnSpc>
            </a:pPr>
            <a:r>
              <a:rPr lang="zh-CN" altLang="en-US" sz="2000" dirty="0" smtClean="0">
                <a:latin typeface="黑体" panose="02010609060101010101" charset="-122"/>
                <a:ea typeface="黑体" panose="02010609060101010101" charset="-122"/>
              </a:rPr>
              <a:t>电荷耦合器件</a:t>
            </a:r>
            <a:r>
              <a:rPr lang="zh-CN" altLang="en-US" sz="2000" dirty="0">
                <a:latin typeface="黑体" panose="02010609060101010101" charset="-122"/>
                <a:ea typeface="黑体" panose="02010609060101010101" charset="-122"/>
              </a:rPr>
              <a:t>由美国贝尔实验室的</a:t>
            </a:r>
            <a:r>
              <a:rPr lang="en-US" altLang="zh-CN" sz="2000" dirty="0">
                <a:latin typeface="黑体" panose="02010609060101010101" charset="-122"/>
                <a:ea typeface="黑体" panose="02010609060101010101" charset="-122"/>
              </a:rPr>
              <a:t>W.S.</a:t>
            </a:r>
            <a:r>
              <a:rPr lang="zh-CN" altLang="en-US" sz="2000" dirty="0">
                <a:latin typeface="黑体" panose="02010609060101010101" charset="-122"/>
                <a:ea typeface="黑体" panose="02010609060101010101" charset="-122"/>
              </a:rPr>
              <a:t>博伊尔和</a:t>
            </a:r>
            <a:r>
              <a:rPr lang="en-US" altLang="zh-CN" sz="2000" dirty="0">
                <a:latin typeface="黑体" panose="02010609060101010101" charset="-122"/>
                <a:ea typeface="黑体" panose="02010609060101010101" charset="-122"/>
              </a:rPr>
              <a:t>G.E.</a:t>
            </a:r>
            <a:r>
              <a:rPr lang="zh-CN" altLang="en-US" sz="2000" dirty="0">
                <a:latin typeface="黑体" panose="02010609060101010101" charset="-122"/>
                <a:ea typeface="黑体" panose="02010609060101010101" charset="-122"/>
              </a:rPr>
              <a:t>史密斯于</a:t>
            </a:r>
            <a:r>
              <a:rPr lang="en-US" altLang="zh-CN" sz="2000" dirty="0">
                <a:latin typeface="黑体" panose="02010609060101010101" charset="-122"/>
                <a:ea typeface="黑体" panose="02010609060101010101" charset="-122"/>
              </a:rPr>
              <a:t>1969</a:t>
            </a:r>
            <a:r>
              <a:rPr lang="zh-CN" altLang="en-US" sz="2000" dirty="0">
                <a:latin typeface="黑体" panose="02010609060101010101" charset="-122"/>
                <a:ea typeface="黑体" panose="02010609060101010101" charset="-122"/>
              </a:rPr>
              <a:t>年发明，它由一组规则排列的金属</a:t>
            </a:r>
            <a:r>
              <a:rPr lang="en-US" altLang="zh-CN" sz="2000" dirty="0">
                <a:latin typeface="黑体" panose="02010609060101010101" charset="-122"/>
                <a:ea typeface="黑体" panose="02010609060101010101" charset="-122"/>
              </a:rPr>
              <a:t>-</a:t>
            </a:r>
            <a:r>
              <a:rPr lang="zh-CN" altLang="en-US" sz="2000" dirty="0">
                <a:latin typeface="黑体" panose="02010609060101010101" charset="-122"/>
                <a:ea typeface="黑体" panose="02010609060101010101" charset="-122"/>
              </a:rPr>
              <a:t>氧化物</a:t>
            </a:r>
            <a:r>
              <a:rPr lang="en-US" altLang="zh-CN" sz="2000" dirty="0">
                <a:latin typeface="黑体" panose="02010609060101010101" charset="-122"/>
                <a:ea typeface="黑体" panose="02010609060101010101" charset="-122"/>
              </a:rPr>
              <a:t>-</a:t>
            </a:r>
            <a:r>
              <a:rPr lang="zh-CN" altLang="en-US" sz="2000" dirty="0">
                <a:latin typeface="黑体" panose="02010609060101010101" charset="-122"/>
                <a:ea typeface="黑体" panose="02010609060101010101" charset="-122"/>
              </a:rPr>
              <a:t>半导体（ </a:t>
            </a:r>
            <a:r>
              <a:rPr lang="en-US" altLang="zh-CN" sz="2000" dirty="0">
                <a:latin typeface="黑体" panose="02010609060101010101" charset="-122"/>
                <a:ea typeface="黑体" panose="02010609060101010101" charset="-122"/>
              </a:rPr>
              <a:t>MOS</a:t>
            </a:r>
            <a:r>
              <a:rPr lang="zh-CN" altLang="en-US" sz="2000" dirty="0">
                <a:latin typeface="黑体" panose="02010609060101010101" charset="-122"/>
                <a:ea typeface="黑体" panose="02010609060101010101" charset="-122"/>
              </a:rPr>
              <a:t>）电容器阵列和输入、输出电路组成。电荷耦合器件用电荷量来表示不同状态的动态移位寄存器，比传统的底片更能敏感的探测到光的变化</a:t>
            </a:r>
            <a:r>
              <a:rPr lang="zh-CN" altLang="en-US" sz="2000" dirty="0" smtClean="0">
                <a:latin typeface="黑体" panose="02010609060101010101" charset="-122"/>
                <a:ea typeface="黑体" panose="02010609060101010101" charset="-122"/>
              </a:rPr>
              <a:t>。</a:t>
            </a:r>
            <a:endParaRPr lang="en-US" altLang="zh-CN" sz="2000" dirty="0">
              <a:solidFill>
                <a:schemeClr val="tx1"/>
              </a:solidFill>
              <a:latin typeface="黑体" panose="02010609060101010101" charset="-122"/>
              <a:ea typeface="黑体" panose="02010609060101010101" charset="-122"/>
            </a:endParaRPr>
          </a:p>
        </p:txBody>
      </p:sp>
      <p:sp>
        <p:nvSpPr>
          <p:cNvPr id="2" name="矩形 1">
            <a:extLst>
              <a:ext uri="{FF2B5EF4-FFF2-40B4-BE49-F238E27FC236}">
                <a16:creationId xmlns="" xmlns:a16="http://schemas.microsoft.com/office/drawing/2014/main" id="{46BD12E9-2E7E-4616-AE37-8421F2FA1D5C}"/>
              </a:ext>
            </a:extLst>
          </p:cNvPr>
          <p:cNvSpPr/>
          <p:nvPr/>
        </p:nvSpPr>
        <p:spPr>
          <a:xfrm>
            <a:off x="860287" y="599527"/>
            <a:ext cx="5234125" cy="637675"/>
          </a:xfrm>
          <a:prstGeom prst="rect">
            <a:avLst/>
          </a:prstGeom>
        </p:spPr>
        <p:txBody>
          <a:bodyPr wrap="none">
            <a:spAutoFit/>
          </a:bodyPr>
          <a:lstStyle/>
          <a:p>
            <a:pPr>
              <a:lnSpc>
                <a:spcPct val="150000"/>
              </a:lnSpc>
            </a:pPr>
            <a:r>
              <a:rPr lang="en-US" altLang="zh-CN" sz="2800" dirty="0" err="1">
                <a:solidFill>
                  <a:srgbClr val="0000FF"/>
                </a:solidFill>
                <a:latin typeface="黑体" panose="02010609060101010101" charset="-122"/>
                <a:ea typeface="黑体" panose="02010609060101010101" charset="-122"/>
              </a:rPr>
              <a:t>固态图像传感器所用的敏感器件</a:t>
            </a:r>
            <a:endParaRPr lang="en-US" altLang="zh-CN" sz="2800" dirty="0">
              <a:solidFill>
                <a:srgbClr val="0000FF"/>
              </a:solidFill>
              <a:latin typeface="黑体" panose="02010609060101010101" charset="-122"/>
              <a:ea typeface="黑体" panose="02010609060101010101"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584" y="4434389"/>
            <a:ext cx="20955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34185" y="982666"/>
            <a:ext cx="10388010" cy="693737"/>
          </a:xfrm>
        </p:spPr>
        <p:txBody>
          <a:bodyPr/>
          <a:lstStyle/>
          <a:p>
            <a:pPr eaLnBrk="1" hangingPunct="1"/>
            <a:r>
              <a:rPr lang="zh-CN" altLang="en-US" sz="4000" smtClean="0"/>
              <a:t>主要内容</a:t>
            </a:r>
            <a:endParaRPr lang="en-US" altLang="zh-CN" sz="4000" smtClean="0"/>
          </a:p>
        </p:txBody>
      </p:sp>
      <p:sp>
        <p:nvSpPr>
          <p:cNvPr id="67587" name="Rectangle 3"/>
          <p:cNvSpPr>
            <a:spLocks noChangeArrowheads="1"/>
          </p:cNvSpPr>
          <p:nvPr/>
        </p:nvSpPr>
        <p:spPr bwMode="auto">
          <a:xfrm>
            <a:off x="624255" y="2347914"/>
            <a:ext cx="10629247" cy="36734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图像传感器</a:t>
            </a:r>
            <a:endParaRPr kumimoji="1" lang="en-US" altLang="zh-CN" sz="3600" b="1" smtClean="0">
              <a:solidFill>
                <a:srgbClr val="333399"/>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信息融合概述</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800000"/>
                </a:solidFill>
                <a:latin typeface="Arial" pitchFamily="34" charset="0"/>
                <a:ea typeface="楷体_GB2312" pitchFamily="49" charset="-122"/>
              </a:rPr>
              <a:t>图像融合简介</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1C1C1C"/>
                </a:solidFill>
                <a:latin typeface="Arial" pitchFamily="34" charset="0"/>
                <a:ea typeface="楷体_GB2312" pitchFamily="49" charset="-122"/>
              </a:rPr>
              <a:t>图像配准方法</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1C1C1C"/>
                </a:solidFill>
                <a:latin typeface="Arial" pitchFamily="34" charset="0"/>
                <a:ea typeface="楷体_GB2312" pitchFamily="49" charset="-122"/>
              </a:rPr>
              <a:t>图像融合方法</a:t>
            </a:r>
            <a:endParaRPr kumimoji="1" lang="en-US" altLang="zh-CN" sz="3600" b="1" smtClean="0">
              <a:solidFill>
                <a:srgbClr val="1C1C1C"/>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1C1C1C"/>
                </a:solidFill>
                <a:latin typeface="Arial" pitchFamily="34" charset="0"/>
                <a:ea typeface="楷体_GB2312" pitchFamily="49" charset="-122"/>
              </a:rPr>
              <a:t>融合效果评价</a:t>
            </a:r>
          </a:p>
        </p:txBody>
      </p:sp>
    </p:spTree>
    <p:extLst>
      <p:ext uri="{BB962C8B-B14F-4D97-AF65-F5344CB8AC3E}">
        <p14:creationId xmlns:p14="http://schemas.microsoft.com/office/powerpoint/2010/main" val="36129816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816822" y="2032000"/>
            <a:ext cx="10269509"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fontAlgn="base">
              <a:lnSpc>
                <a:spcPct val="120000"/>
              </a:lnSpc>
              <a:spcBef>
                <a:spcPct val="20000"/>
              </a:spcBef>
              <a:spcAft>
                <a:spcPct val="0"/>
              </a:spcAft>
              <a:buClr>
                <a:srgbClr val="000000"/>
              </a:buClr>
              <a:buSzPct val="60000"/>
              <a:buFont typeface="Wingdings" pitchFamily="2" charset="2"/>
              <a:buNone/>
            </a:pPr>
            <a:r>
              <a:rPr lang="en-US" altLang="zh-CN" sz="2800" b="1" smtClean="0">
                <a:solidFill>
                  <a:srgbClr val="333399"/>
                </a:solidFill>
                <a:latin typeface="华文新魏" pitchFamily="2" charset="-122"/>
                <a:ea typeface="华文新魏" pitchFamily="2" charset="-122"/>
              </a:rPr>
              <a:t>1</a:t>
            </a:r>
            <a:r>
              <a:rPr lang="zh-CN" altLang="en-US" sz="2800" b="1" smtClean="0">
                <a:solidFill>
                  <a:srgbClr val="333399"/>
                </a:solidFill>
                <a:latin typeface="华文新魏" pitchFamily="2" charset="-122"/>
                <a:ea typeface="华文新魏" pitchFamily="2" charset="-122"/>
              </a:rPr>
              <a:t>、不同成像传感器图像的融合</a:t>
            </a:r>
          </a:p>
        </p:txBody>
      </p:sp>
      <p:sp>
        <p:nvSpPr>
          <p:cNvPr id="1548292" name="Rectangle 4"/>
          <p:cNvSpPr>
            <a:spLocks noChangeArrowheads="1"/>
          </p:cNvSpPr>
          <p:nvPr/>
        </p:nvSpPr>
        <p:spPr bwMode="auto">
          <a:xfrm>
            <a:off x="1678082" y="2565403"/>
            <a:ext cx="9213567" cy="5746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533400" indent="-533400" fontAlgn="base">
              <a:lnSpc>
                <a:spcPct val="120000"/>
              </a:lnSpc>
              <a:spcBef>
                <a:spcPct val="20000"/>
              </a:spcBef>
              <a:spcAft>
                <a:spcPct val="0"/>
              </a:spcAft>
              <a:buClr>
                <a:srgbClr val="3333CC"/>
              </a:buClr>
              <a:buSzPct val="60000"/>
              <a:buFont typeface="Wingdings" pitchFamily="2" charset="2"/>
              <a:buNone/>
            </a:pPr>
            <a:r>
              <a:rPr lang="zh-CN" altLang="en-US" sz="2400" dirty="0" smtClean="0">
                <a:solidFill>
                  <a:srgbClr val="000000"/>
                </a:solidFill>
              </a:rPr>
              <a:t>电视图像</a:t>
            </a:r>
            <a:r>
              <a:rPr lang="en-US" altLang="zh-CN" sz="2400" dirty="0" smtClean="0">
                <a:solidFill>
                  <a:srgbClr val="000000"/>
                </a:solidFill>
              </a:rPr>
              <a:t>(TV/Visible Image)</a:t>
            </a:r>
          </a:p>
        </p:txBody>
      </p:sp>
      <p:sp>
        <p:nvSpPr>
          <p:cNvPr id="1548293" name="Oval 5">
            <a:hlinkClick r:id="rId2" action="ppaction://hlinksldjump"/>
          </p:cNvPr>
          <p:cNvSpPr>
            <a:spLocks noChangeArrowheads="1"/>
          </p:cNvSpPr>
          <p:nvPr/>
        </p:nvSpPr>
        <p:spPr bwMode="auto">
          <a:xfrm>
            <a:off x="1295064" y="2711450"/>
            <a:ext cx="408411" cy="304800"/>
          </a:xfrm>
          <a:prstGeom prst="ellipse">
            <a:avLst/>
          </a:prstGeom>
          <a:gradFill rotWithShape="0">
            <a:gsLst>
              <a:gs pos="0">
                <a:srgbClr val="FFFF00"/>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fontAlgn="base">
              <a:spcBef>
                <a:spcPct val="50000"/>
              </a:spcBef>
              <a:spcAft>
                <a:spcPct val="0"/>
              </a:spcAft>
            </a:pPr>
            <a:endParaRPr kumimoji="1" lang="zh-CN" altLang="en-US" sz="2400" smtClean="0">
              <a:solidFill>
                <a:srgbClr val="000000"/>
              </a:solidFill>
              <a:latin typeface="Times New Roman" pitchFamily="18" charset="0"/>
            </a:endParaRPr>
          </a:p>
        </p:txBody>
      </p:sp>
      <p:sp>
        <p:nvSpPr>
          <p:cNvPr id="1548294" name="Rectangle 6"/>
          <p:cNvSpPr>
            <a:spLocks noChangeArrowheads="1"/>
          </p:cNvSpPr>
          <p:nvPr/>
        </p:nvSpPr>
        <p:spPr bwMode="auto">
          <a:xfrm>
            <a:off x="1678080" y="3068641"/>
            <a:ext cx="9503474" cy="5746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533400" indent="-533400" fontAlgn="base">
              <a:lnSpc>
                <a:spcPct val="120000"/>
              </a:lnSpc>
              <a:spcBef>
                <a:spcPct val="20000"/>
              </a:spcBef>
              <a:spcAft>
                <a:spcPct val="0"/>
              </a:spcAft>
              <a:buClr>
                <a:srgbClr val="3333CC"/>
              </a:buClr>
              <a:buSzPct val="60000"/>
              <a:buFont typeface="Wingdings" pitchFamily="2" charset="2"/>
              <a:buNone/>
            </a:pPr>
            <a:r>
              <a:rPr lang="zh-CN" altLang="en-US" sz="2400" smtClean="0">
                <a:solidFill>
                  <a:srgbClr val="000000"/>
                </a:solidFill>
              </a:rPr>
              <a:t>红外</a:t>
            </a:r>
            <a:r>
              <a:rPr lang="en-US" altLang="zh-CN" sz="2400" smtClean="0">
                <a:solidFill>
                  <a:srgbClr val="000000"/>
                </a:solidFill>
              </a:rPr>
              <a:t>/</a:t>
            </a:r>
            <a:r>
              <a:rPr lang="zh-CN" altLang="en-US" sz="2400" smtClean="0">
                <a:solidFill>
                  <a:srgbClr val="000000"/>
                </a:solidFill>
              </a:rPr>
              <a:t>紫外图像</a:t>
            </a:r>
            <a:r>
              <a:rPr lang="en-US" altLang="zh-CN" sz="2400" smtClean="0">
                <a:solidFill>
                  <a:srgbClr val="000000"/>
                </a:solidFill>
              </a:rPr>
              <a:t>(Infrared /UV Image)</a:t>
            </a:r>
          </a:p>
        </p:txBody>
      </p:sp>
      <p:sp>
        <p:nvSpPr>
          <p:cNvPr id="1548295" name="Rectangle 7"/>
          <p:cNvSpPr>
            <a:spLocks noChangeArrowheads="1"/>
          </p:cNvSpPr>
          <p:nvPr/>
        </p:nvSpPr>
        <p:spPr bwMode="auto">
          <a:xfrm>
            <a:off x="1678080" y="3646488"/>
            <a:ext cx="9886491" cy="5746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533400" indent="-533400" fontAlgn="base">
              <a:lnSpc>
                <a:spcPct val="120000"/>
              </a:lnSpc>
              <a:spcBef>
                <a:spcPct val="20000"/>
              </a:spcBef>
              <a:spcAft>
                <a:spcPct val="0"/>
              </a:spcAft>
              <a:buClr>
                <a:srgbClr val="3333CC"/>
              </a:buClr>
              <a:buSzPct val="60000"/>
              <a:buFont typeface="Wingdings" pitchFamily="2" charset="2"/>
              <a:buNone/>
            </a:pPr>
            <a:r>
              <a:rPr lang="zh-CN" altLang="en-US" sz="2400" smtClean="0">
                <a:solidFill>
                  <a:srgbClr val="000000"/>
                </a:solidFill>
              </a:rPr>
              <a:t>合成孔径雷达</a:t>
            </a:r>
            <a:r>
              <a:rPr lang="en-US" altLang="zh-CN" sz="2400" smtClean="0">
                <a:solidFill>
                  <a:srgbClr val="000000"/>
                </a:solidFill>
              </a:rPr>
              <a:t>(Synthetic Aperture Radar</a:t>
            </a:r>
            <a:r>
              <a:rPr lang="zh-CN" altLang="en-US" sz="2400" smtClean="0">
                <a:solidFill>
                  <a:srgbClr val="000000"/>
                </a:solidFill>
              </a:rPr>
              <a:t>，</a:t>
            </a:r>
            <a:r>
              <a:rPr lang="en-US" altLang="zh-CN" sz="2400" smtClean="0">
                <a:solidFill>
                  <a:srgbClr val="000000"/>
                </a:solidFill>
              </a:rPr>
              <a:t>SAR)</a:t>
            </a:r>
          </a:p>
        </p:txBody>
      </p:sp>
      <p:sp>
        <p:nvSpPr>
          <p:cNvPr id="1548296" name="Oval 8">
            <a:hlinkClick r:id="rId2" action="ppaction://hlinksldjump"/>
          </p:cNvPr>
          <p:cNvSpPr>
            <a:spLocks noChangeArrowheads="1"/>
          </p:cNvSpPr>
          <p:nvPr/>
        </p:nvSpPr>
        <p:spPr bwMode="auto">
          <a:xfrm>
            <a:off x="1295064" y="3789363"/>
            <a:ext cx="408411" cy="304800"/>
          </a:xfrm>
          <a:prstGeom prst="ellipse">
            <a:avLst/>
          </a:prstGeom>
          <a:gradFill rotWithShape="0">
            <a:gsLst>
              <a:gs pos="0">
                <a:srgbClr val="FFFF00"/>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fontAlgn="base">
              <a:spcBef>
                <a:spcPct val="50000"/>
              </a:spcBef>
              <a:spcAft>
                <a:spcPct val="0"/>
              </a:spcAft>
            </a:pPr>
            <a:endParaRPr kumimoji="1" lang="zh-CN" altLang="en-US" sz="2400" smtClean="0">
              <a:solidFill>
                <a:srgbClr val="000000"/>
              </a:solidFill>
              <a:latin typeface="Times New Roman" pitchFamily="18" charset="0"/>
            </a:endParaRPr>
          </a:p>
        </p:txBody>
      </p:sp>
      <p:sp>
        <p:nvSpPr>
          <p:cNvPr id="1548297" name="Oval 9">
            <a:hlinkClick r:id="rId2" action="ppaction://hlinksldjump"/>
          </p:cNvPr>
          <p:cNvSpPr>
            <a:spLocks noChangeArrowheads="1"/>
          </p:cNvSpPr>
          <p:nvPr/>
        </p:nvSpPr>
        <p:spPr bwMode="auto">
          <a:xfrm>
            <a:off x="1295064" y="3268663"/>
            <a:ext cx="408411" cy="304800"/>
          </a:xfrm>
          <a:prstGeom prst="ellipse">
            <a:avLst/>
          </a:prstGeom>
          <a:gradFill rotWithShape="0">
            <a:gsLst>
              <a:gs pos="0">
                <a:srgbClr val="FFFF00"/>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fontAlgn="base">
              <a:spcBef>
                <a:spcPct val="50000"/>
              </a:spcBef>
              <a:spcAft>
                <a:spcPct val="0"/>
              </a:spcAft>
            </a:pPr>
            <a:endParaRPr kumimoji="1" lang="zh-CN" altLang="en-US" sz="2400" smtClean="0">
              <a:solidFill>
                <a:srgbClr val="000000"/>
              </a:solidFill>
              <a:latin typeface="Times New Roman" pitchFamily="18" charset="0"/>
            </a:endParaRPr>
          </a:p>
        </p:txBody>
      </p:sp>
      <p:sp>
        <p:nvSpPr>
          <p:cNvPr id="1548298" name="Rectangle 10"/>
          <p:cNvSpPr>
            <a:spLocks noChangeArrowheads="1"/>
          </p:cNvSpPr>
          <p:nvPr/>
        </p:nvSpPr>
        <p:spPr bwMode="auto">
          <a:xfrm>
            <a:off x="1678080" y="4149725"/>
            <a:ext cx="9886491" cy="5746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533400" indent="-533400" fontAlgn="base">
              <a:lnSpc>
                <a:spcPct val="120000"/>
              </a:lnSpc>
              <a:spcBef>
                <a:spcPct val="20000"/>
              </a:spcBef>
              <a:spcAft>
                <a:spcPct val="0"/>
              </a:spcAft>
              <a:buClr>
                <a:srgbClr val="3333CC"/>
              </a:buClr>
              <a:buSzPct val="60000"/>
              <a:buFont typeface="Wingdings" pitchFamily="2" charset="2"/>
              <a:buNone/>
            </a:pPr>
            <a:r>
              <a:rPr lang="zh-CN" altLang="en-US" sz="2400" smtClean="0">
                <a:solidFill>
                  <a:srgbClr val="000000"/>
                </a:solidFill>
              </a:rPr>
              <a:t>超声图像</a:t>
            </a:r>
            <a:r>
              <a:rPr lang="en-US" altLang="zh-CN" sz="2400" smtClean="0">
                <a:solidFill>
                  <a:srgbClr val="000000"/>
                </a:solidFill>
              </a:rPr>
              <a:t>(Ultrasonic Image)</a:t>
            </a:r>
          </a:p>
        </p:txBody>
      </p:sp>
      <p:sp>
        <p:nvSpPr>
          <p:cNvPr id="1548299" name="Oval 11">
            <a:hlinkClick r:id="rId2" action="ppaction://hlinksldjump"/>
          </p:cNvPr>
          <p:cNvSpPr>
            <a:spLocks noChangeArrowheads="1"/>
          </p:cNvSpPr>
          <p:nvPr/>
        </p:nvSpPr>
        <p:spPr bwMode="auto">
          <a:xfrm>
            <a:off x="1295064" y="4292600"/>
            <a:ext cx="408411" cy="304800"/>
          </a:xfrm>
          <a:prstGeom prst="ellipse">
            <a:avLst/>
          </a:prstGeom>
          <a:gradFill rotWithShape="0">
            <a:gsLst>
              <a:gs pos="0">
                <a:srgbClr val="FFFF00"/>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fontAlgn="base">
              <a:spcBef>
                <a:spcPct val="50000"/>
              </a:spcBef>
              <a:spcAft>
                <a:spcPct val="0"/>
              </a:spcAft>
            </a:pPr>
            <a:endParaRPr kumimoji="1" lang="zh-CN" altLang="en-US" sz="2400" smtClean="0">
              <a:solidFill>
                <a:srgbClr val="000000"/>
              </a:solidFill>
              <a:latin typeface="Times New Roman" pitchFamily="18" charset="0"/>
            </a:endParaRPr>
          </a:p>
        </p:txBody>
      </p:sp>
      <p:sp>
        <p:nvSpPr>
          <p:cNvPr id="1548300" name="Rectangle 12"/>
          <p:cNvSpPr>
            <a:spLocks noChangeArrowheads="1"/>
          </p:cNvSpPr>
          <p:nvPr/>
        </p:nvSpPr>
        <p:spPr bwMode="auto">
          <a:xfrm>
            <a:off x="1773307" y="5159378"/>
            <a:ext cx="9503475" cy="5746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533400" indent="-533400" fontAlgn="base">
              <a:lnSpc>
                <a:spcPct val="120000"/>
              </a:lnSpc>
              <a:spcBef>
                <a:spcPct val="20000"/>
              </a:spcBef>
              <a:spcAft>
                <a:spcPct val="0"/>
              </a:spcAft>
              <a:buClr>
                <a:srgbClr val="3333CC"/>
              </a:buClr>
              <a:buSzPct val="60000"/>
              <a:buFont typeface="Wingdings" pitchFamily="2" charset="2"/>
              <a:buNone/>
            </a:pPr>
            <a:r>
              <a:rPr lang="en-US" altLang="zh-CN" sz="2400" smtClean="0">
                <a:solidFill>
                  <a:srgbClr val="000000"/>
                </a:solidFill>
              </a:rPr>
              <a:t>X-RAY,CT,PET</a:t>
            </a:r>
          </a:p>
        </p:txBody>
      </p:sp>
      <p:sp>
        <p:nvSpPr>
          <p:cNvPr id="1548301" name="Oval 13">
            <a:hlinkClick r:id="rId2" action="ppaction://hlinksldjump"/>
          </p:cNvPr>
          <p:cNvSpPr>
            <a:spLocks noChangeArrowheads="1"/>
          </p:cNvSpPr>
          <p:nvPr/>
        </p:nvSpPr>
        <p:spPr bwMode="auto">
          <a:xfrm>
            <a:off x="1295064" y="5356225"/>
            <a:ext cx="408411" cy="304800"/>
          </a:xfrm>
          <a:prstGeom prst="ellipse">
            <a:avLst/>
          </a:prstGeom>
          <a:gradFill rotWithShape="0">
            <a:gsLst>
              <a:gs pos="0">
                <a:srgbClr val="FFFF00"/>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fontAlgn="base">
              <a:spcBef>
                <a:spcPct val="50000"/>
              </a:spcBef>
              <a:spcAft>
                <a:spcPct val="0"/>
              </a:spcAft>
            </a:pPr>
            <a:endParaRPr kumimoji="1" lang="zh-CN" altLang="en-US" sz="2400" smtClean="0">
              <a:solidFill>
                <a:srgbClr val="000000"/>
              </a:solidFill>
              <a:latin typeface="Times New Roman" pitchFamily="18" charset="0"/>
            </a:endParaRPr>
          </a:p>
        </p:txBody>
      </p:sp>
      <p:sp>
        <p:nvSpPr>
          <p:cNvPr id="1548302" name="Oval 14">
            <a:hlinkClick r:id="rId2" action="ppaction://hlinksldjump"/>
          </p:cNvPr>
          <p:cNvSpPr>
            <a:spLocks noChangeArrowheads="1"/>
          </p:cNvSpPr>
          <p:nvPr/>
        </p:nvSpPr>
        <p:spPr bwMode="auto">
          <a:xfrm>
            <a:off x="1295064" y="4797425"/>
            <a:ext cx="408411" cy="304800"/>
          </a:xfrm>
          <a:prstGeom prst="ellipse">
            <a:avLst/>
          </a:prstGeom>
          <a:gradFill rotWithShape="0">
            <a:gsLst>
              <a:gs pos="0">
                <a:srgbClr val="FFFF00"/>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fontAlgn="base">
              <a:spcBef>
                <a:spcPct val="50000"/>
              </a:spcBef>
              <a:spcAft>
                <a:spcPct val="0"/>
              </a:spcAft>
            </a:pPr>
            <a:endParaRPr kumimoji="1" lang="zh-CN" altLang="en-US" sz="2400" smtClean="0">
              <a:solidFill>
                <a:srgbClr val="000000"/>
              </a:solidFill>
              <a:latin typeface="Times New Roman" pitchFamily="18" charset="0"/>
            </a:endParaRPr>
          </a:p>
        </p:txBody>
      </p:sp>
      <p:sp>
        <p:nvSpPr>
          <p:cNvPr id="1548303" name="Rectangle 15"/>
          <p:cNvSpPr>
            <a:spLocks noChangeArrowheads="1"/>
          </p:cNvSpPr>
          <p:nvPr/>
        </p:nvSpPr>
        <p:spPr bwMode="auto">
          <a:xfrm>
            <a:off x="1678080" y="4654553"/>
            <a:ext cx="9886491" cy="5746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533400" indent="-533400" fontAlgn="base">
              <a:lnSpc>
                <a:spcPct val="120000"/>
              </a:lnSpc>
              <a:spcBef>
                <a:spcPct val="20000"/>
              </a:spcBef>
              <a:spcAft>
                <a:spcPct val="0"/>
              </a:spcAft>
              <a:buClr>
                <a:srgbClr val="3333CC"/>
              </a:buClr>
              <a:buSzPct val="60000"/>
              <a:buFont typeface="Wingdings" pitchFamily="2" charset="2"/>
              <a:buNone/>
            </a:pPr>
            <a:r>
              <a:rPr lang="zh-CN" altLang="en-US" sz="2400" smtClean="0">
                <a:solidFill>
                  <a:srgbClr val="000000"/>
                </a:solidFill>
              </a:rPr>
              <a:t>核磁共振</a:t>
            </a:r>
            <a:r>
              <a:rPr lang="en-US" altLang="zh-CN" sz="2400" smtClean="0">
                <a:solidFill>
                  <a:srgbClr val="000000"/>
                </a:solidFill>
              </a:rPr>
              <a:t>(Magnetic resonance imaging,MRI)</a:t>
            </a:r>
          </a:p>
        </p:txBody>
      </p:sp>
      <p:sp>
        <p:nvSpPr>
          <p:cNvPr id="68623" name="Rectangle 1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三、图像融合简介</a:t>
            </a:r>
          </a:p>
        </p:txBody>
      </p:sp>
      <p:sp>
        <p:nvSpPr>
          <p:cNvPr id="1548306" name="Text Box 18"/>
          <p:cNvSpPr txBox="1">
            <a:spLocks noChangeArrowheads="1"/>
          </p:cNvSpPr>
          <p:nvPr/>
        </p:nvSpPr>
        <p:spPr bwMode="auto">
          <a:xfrm>
            <a:off x="1199840" y="5670553"/>
            <a:ext cx="978915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lang="zh-CN" altLang="en-US" b="1" smtClean="0">
                <a:solidFill>
                  <a:srgbClr val="333399"/>
                </a:solidFill>
                <a:ea typeface="华文新魏" pitchFamily="2" charset="-122"/>
              </a:rPr>
              <a:t>因此，图像融合包括与不同成像传感器图像的融合，及不同波段的图像的融合。</a:t>
            </a:r>
          </a:p>
        </p:txBody>
      </p:sp>
    </p:spTree>
    <p:extLst>
      <p:ext uri="{BB962C8B-B14F-4D97-AF65-F5344CB8AC3E}">
        <p14:creationId xmlns:p14="http://schemas.microsoft.com/office/powerpoint/2010/main" val="298488253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42" name="Rectangle 2"/>
          <p:cNvSpPr>
            <a:spLocks noChangeArrowheads="1"/>
          </p:cNvSpPr>
          <p:nvPr/>
        </p:nvSpPr>
        <p:spPr bwMode="auto">
          <a:xfrm>
            <a:off x="816823" y="2060575"/>
            <a:ext cx="10459959"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fontAlgn="base">
              <a:lnSpc>
                <a:spcPct val="120000"/>
              </a:lnSpc>
              <a:spcBef>
                <a:spcPct val="20000"/>
              </a:spcBef>
              <a:spcAft>
                <a:spcPct val="0"/>
              </a:spcAft>
              <a:buClr>
                <a:srgbClr val="000000"/>
              </a:buClr>
              <a:buSzPct val="60000"/>
              <a:buFont typeface="Wingdings" pitchFamily="2" charset="2"/>
              <a:buNone/>
            </a:pPr>
            <a:r>
              <a:rPr lang="en-US" altLang="zh-CN" sz="2800" b="1" smtClean="0">
                <a:solidFill>
                  <a:srgbClr val="333399"/>
                </a:solidFill>
                <a:latin typeface="Times New Roman" pitchFamily="18" charset="0"/>
                <a:ea typeface="华文新魏" pitchFamily="2" charset="-122"/>
              </a:rPr>
              <a:t>2</a:t>
            </a:r>
            <a:r>
              <a:rPr lang="zh-CN" altLang="en-US" sz="2800" b="1" smtClean="0">
                <a:solidFill>
                  <a:srgbClr val="333399"/>
                </a:solidFill>
                <a:latin typeface="Times New Roman" pitchFamily="18" charset="0"/>
                <a:ea typeface="华文新魏" pitchFamily="2" charset="-122"/>
              </a:rPr>
              <a:t>、图像融合的层次（或级）</a:t>
            </a:r>
          </a:p>
          <a:p>
            <a:pPr marL="342900" indent="-342900" fontAlgn="base">
              <a:lnSpc>
                <a:spcPct val="120000"/>
              </a:lnSpc>
              <a:spcBef>
                <a:spcPct val="20000"/>
              </a:spcBef>
              <a:spcAft>
                <a:spcPct val="0"/>
              </a:spcAft>
              <a:buClr>
                <a:srgbClr val="000000"/>
              </a:buClr>
              <a:buSzPct val="60000"/>
              <a:buFont typeface="Wingdings" pitchFamily="2" charset="2"/>
              <a:buNone/>
            </a:pPr>
            <a:r>
              <a:rPr lang="zh-CN" altLang="en-US" sz="2400" b="1" smtClean="0">
                <a:solidFill>
                  <a:srgbClr val="333399"/>
                </a:solidFill>
                <a:latin typeface="幼圆" pitchFamily="49" charset="-122"/>
                <a:ea typeface="幼圆" pitchFamily="49" charset="-122"/>
              </a:rPr>
              <a:t>  ① 像素（</a:t>
            </a:r>
            <a:r>
              <a:rPr lang="en-US" altLang="zh-CN" sz="2400" b="1" smtClean="0">
                <a:solidFill>
                  <a:srgbClr val="333399"/>
                </a:solidFill>
                <a:latin typeface="幼圆" pitchFamily="49" charset="-122"/>
                <a:ea typeface="幼圆" pitchFamily="49" charset="-122"/>
              </a:rPr>
              <a:t>pixels)</a:t>
            </a:r>
            <a:r>
              <a:rPr lang="zh-CN" altLang="en-US" sz="2400" b="1" smtClean="0">
                <a:solidFill>
                  <a:srgbClr val="333399"/>
                </a:solidFill>
                <a:latin typeface="幼圆" pitchFamily="49" charset="-122"/>
                <a:ea typeface="幼圆" pitchFamily="49" charset="-122"/>
              </a:rPr>
              <a:t>级融合</a:t>
            </a:r>
          </a:p>
          <a:p>
            <a:pPr marL="342900" indent="-342900" fontAlgn="base">
              <a:lnSpc>
                <a:spcPct val="120000"/>
              </a:lnSpc>
              <a:spcBef>
                <a:spcPct val="20000"/>
              </a:spcBef>
              <a:spcAft>
                <a:spcPct val="0"/>
              </a:spcAft>
              <a:buClr>
                <a:srgbClr val="000000"/>
              </a:buClr>
              <a:buSzPct val="60000"/>
              <a:buFont typeface="Wingdings" pitchFamily="2" charset="2"/>
              <a:buNone/>
            </a:pPr>
            <a:r>
              <a:rPr lang="zh-CN" altLang="en-US" sz="2400" b="1" smtClean="0">
                <a:solidFill>
                  <a:srgbClr val="000000"/>
                </a:solidFill>
                <a:latin typeface="幼圆" pitchFamily="49" charset="-122"/>
                <a:ea typeface="幼圆" pitchFamily="49" charset="-122"/>
              </a:rPr>
              <a:t>      </a:t>
            </a:r>
            <a:r>
              <a:rPr lang="en-US" altLang="zh-CN" sz="2400" b="1" smtClean="0">
                <a:solidFill>
                  <a:srgbClr val="FF0000"/>
                </a:solidFill>
                <a:latin typeface="Arial" pitchFamily="34" charset="0"/>
                <a:ea typeface="幼圆" pitchFamily="49" charset="-122"/>
              </a:rPr>
              <a:t>——</a:t>
            </a:r>
            <a:r>
              <a:rPr lang="zh-CN" altLang="en-US" sz="2400" b="1" smtClean="0">
                <a:solidFill>
                  <a:srgbClr val="FF0000"/>
                </a:solidFill>
                <a:latin typeface="幼圆" pitchFamily="49" charset="-122"/>
                <a:ea typeface="幼圆" pitchFamily="49" charset="-122"/>
              </a:rPr>
              <a:t>对应像素的融合。</a:t>
            </a:r>
            <a:endParaRPr lang="en-US" altLang="zh-CN" sz="2400" b="1" smtClean="0">
              <a:solidFill>
                <a:srgbClr val="FF0000"/>
              </a:solidFill>
              <a:latin typeface="幼圆" pitchFamily="49" charset="-122"/>
              <a:ea typeface="幼圆" pitchFamily="49" charset="-122"/>
            </a:endParaRPr>
          </a:p>
          <a:p>
            <a:pPr marL="342900" indent="-342900" fontAlgn="base">
              <a:lnSpc>
                <a:spcPct val="120000"/>
              </a:lnSpc>
              <a:spcBef>
                <a:spcPct val="20000"/>
              </a:spcBef>
              <a:spcAft>
                <a:spcPct val="0"/>
              </a:spcAft>
              <a:buClr>
                <a:srgbClr val="000000"/>
              </a:buClr>
              <a:buSzPct val="60000"/>
              <a:buFont typeface="Wingdings" pitchFamily="2" charset="2"/>
              <a:buNone/>
            </a:pPr>
            <a:r>
              <a:rPr lang="zh-CN" altLang="en-US" sz="2400" b="1" smtClean="0">
                <a:solidFill>
                  <a:srgbClr val="333399"/>
                </a:solidFill>
                <a:latin typeface="幼圆" pitchFamily="49" charset="-122"/>
                <a:ea typeface="幼圆" pitchFamily="49" charset="-122"/>
              </a:rPr>
              <a:t>  ② 特征</a:t>
            </a:r>
            <a:r>
              <a:rPr lang="en-US" altLang="zh-CN" sz="2400" b="1" smtClean="0">
                <a:solidFill>
                  <a:srgbClr val="333399"/>
                </a:solidFill>
                <a:latin typeface="幼圆" pitchFamily="49" charset="-122"/>
                <a:ea typeface="幼圆" pitchFamily="49" charset="-122"/>
              </a:rPr>
              <a:t>(Feature)</a:t>
            </a:r>
            <a:r>
              <a:rPr lang="zh-CN" altLang="en-US" sz="2400" b="1" smtClean="0">
                <a:solidFill>
                  <a:srgbClr val="333399"/>
                </a:solidFill>
                <a:latin typeface="幼圆" pitchFamily="49" charset="-122"/>
                <a:ea typeface="幼圆" pitchFamily="49" charset="-122"/>
              </a:rPr>
              <a:t>级融合</a:t>
            </a:r>
          </a:p>
          <a:p>
            <a:pPr marL="342900" indent="-342900" fontAlgn="base">
              <a:lnSpc>
                <a:spcPct val="120000"/>
              </a:lnSpc>
              <a:spcBef>
                <a:spcPct val="20000"/>
              </a:spcBef>
              <a:spcAft>
                <a:spcPct val="0"/>
              </a:spcAft>
              <a:buClr>
                <a:srgbClr val="000000"/>
              </a:buClr>
              <a:buSzPct val="60000"/>
              <a:buFont typeface="Wingdings" pitchFamily="2" charset="2"/>
              <a:buNone/>
            </a:pPr>
            <a:r>
              <a:rPr lang="zh-CN" altLang="en-US" sz="2400" b="1" smtClean="0">
                <a:solidFill>
                  <a:srgbClr val="000000"/>
                </a:solidFill>
                <a:latin typeface="幼圆" pitchFamily="49" charset="-122"/>
                <a:ea typeface="幼圆" pitchFamily="49" charset="-122"/>
              </a:rPr>
              <a:t>      </a:t>
            </a:r>
            <a:r>
              <a:rPr lang="en-US" altLang="zh-CN" sz="2400" b="1" smtClean="0">
                <a:solidFill>
                  <a:srgbClr val="FF0000"/>
                </a:solidFill>
                <a:latin typeface="Arial" pitchFamily="34" charset="0"/>
                <a:ea typeface="幼圆" pitchFamily="49" charset="-122"/>
              </a:rPr>
              <a:t>——</a:t>
            </a:r>
            <a:r>
              <a:rPr lang="zh-CN" altLang="en-US" sz="2400" b="1" smtClean="0">
                <a:solidFill>
                  <a:srgbClr val="FF0000"/>
                </a:solidFill>
                <a:latin typeface="幼圆" pitchFamily="49" charset="-122"/>
                <a:ea typeface="幼圆" pitchFamily="49" charset="-122"/>
              </a:rPr>
              <a:t>对应特征的融合</a:t>
            </a:r>
          </a:p>
          <a:p>
            <a:pPr marL="342900" indent="-342900" fontAlgn="base">
              <a:lnSpc>
                <a:spcPct val="120000"/>
              </a:lnSpc>
              <a:spcBef>
                <a:spcPct val="20000"/>
              </a:spcBef>
              <a:spcAft>
                <a:spcPct val="0"/>
              </a:spcAft>
              <a:buClr>
                <a:srgbClr val="000000"/>
              </a:buClr>
              <a:buSzPct val="60000"/>
              <a:buFont typeface="Wingdings" pitchFamily="2" charset="2"/>
              <a:buNone/>
            </a:pPr>
            <a:r>
              <a:rPr lang="zh-CN" altLang="en-US" sz="2400" b="1" smtClean="0">
                <a:solidFill>
                  <a:srgbClr val="333399"/>
                </a:solidFill>
                <a:latin typeface="幼圆" pitchFamily="49" charset="-122"/>
                <a:ea typeface="幼圆" pitchFamily="49" charset="-122"/>
              </a:rPr>
              <a:t>  ③ 决策</a:t>
            </a:r>
            <a:r>
              <a:rPr lang="en-US" altLang="zh-CN" sz="2400" b="1" smtClean="0">
                <a:solidFill>
                  <a:srgbClr val="333399"/>
                </a:solidFill>
                <a:latin typeface="幼圆" pitchFamily="49" charset="-122"/>
                <a:ea typeface="幼圆" pitchFamily="49" charset="-122"/>
              </a:rPr>
              <a:t>(decision-making)</a:t>
            </a:r>
            <a:r>
              <a:rPr lang="zh-CN" altLang="en-US" sz="2400" b="1" smtClean="0">
                <a:solidFill>
                  <a:srgbClr val="333399"/>
                </a:solidFill>
                <a:latin typeface="幼圆" pitchFamily="49" charset="-122"/>
                <a:ea typeface="幼圆" pitchFamily="49" charset="-122"/>
              </a:rPr>
              <a:t>级融合</a:t>
            </a:r>
          </a:p>
          <a:p>
            <a:pPr marL="342900" indent="-342900" fontAlgn="base">
              <a:lnSpc>
                <a:spcPct val="120000"/>
              </a:lnSpc>
              <a:spcBef>
                <a:spcPct val="20000"/>
              </a:spcBef>
              <a:spcAft>
                <a:spcPct val="0"/>
              </a:spcAft>
              <a:buClr>
                <a:srgbClr val="000000"/>
              </a:buClr>
              <a:buSzPct val="60000"/>
              <a:buFont typeface="Wingdings" pitchFamily="2" charset="2"/>
              <a:buNone/>
            </a:pPr>
            <a:r>
              <a:rPr lang="zh-CN" altLang="en-US" sz="2400" b="1" smtClean="0">
                <a:solidFill>
                  <a:srgbClr val="000000"/>
                </a:solidFill>
                <a:latin typeface="幼圆" pitchFamily="49" charset="-122"/>
                <a:ea typeface="幼圆" pitchFamily="49" charset="-122"/>
              </a:rPr>
              <a:t>      </a:t>
            </a:r>
            <a:r>
              <a:rPr lang="en-US" altLang="zh-CN" sz="2400" b="1" smtClean="0">
                <a:solidFill>
                  <a:srgbClr val="FF0000"/>
                </a:solidFill>
                <a:latin typeface="Arial" pitchFamily="34" charset="0"/>
                <a:ea typeface="幼圆" pitchFamily="49" charset="-122"/>
              </a:rPr>
              <a:t>——</a:t>
            </a:r>
            <a:r>
              <a:rPr lang="zh-CN" altLang="en-US" sz="2400" b="1" smtClean="0">
                <a:solidFill>
                  <a:srgbClr val="FF0000"/>
                </a:solidFill>
                <a:latin typeface="幼圆" pitchFamily="49" charset="-122"/>
                <a:ea typeface="幼圆" pitchFamily="49" charset="-122"/>
              </a:rPr>
              <a:t>在①、 ②级基础上，通过分类、识别和综合评价，进行的最后决策。</a:t>
            </a:r>
          </a:p>
        </p:txBody>
      </p:sp>
      <p:sp>
        <p:nvSpPr>
          <p:cNvPr id="69635" name="Rectangle 4"/>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三、图像融合简介</a:t>
            </a:r>
          </a:p>
        </p:txBody>
      </p:sp>
    </p:spTree>
    <p:extLst>
      <p:ext uri="{BB962C8B-B14F-4D97-AF65-F5344CB8AC3E}">
        <p14:creationId xmlns:p14="http://schemas.microsoft.com/office/powerpoint/2010/main" val="244203814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7266" name="Object 2"/>
          <p:cNvGraphicFramePr>
            <a:graphicFrameLocks noChangeAspect="1"/>
          </p:cNvGraphicFramePr>
          <p:nvPr>
            <p:ph sz="half" idx="4294967295"/>
          </p:nvPr>
        </p:nvGraphicFramePr>
        <p:xfrm>
          <a:off x="4693544" y="2452691"/>
          <a:ext cx="3512752" cy="3500437"/>
        </p:xfrm>
        <a:graphic>
          <a:graphicData uri="http://schemas.openxmlformats.org/presentationml/2006/ole">
            <mc:AlternateContent xmlns:mc="http://schemas.openxmlformats.org/markup-compatibility/2006">
              <mc:Choice xmlns:v="urn:schemas-microsoft-com:vml" Requires="v">
                <p:oleObj spid="_x0000_s29701" name="SmartDraw" r:id="rId3" imgW="1705356" imgH="2729484" progId="SmartDraw.2">
                  <p:embed/>
                </p:oleObj>
              </mc:Choice>
              <mc:Fallback>
                <p:oleObj name="SmartDraw" r:id="rId3" imgW="1705356" imgH="2729484"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544" y="2452691"/>
                        <a:ext cx="3512752" cy="350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47267" name="Object 3"/>
          <p:cNvGraphicFramePr>
            <a:graphicFrameLocks noChangeAspect="1"/>
          </p:cNvGraphicFramePr>
          <p:nvPr>
            <p:ph sz="half" idx="4294967295"/>
          </p:nvPr>
        </p:nvGraphicFramePr>
        <p:xfrm>
          <a:off x="1015736" y="2133600"/>
          <a:ext cx="3734944" cy="3816350"/>
        </p:xfrm>
        <a:graphic>
          <a:graphicData uri="http://schemas.openxmlformats.org/presentationml/2006/ole">
            <mc:AlternateContent xmlns:mc="http://schemas.openxmlformats.org/markup-compatibility/2006">
              <mc:Choice xmlns:v="urn:schemas-microsoft-com:vml" Requires="v">
                <p:oleObj spid="_x0000_s29702" name="SmartDraw" r:id="rId5" imgW="1705356" imgH="2322576" progId="SmartDraw.2">
                  <p:embed/>
                </p:oleObj>
              </mc:Choice>
              <mc:Fallback>
                <p:oleObj name="SmartDraw" r:id="rId5" imgW="1705356" imgH="2322576" progId="SmartDraw.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736" y="2133600"/>
                        <a:ext cx="3734944"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47268" name="Object 4"/>
          <p:cNvGraphicFramePr>
            <a:graphicFrameLocks noChangeAspect="1"/>
          </p:cNvGraphicFramePr>
          <p:nvPr>
            <p:ph sz="half" idx="4294967295"/>
          </p:nvPr>
        </p:nvGraphicFramePr>
        <p:xfrm>
          <a:off x="8013732" y="1773238"/>
          <a:ext cx="3718014" cy="4464050"/>
        </p:xfrm>
        <a:graphic>
          <a:graphicData uri="http://schemas.openxmlformats.org/presentationml/2006/ole">
            <mc:AlternateContent xmlns:mc="http://schemas.openxmlformats.org/markup-compatibility/2006">
              <mc:Choice xmlns:v="urn:schemas-microsoft-com:vml" Requires="v">
                <p:oleObj spid="_x0000_s29703" name="SmartDraw" r:id="rId7" imgW="1705356" imgH="2729484" progId="SmartDraw.2">
                  <p:embed/>
                </p:oleObj>
              </mc:Choice>
              <mc:Fallback>
                <p:oleObj name="SmartDraw" r:id="rId7" imgW="1705356" imgH="2729484" progId="SmartDraw.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3732" y="1773238"/>
                        <a:ext cx="3718014"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7269" name="Text Box 5"/>
          <p:cNvSpPr txBox="1">
            <a:spLocks noChangeArrowheads="1"/>
          </p:cNvSpPr>
          <p:nvPr/>
        </p:nvSpPr>
        <p:spPr bwMode="auto">
          <a:xfrm>
            <a:off x="1783886" y="6237291"/>
            <a:ext cx="2293869" cy="39687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12700" cap="sq">
                <a:solidFill>
                  <a:srgbClr val="CC99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kumimoji="1" lang="zh-CN" altLang="en-US" sz="2000" smtClean="0">
                <a:solidFill>
                  <a:srgbClr val="333399"/>
                </a:solidFill>
                <a:ea typeface="华文新魏" pitchFamily="2" charset="-122"/>
              </a:rPr>
              <a:t>像素级融合</a:t>
            </a:r>
          </a:p>
        </p:txBody>
      </p:sp>
      <p:sp>
        <p:nvSpPr>
          <p:cNvPr id="1547270" name="Text Box 6"/>
          <p:cNvSpPr txBox="1">
            <a:spLocks noChangeArrowheads="1"/>
          </p:cNvSpPr>
          <p:nvPr/>
        </p:nvSpPr>
        <p:spPr bwMode="auto">
          <a:xfrm>
            <a:off x="8494087" y="6237291"/>
            <a:ext cx="2592242" cy="39687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kumimoji="1" lang="zh-CN" altLang="en-US" sz="2000" smtClean="0">
                <a:solidFill>
                  <a:srgbClr val="333399"/>
                </a:solidFill>
                <a:ea typeface="华文新魏" pitchFamily="2" charset="-122"/>
              </a:rPr>
              <a:t>决策级融合</a:t>
            </a:r>
            <a:endParaRPr kumimoji="1" lang="zh-CN" altLang="zh-CN" sz="2000" smtClean="0">
              <a:solidFill>
                <a:srgbClr val="333399"/>
              </a:solidFill>
              <a:ea typeface="华文新魏" pitchFamily="2" charset="-122"/>
            </a:endParaRPr>
          </a:p>
        </p:txBody>
      </p:sp>
      <p:sp>
        <p:nvSpPr>
          <p:cNvPr id="1547271" name="Text Box 7"/>
          <p:cNvSpPr txBox="1">
            <a:spLocks noChangeArrowheads="1"/>
          </p:cNvSpPr>
          <p:nvPr/>
        </p:nvSpPr>
        <p:spPr bwMode="auto">
          <a:xfrm>
            <a:off x="5228924" y="6237291"/>
            <a:ext cx="2592241" cy="39687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kumimoji="1" lang="zh-CN" altLang="en-US" sz="2000" smtClean="0">
                <a:solidFill>
                  <a:srgbClr val="333399"/>
                </a:solidFill>
                <a:ea typeface="华文新魏" pitchFamily="2" charset="-122"/>
              </a:rPr>
              <a:t>特征级融合</a:t>
            </a:r>
            <a:endParaRPr kumimoji="1" lang="zh-CN" altLang="zh-CN" sz="2000" smtClean="0">
              <a:solidFill>
                <a:srgbClr val="333399"/>
              </a:solidFill>
              <a:ea typeface="华文新魏" pitchFamily="2" charset="-122"/>
            </a:endParaRPr>
          </a:p>
        </p:txBody>
      </p:sp>
      <p:sp>
        <p:nvSpPr>
          <p:cNvPr id="70664" name="Rectangle 9"/>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三、图像融合简介</a:t>
            </a:r>
          </a:p>
        </p:txBody>
      </p:sp>
    </p:spTree>
    <p:extLst>
      <p:ext uri="{BB962C8B-B14F-4D97-AF65-F5344CB8AC3E}">
        <p14:creationId xmlns:p14="http://schemas.microsoft.com/office/powerpoint/2010/main" val="16666306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9316" name="Picture 4" descr="7-VISI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306" y="1843088"/>
            <a:ext cx="4418449"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9317" name="Text Box 5"/>
          <p:cNvSpPr txBox="1">
            <a:spLocks noChangeArrowheads="1"/>
          </p:cNvSpPr>
          <p:nvPr/>
        </p:nvSpPr>
        <p:spPr bwMode="auto">
          <a:xfrm>
            <a:off x="2158439" y="2058988"/>
            <a:ext cx="2209225" cy="406400"/>
          </a:xfrm>
          <a:prstGeom prst="rect">
            <a:avLst/>
          </a:prstGeom>
          <a:solidFill>
            <a:srgbClr val="CC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kumimoji="1" lang="zh-CN" altLang="en-US" sz="2000" b="1" smtClean="0">
                <a:solidFill>
                  <a:srgbClr val="000000"/>
                </a:solidFill>
                <a:ea typeface="楷体_GB2312" pitchFamily="49" charset="-122"/>
              </a:rPr>
              <a:t>可见光图像</a:t>
            </a:r>
          </a:p>
        </p:txBody>
      </p:sp>
      <p:pic>
        <p:nvPicPr>
          <p:cNvPr id="1549318" name="Picture 6" descr="7-LW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996" y="1843088"/>
            <a:ext cx="4418449"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9319" name="Text Box 7"/>
          <p:cNvSpPr txBox="1">
            <a:spLocks noChangeArrowheads="1"/>
          </p:cNvSpPr>
          <p:nvPr/>
        </p:nvSpPr>
        <p:spPr bwMode="auto">
          <a:xfrm>
            <a:off x="7055131" y="2058988"/>
            <a:ext cx="2207109" cy="406400"/>
          </a:xfrm>
          <a:prstGeom prst="rect">
            <a:avLst/>
          </a:prstGeom>
          <a:solidFill>
            <a:srgbClr val="CC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kumimoji="1" lang="zh-CN" altLang="en-US" sz="2000" b="1" smtClean="0">
                <a:solidFill>
                  <a:srgbClr val="000000"/>
                </a:solidFill>
                <a:ea typeface="楷体_GB2312" pitchFamily="49" charset="-122"/>
              </a:rPr>
              <a:t>远红外图像</a:t>
            </a:r>
          </a:p>
        </p:txBody>
      </p:sp>
      <p:pic>
        <p:nvPicPr>
          <p:cNvPr id="1549320" name="Picture 8" descr="Fusion-SeaPlatform-P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423" y="4325941"/>
            <a:ext cx="4418449"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9321" name="Picture 9" descr="Fusion-SeaPlatform-colo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9996" y="4325938"/>
            <a:ext cx="4418449"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9322" name="Text Box 10"/>
          <p:cNvSpPr txBox="1">
            <a:spLocks noChangeArrowheads="1"/>
          </p:cNvSpPr>
          <p:nvPr/>
        </p:nvSpPr>
        <p:spPr bwMode="auto">
          <a:xfrm>
            <a:off x="2158439" y="4541838"/>
            <a:ext cx="2209225" cy="406400"/>
          </a:xfrm>
          <a:prstGeom prst="rect">
            <a:avLst/>
          </a:prstGeom>
          <a:solidFill>
            <a:srgbClr val="CC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kumimoji="1" lang="zh-CN" altLang="en-US" sz="2000" b="1" smtClean="0">
                <a:solidFill>
                  <a:srgbClr val="000000"/>
                </a:solidFill>
                <a:ea typeface="楷体_GB2312" pitchFamily="49" charset="-122"/>
              </a:rPr>
              <a:t>融合结果一</a:t>
            </a:r>
          </a:p>
        </p:txBody>
      </p:sp>
      <p:sp>
        <p:nvSpPr>
          <p:cNvPr id="1549323" name="Text Box 11"/>
          <p:cNvSpPr txBox="1">
            <a:spLocks noChangeArrowheads="1"/>
          </p:cNvSpPr>
          <p:nvPr/>
        </p:nvSpPr>
        <p:spPr bwMode="auto">
          <a:xfrm>
            <a:off x="7055130" y="4541838"/>
            <a:ext cx="2209225" cy="406400"/>
          </a:xfrm>
          <a:prstGeom prst="rect">
            <a:avLst/>
          </a:prstGeom>
          <a:solidFill>
            <a:srgbClr val="CC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kumimoji="1" lang="zh-CN" altLang="en-US" sz="2000" b="1" smtClean="0">
                <a:solidFill>
                  <a:srgbClr val="000000"/>
                </a:solidFill>
                <a:ea typeface="楷体_GB2312" pitchFamily="49" charset="-122"/>
              </a:rPr>
              <a:t>融合结果二</a:t>
            </a:r>
          </a:p>
        </p:txBody>
      </p:sp>
      <p:sp>
        <p:nvSpPr>
          <p:cNvPr id="71690" name="Rectangle 12"/>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三、图像融合简介</a:t>
            </a:r>
          </a:p>
        </p:txBody>
      </p:sp>
    </p:spTree>
    <p:extLst>
      <p:ext uri="{BB962C8B-B14F-4D97-AF65-F5344CB8AC3E}">
        <p14:creationId xmlns:p14="http://schemas.microsoft.com/office/powerpoint/2010/main" val="28678097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arplane-colo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880" y="4325938"/>
            <a:ext cx="4418449"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3" descr="Fusion_car_plan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414" y="4325938"/>
            <a:ext cx="4418449"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4" descr="imgi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765" y="1806576"/>
            <a:ext cx="4418449"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5" descr="imgvis"/>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414" y="1806576"/>
            <a:ext cx="4418449"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0342" name="Text Box 6"/>
          <p:cNvSpPr txBox="1">
            <a:spLocks noChangeArrowheads="1"/>
          </p:cNvSpPr>
          <p:nvPr/>
        </p:nvSpPr>
        <p:spPr bwMode="auto">
          <a:xfrm>
            <a:off x="2249431" y="1984375"/>
            <a:ext cx="2209225" cy="406400"/>
          </a:xfrm>
          <a:prstGeom prst="rect">
            <a:avLst/>
          </a:prstGeom>
          <a:solidFill>
            <a:srgbClr val="CC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kumimoji="1" lang="zh-CN" altLang="en-US" sz="2000" b="1" smtClean="0">
                <a:solidFill>
                  <a:srgbClr val="000000"/>
                </a:solidFill>
                <a:ea typeface="楷体_GB2312" pitchFamily="49" charset="-122"/>
              </a:rPr>
              <a:t>可见光图像</a:t>
            </a:r>
          </a:p>
        </p:txBody>
      </p:sp>
      <p:sp>
        <p:nvSpPr>
          <p:cNvPr id="1550343" name="Text Box 7"/>
          <p:cNvSpPr txBox="1">
            <a:spLocks noChangeArrowheads="1"/>
          </p:cNvSpPr>
          <p:nvPr/>
        </p:nvSpPr>
        <p:spPr bwMode="auto">
          <a:xfrm>
            <a:off x="7146122" y="1984375"/>
            <a:ext cx="2207108" cy="4064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kumimoji="1" lang="zh-CN" altLang="en-US" sz="2000" b="1" smtClean="0">
                <a:solidFill>
                  <a:srgbClr val="000000"/>
                </a:solidFill>
                <a:ea typeface="楷体_GB2312" pitchFamily="49" charset="-122"/>
              </a:rPr>
              <a:t>红外图像</a:t>
            </a:r>
          </a:p>
        </p:txBody>
      </p:sp>
      <p:sp>
        <p:nvSpPr>
          <p:cNvPr id="1550344" name="Text Box 8"/>
          <p:cNvSpPr txBox="1">
            <a:spLocks noChangeArrowheads="1"/>
          </p:cNvSpPr>
          <p:nvPr/>
        </p:nvSpPr>
        <p:spPr bwMode="auto">
          <a:xfrm>
            <a:off x="2249431" y="4470400"/>
            <a:ext cx="2209225" cy="406400"/>
          </a:xfrm>
          <a:prstGeom prst="rect">
            <a:avLst/>
          </a:prstGeom>
          <a:solidFill>
            <a:srgbClr val="CC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kumimoji="1" lang="zh-CN" altLang="en-US" sz="2000" b="1" smtClean="0">
                <a:solidFill>
                  <a:srgbClr val="000000"/>
                </a:solidFill>
                <a:ea typeface="楷体_GB2312" pitchFamily="49" charset="-122"/>
              </a:rPr>
              <a:t>融合结果一</a:t>
            </a:r>
          </a:p>
        </p:txBody>
      </p:sp>
      <p:sp>
        <p:nvSpPr>
          <p:cNvPr id="1550345" name="Text Box 9"/>
          <p:cNvSpPr txBox="1">
            <a:spLocks noChangeArrowheads="1"/>
          </p:cNvSpPr>
          <p:nvPr/>
        </p:nvSpPr>
        <p:spPr bwMode="auto">
          <a:xfrm>
            <a:off x="7088988" y="4470400"/>
            <a:ext cx="2209225" cy="406400"/>
          </a:xfrm>
          <a:prstGeom prst="rect">
            <a:avLst/>
          </a:prstGeom>
          <a:solidFill>
            <a:srgbClr val="CC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kumimoji="1" lang="zh-CN" altLang="en-US" sz="2000" b="1" smtClean="0">
                <a:solidFill>
                  <a:srgbClr val="000000"/>
                </a:solidFill>
                <a:ea typeface="楷体_GB2312" pitchFamily="49" charset="-122"/>
              </a:rPr>
              <a:t>融合结果二</a:t>
            </a:r>
          </a:p>
        </p:txBody>
      </p:sp>
      <p:sp>
        <p:nvSpPr>
          <p:cNvPr id="72714" name="Rectangle 12"/>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三、图像融合简介</a:t>
            </a:r>
          </a:p>
        </p:txBody>
      </p:sp>
    </p:spTree>
    <p:extLst>
      <p:ext uri="{BB962C8B-B14F-4D97-AF65-F5344CB8AC3E}">
        <p14:creationId xmlns:p14="http://schemas.microsoft.com/office/powerpoint/2010/main" val="31950288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disk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896" y="1889127"/>
            <a:ext cx="39000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descr="disk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838" y="1889127"/>
            <a:ext cx="39000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descr="disk_au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896" y="4365628"/>
            <a:ext cx="39000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5" descr="dis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0838" y="4330703"/>
            <a:ext cx="39000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6"/>
          <p:cNvSpPr txBox="1">
            <a:spLocks noChangeArrowheads="1"/>
          </p:cNvSpPr>
          <p:nvPr/>
        </p:nvSpPr>
        <p:spPr bwMode="auto">
          <a:xfrm>
            <a:off x="2704397" y="4022725"/>
            <a:ext cx="325035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en-US" altLang="zh-CN" sz="1600" smtClean="0">
                <a:solidFill>
                  <a:srgbClr val="000000"/>
                </a:solidFill>
                <a:latin typeface="Arial Unicode MS" pitchFamily="34" charset="-122"/>
                <a:ea typeface="Arial Unicode MS" pitchFamily="34" charset="-122"/>
                <a:cs typeface="Arial Unicode MS" pitchFamily="34" charset="-122"/>
              </a:rPr>
              <a:t>Focus on right part</a:t>
            </a:r>
          </a:p>
        </p:txBody>
      </p:sp>
      <p:sp>
        <p:nvSpPr>
          <p:cNvPr id="73735" name="Text Box 7"/>
          <p:cNvSpPr txBox="1">
            <a:spLocks noChangeArrowheads="1"/>
          </p:cNvSpPr>
          <p:nvPr/>
        </p:nvSpPr>
        <p:spPr bwMode="auto">
          <a:xfrm>
            <a:off x="6665764" y="4022725"/>
            <a:ext cx="325035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en-US" altLang="zh-CN" sz="1600" smtClean="0">
                <a:solidFill>
                  <a:srgbClr val="000000"/>
                </a:solidFill>
                <a:latin typeface="Arial Unicode MS" pitchFamily="34" charset="-122"/>
                <a:ea typeface="Arial Unicode MS" pitchFamily="34" charset="-122"/>
                <a:cs typeface="Arial Unicode MS" pitchFamily="34" charset="-122"/>
              </a:rPr>
              <a:t>Focus on left part</a:t>
            </a:r>
          </a:p>
        </p:txBody>
      </p:sp>
      <p:sp>
        <p:nvSpPr>
          <p:cNvPr id="73736" name="Text Box 8"/>
          <p:cNvSpPr txBox="1">
            <a:spLocks noChangeArrowheads="1"/>
          </p:cNvSpPr>
          <p:nvPr/>
        </p:nvSpPr>
        <p:spPr bwMode="auto">
          <a:xfrm>
            <a:off x="1656919" y="6524625"/>
            <a:ext cx="527970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en-US" altLang="zh-CN" sz="1600" b="1" smtClean="0">
                <a:solidFill>
                  <a:srgbClr val="000000"/>
                </a:solidFill>
                <a:latin typeface="Arial Unicode MS" pitchFamily="34" charset="-122"/>
                <a:ea typeface="Arial Unicode MS" pitchFamily="34" charset="-122"/>
                <a:cs typeface="Arial Unicode MS" pitchFamily="34" charset="-122"/>
              </a:rPr>
              <a:t>Image taken using auto focus function</a:t>
            </a:r>
          </a:p>
        </p:txBody>
      </p:sp>
      <p:sp>
        <p:nvSpPr>
          <p:cNvPr id="73737" name="Text Box 9"/>
          <p:cNvSpPr txBox="1">
            <a:spLocks noChangeArrowheads="1"/>
          </p:cNvSpPr>
          <p:nvPr/>
        </p:nvSpPr>
        <p:spPr bwMode="auto">
          <a:xfrm>
            <a:off x="6462618" y="6524625"/>
            <a:ext cx="364183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en-US" altLang="zh-CN" sz="1600" b="1" smtClean="0">
                <a:solidFill>
                  <a:srgbClr val="000000"/>
                </a:solidFill>
                <a:latin typeface="Arial Unicode MS" pitchFamily="34" charset="-122"/>
                <a:ea typeface="Arial Unicode MS" pitchFamily="34" charset="-122"/>
                <a:cs typeface="Arial Unicode MS" pitchFamily="34" charset="-122"/>
              </a:rPr>
              <a:t>Fused image</a:t>
            </a:r>
          </a:p>
        </p:txBody>
      </p:sp>
      <p:sp>
        <p:nvSpPr>
          <p:cNvPr id="73738" name="Rectangle 10"/>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三、图像融合简介</a:t>
            </a:r>
          </a:p>
        </p:txBody>
      </p:sp>
    </p:spTree>
    <p:extLst>
      <p:ext uri="{BB962C8B-B14F-4D97-AF65-F5344CB8AC3E}">
        <p14:creationId xmlns:p14="http://schemas.microsoft.com/office/powerpoint/2010/main" val="25837681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814705" y="2106616"/>
            <a:ext cx="643087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fontAlgn="base">
              <a:lnSpc>
                <a:spcPct val="120000"/>
              </a:lnSpc>
              <a:spcBef>
                <a:spcPct val="20000"/>
              </a:spcBef>
              <a:spcAft>
                <a:spcPct val="0"/>
              </a:spcAft>
              <a:buClr>
                <a:srgbClr val="000000"/>
              </a:buClr>
              <a:buSzPct val="60000"/>
              <a:buFont typeface="Wingdings" pitchFamily="2" charset="2"/>
              <a:buNone/>
            </a:pPr>
            <a:r>
              <a:rPr lang="en-US" altLang="zh-CN" sz="2400" smtClean="0">
                <a:solidFill>
                  <a:srgbClr val="333399"/>
                </a:solidFill>
                <a:latin typeface="Times New Roman" pitchFamily="18" charset="0"/>
                <a:ea typeface="华文新魏" pitchFamily="2" charset="-122"/>
              </a:rPr>
              <a:t>3</a:t>
            </a:r>
            <a:r>
              <a:rPr lang="zh-CN" altLang="en-US" sz="2400" smtClean="0">
                <a:solidFill>
                  <a:srgbClr val="333399"/>
                </a:solidFill>
                <a:latin typeface="Times New Roman" pitchFamily="18" charset="0"/>
                <a:ea typeface="华文新魏" pitchFamily="2" charset="-122"/>
              </a:rPr>
              <a:t>、图像融合的基本流程</a:t>
            </a:r>
          </a:p>
        </p:txBody>
      </p:sp>
      <p:graphicFrame>
        <p:nvGraphicFramePr>
          <p:cNvPr id="1551364" name="Object 4"/>
          <p:cNvGraphicFramePr>
            <a:graphicFrameLocks noChangeAspect="1"/>
          </p:cNvGraphicFramePr>
          <p:nvPr/>
        </p:nvGraphicFramePr>
        <p:xfrm>
          <a:off x="6094412" y="2278063"/>
          <a:ext cx="3718016" cy="4464050"/>
        </p:xfrm>
        <a:graphic>
          <a:graphicData uri="http://schemas.openxmlformats.org/presentationml/2006/ole">
            <mc:AlternateContent xmlns:mc="http://schemas.openxmlformats.org/markup-compatibility/2006">
              <mc:Choice xmlns:v="urn:schemas-microsoft-com:vml" Requires="v">
                <p:oleObj spid="_x0000_s30723" name="SmartDraw" r:id="rId3" imgW="1705356" imgH="2729484" progId="SmartDraw.2">
                  <p:embed/>
                </p:oleObj>
              </mc:Choice>
              <mc:Fallback>
                <p:oleObj name="SmartDraw" r:id="rId3" imgW="1705356" imgH="2729484"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2" y="2278063"/>
                        <a:ext cx="3718016"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51365" name="Rectangle 5"/>
          <p:cNvSpPr>
            <a:spLocks noChangeArrowheads="1"/>
          </p:cNvSpPr>
          <p:nvPr/>
        </p:nvSpPr>
        <p:spPr bwMode="auto">
          <a:xfrm>
            <a:off x="4077757" y="3068641"/>
            <a:ext cx="1824092" cy="503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zh-CN" altLang="en-US" smtClean="0">
                <a:solidFill>
                  <a:srgbClr val="000000"/>
                </a:solidFill>
                <a:latin typeface="Arial" pitchFamily="34" charset="0"/>
                <a:ea typeface="华文新魏" pitchFamily="2" charset="-122"/>
              </a:rPr>
              <a:t>图像预处理</a:t>
            </a:r>
          </a:p>
        </p:txBody>
      </p:sp>
      <p:sp>
        <p:nvSpPr>
          <p:cNvPr id="1551366" name="Line 6"/>
          <p:cNvSpPr>
            <a:spLocks noChangeShapeType="1"/>
          </p:cNvSpPr>
          <p:nvPr/>
        </p:nvSpPr>
        <p:spPr bwMode="auto">
          <a:xfrm>
            <a:off x="5901847" y="3357563"/>
            <a:ext cx="1824092" cy="0"/>
          </a:xfrm>
          <a:prstGeom prst="line">
            <a:avLst/>
          </a:prstGeom>
          <a:noFill/>
          <a:ln w="222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74758"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三、图像融合简介</a:t>
            </a:r>
          </a:p>
        </p:txBody>
      </p:sp>
    </p:spTree>
    <p:extLst>
      <p:ext uri="{BB962C8B-B14F-4D97-AF65-F5344CB8AC3E}">
        <p14:creationId xmlns:p14="http://schemas.microsoft.com/office/powerpoint/2010/main" val="2418843221"/>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34185" y="982666"/>
            <a:ext cx="10388010" cy="693737"/>
          </a:xfrm>
        </p:spPr>
        <p:txBody>
          <a:bodyPr/>
          <a:lstStyle/>
          <a:p>
            <a:pPr eaLnBrk="1" hangingPunct="1"/>
            <a:r>
              <a:rPr lang="zh-CN" altLang="en-US" sz="4000" smtClean="0"/>
              <a:t>主要内容</a:t>
            </a:r>
            <a:endParaRPr lang="en-US" altLang="zh-CN" sz="4000" smtClean="0"/>
          </a:p>
        </p:txBody>
      </p:sp>
      <p:sp>
        <p:nvSpPr>
          <p:cNvPr id="75779" name="Rectangle 3"/>
          <p:cNvSpPr>
            <a:spLocks noChangeArrowheads="1"/>
          </p:cNvSpPr>
          <p:nvPr/>
        </p:nvSpPr>
        <p:spPr bwMode="auto">
          <a:xfrm>
            <a:off x="624255" y="1989138"/>
            <a:ext cx="10629247" cy="36734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图像传感器</a:t>
            </a:r>
            <a:endParaRPr kumimoji="1" lang="en-US" altLang="zh-CN" sz="3600" b="1" smtClean="0">
              <a:solidFill>
                <a:srgbClr val="333399"/>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信息融合概述</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图像融合简介</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800000"/>
                </a:solidFill>
                <a:latin typeface="Arial" pitchFamily="34" charset="0"/>
                <a:ea typeface="楷体_GB2312" pitchFamily="49" charset="-122"/>
              </a:rPr>
              <a:t>图像配准方法</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1C1C1C"/>
                </a:solidFill>
                <a:latin typeface="Arial" pitchFamily="34" charset="0"/>
                <a:ea typeface="楷体_GB2312" pitchFamily="49" charset="-122"/>
              </a:rPr>
              <a:t>图像融合方法</a:t>
            </a:r>
            <a:endParaRPr kumimoji="1" lang="en-US" altLang="zh-CN" sz="3600" b="1" smtClean="0">
              <a:solidFill>
                <a:srgbClr val="1C1C1C"/>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1C1C1C"/>
                </a:solidFill>
                <a:latin typeface="Arial" pitchFamily="34" charset="0"/>
                <a:ea typeface="楷体_GB2312" pitchFamily="49" charset="-122"/>
              </a:rPr>
              <a:t>融合效果评价</a:t>
            </a:r>
          </a:p>
        </p:txBody>
      </p:sp>
    </p:spTree>
    <p:extLst>
      <p:ext uri="{BB962C8B-B14F-4D97-AF65-F5344CB8AC3E}">
        <p14:creationId xmlns:p14="http://schemas.microsoft.com/office/powerpoint/2010/main" val="2008048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descr="G32111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1935166"/>
            <a:ext cx="3131851"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descr="T51113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 y="4511678"/>
            <a:ext cx="3241889"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 Box 6"/>
          <p:cNvSpPr txBox="1">
            <a:spLocks noChangeArrowheads="1"/>
          </p:cNvSpPr>
          <p:nvPr/>
        </p:nvSpPr>
        <p:spPr bwMode="auto">
          <a:xfrm>
            <a:off x="1929897" y="4125914"/>
            <a:ext cx="609441"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z="2000" smtClean="0">
                <a:solidFill>
                  <a:srgbClr val="000000"/>
                </a:solidFill>
              </a:rPr>
              <a:t>IR</a:t>
            </a:r>
          </a:p>
        </p:txBody>
      </p:sp>
      <p:sp>
        <p:nvSpPr>
          <p:cNvPr id="76805" name="Text Box 7"/>
          <p:cNvSpPr txBox="1">
            <a:spLocks noChangeArrowheads="1"/>
          </p:cNvSpPr>
          <p:nvPr/>
        </p:nvSpPr>
        <p:spPr bwMode="auto">
          <a:xfrm>
            <a:off x="609441" y="6488113"/>
            <a:ext cx="314878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z="2000" smtClean="0">
                <a:solidFill>
                  <a:srgbClr val="000000"/>
                </a:solidFill>
              </a:rPr>
              <a:t>MMW</a:t>
            </a:r>
            <a:r>
              <a:rPr lang="zh-CN" altLang="en-US" sz="2000" smtClean="0">
                <a:solidFill>
                  <a:srgbClr val="000000"/>
                </a:solidFill>
              </a:rPr>
              <a:t>（毫米波）</a:t>
            </a:r>
            <a:endParaRPr lang="en-US" altLang="zh-CN" sz="2000" smtClean="0">
              <a:solidFill>
                <a:srgbClr val="000000"/>
              </a:solidFill>
            </a:endParaRPr>
          </a:p>
        </p:txBody>
      </p:sp>
      <p:grpSp>
        <p:nvGrpSpPr>
          <p:cNvPr id="76806" name="Group 8"/>
          <p:cNvGrpSpPr>
            <a:grpSpLocks/>
          </p:cNvGrpSpPr>
          <p:nvPr/>
        </p:nvGrpSpPr>
        <p:grpSpPr bwMode="auto">
          <a:xfrm>
            <a:off x="3758221" y="1773238"/>
            <a:ext cx="3489475" cy="5024437"/>
            <a:chOff x="1776" y="1008"/>
            <a:chExt cx="1649" cy="3165"/>
          </a:xfrm>
        </p:grpSpPr>
        <p:pic>
          <p:nvPicPr>
            <p:cNvPr id="7682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544"/>
              <a:ext cx="1601" cy="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2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1008"/>
              <a:ext cx="1641" cy="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807" name="Text Box 11"/>
          <p:cNvSpPr txBox="1">
            <a:spLocks noChangeArrowheads="1"/>
          </p:cNvSpPr>
          <p:nvPr/>
        </p:nvSpPr>
        <p:spPr bwMode="auto">
          <a:xfrm>
            <a:off x="3851330" y="4111625"/>
            <a:ext cx="396983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z="2000" smtClean="0">
                <a:solidFill>
                  <a:srgbClr val="000000"/>
                </a:solidFill>
              </a:rPr>
              <a:t>RADARSAT</a:t>
            </a:r>
            <a:r>
              <a:rPr lang="zh-CN" altLang="en-US" sz="2000" smtClean="0">
                <a:solidFill>
                  <a:srgbClr val="000000"/>
                </a:solidFill>
              </a:rPr>
              <a:t>（雷达）</a:t>
            </a:r>
            <a:endParaRPr lang="en-US" altLang="zh-CN" sz="2000" smtClean="0">
              <a:solidFill>
                <a:srgbClr val="000000"/>
              </a:solidFill>
            </a:endParaRPr>
          </a:p>
        </p:txBody>
      </p:sp>
      <p:sp>
        <p:nvSpPr>
          <p:cNvPr id="76808" name="Text Box 12"/>
          <p:cNvSpPr txBox="1">
            <a:spLocks noChangeArrowheads="1"/>
          </p:cNvSpPr>
          <p:nvPr/>
        </p:nvSpPr>
        <p:spPr bwMode="auto">
          <a:xfrm>
            <a:off x="4077757" y="6488113"/>
            <a:ext cx="3153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en-US" altLang="zh-CN" sz="2000" smtClean="0">
                <a:solidFill>
                  <a:srgbClr val="000000"/>
                </a:solidFill>
              </a:rPr>
              <a:t>IRS</a:t>
            </a:r>
            <a:r>
              <a:rPr lang="zh-CN" altLang="en-US" sz="2000" smtClean="0">
                <a:solidFill>
                  <a:srgbClr val="000000"/>
                </a:solidFill>
              </a:rPr>
              <a:t>（热成像红外）</a:t>
            </a:r>
            <a:endParaRPr lang="en-US" altLang="zh-CN" sz="2000" smtClean="0">
              <a:solidFill>
                <a:srgbClr val="000000"/>
              </a:solidFill>
            </a:endParaRPr>
          </a:p>
        </p:txBody>
      </p:sp>
      <p:grpSp>
        <p:nvGrpSpPr>
          <p:cNvPr id="76809" name="Group 13"/>
          <p:cNvGrpSpPr>
            <a:grpSpLocks/>
          </p:cNvGrpSpPr>
          <p:nvPr/>
        </p:nvGrpSpPr>
        <p:grpSpPr bwMode="auto">
          <a:xfrm>
            <a:off x="7110148" y="1865313"/>
            <a:ext cx="4773956" cy="5019675"/>
            <a:chOff x="3360" y="1014"/>
            <a:chExt cx="2256" cy="3162"/>
          </a:xfrm>
        </p:grpSpPr>
        <p:grpSp>
          <p:nvGrpSpPr>
            <p:cNvPr id="76811" name="Group 14"/>
            <p:cNvGrpSpPr>
              <a:grpSpLocks/>
            </p:cNvGrpSpPr>
            <p:nvPr/>
          </p:nvGrpSpPr>
          <p:grpSpPr bwMode="auto">
            <a:xfrm>
              <a:off x="3360" y="1014"/>
              <a:ext cx="2256" cy="3162"/>
              <a:chOff x="3360" y="1014"/>
              <a:chExt cx="2256" cy="3162"/>
            </a:xfrm>
          </p:grpSpPr>
          <p:grpSp>
            <p:nvGrpSpPr>
              <p:cNvPr id="76813" name="Group 15"/>
              <p:cNvGrpSpPr>
                <a:grpSpLocks/>
              </p:cNvGrpSpPr>
              <p:nvPr/>
            </p:nvGrpSpPr>
            <p:grpSpPr bwMode="auto">
              <a:xfrm>
                <a:off x="3360" y="1014"/>
                <a:ext cx="2256" cy="3162"/>
                <a:chOff x="3360" y="1014"/>
                <a:chExt cx="2256" cy="3162"/>
              </a:xfrm>
            </p:grpSpPr>
            <p:pic>
              <p:nvPicPr>
                <p:cNvPr id="76815"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0" y="2623"/>
                  <a:ext cx="1106" cy="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6816" name="Group 17"/>
                <p:cNvGrpSpPr>
                  <a:grpSpLocks/>
                </p:cNvGrpSpPr>
                <p:nvPr/>
              </p:nvGrpSpPr>
              <p:grpSpPr bwMode="auto">
                <a:xfrm>
                  <a:off x="3360" y="1014"/>
                  <a:ext cx="2256" cy="3061"/>
                  <a:chOff x="3360" y="1014"/>
                  <a:chExt cx="2256" cy="3061"/>
                </a:xfrm>
              </p:grpSpPr>
              <p:pic>
                <p:nvPicPr>
                  <p:cNvPr id="76818"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1014"/>
                    <a:ext cx="1065" cy="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19"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0" y="1039"/>
                    <a:ext cx="1106" cy="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2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0" y="2544"/>
                    <a:ext cx="1244" cy="1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21" name="Text Box 21"/>
                  <p:cNvSpPr txBox="1">
                    <a:spLocks noChangeArrowheads="1"/>
                  </p:cNvSpPr>
                  <p:nvPr/>
                </p:nvSpPr>
                <p:spPr bwMode="auto">
                  <a:xfrm>
                    <a:off x="4752" y="235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mtClean="0">
                        <a:solidFill>
                          <a:srgbClr val="000000"/>
                        </a:solidFill>
                      </a:rPr>
                      <a:t>MR T2</a:t>
                    </a:r>
                  </a:p>
                </p:txBody>
              </p:sp>
            </p:grpSp>
            <p:sp>
              <p:nvSpPr>
                <p:cNvPr id="76817" name="Text Box 22"/>
                <p:cNvSpPr txBox="1">
                  <a:spLocks noChangeArrowheads="1"/>
                </p:cNvSpPr>
                <p:nvPr/>
              </p:nvSpPr>
              <p:spPr bwMode="auto">
                <a:xfrm>
                  <a:off x="3696" y="3888"/>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en-US" altLang="zh-CN" smtClean="0">
                      <a:solidFill>
                        <a:srgbClr val="000000"/>
                      </a:solidFill>
                    </a:rPr>
                    <a:t>CT</a:t>
                  </a:r>
                </a:p>
              </p:txBody>
            </p:sp>
          </p:grpSp>
          <p:sp>
            <p:nvSpPr>
              <p:cNvPr id="76814" name="Text Box 23"/>
              <p:cNvSpPr txBox="1">
                <a:spLocks noChangeArrowheads="1"/>
              </p:cNvSpPr>
              <p:nvPr/>
            </p:nvSpPr>
            <p:spPr bwMode="auto">
              <a:xfrm>
                <a:off x="4752" y="3888"/>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en-US" altLang="zh-CN" smtClean="0">
                    <a:solidFill>
                      <a:srgbClr val="000000"/>
                    </a:solidFill>
                  </a:rPr>
                  <a:t>PET</a:t>
                </a:r>
              </a:p>
            </p:txBody>
          </p:sp>
        </p:grpSp>
        <p:sp>
          <p:nvSpPr>
            <p:cNvPr id="76812" name="Text Box 24"/>
            <p:cNvSpPr txBox="1">
              <a:spLocks noChangeArrowheads="1"/>
            </p:cNvSpPr>
            <p:nvPr/>
          </p:nvSpPr>
          <p:spPr bwMode="auto">
            <a:xfrm>
              <a:off x="3696" y="235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mtClean="0">
                  <a:solidFill>
                    <a:srgbClr val="000000"/>
                  </a:solidFill>
                </a:rPr>
                <a:t>MR T1</a:t>
              </a:r>
            </a:p>
          </p:txBody>
        </p:sp>
      </p:grpSp>
      <p:sp>
        <p:nvSpPr>
          <p:cNvPr id="76810" name="Rectangle 25"/>
          <p:cNvSpPr>
            <a:spLocks noChangeArrowheads="1"/>
          </p:cNvSpPr>
          <p:nvPr/>
        </p:nvSpPr>
        <p:spPr bwMode="auto">
          <a:xfrm>
            <a:off x="1233698" y="765177"/>
            <a:ext cx="1038801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en-US" altLang="zh-CN" sz="3600" smtClean="0">
                <a:solidFill>
                  <a:srgbClr val="333399"/>
                </a:solidFill>
                <a:latin typeface="Times New Roman" pitchFamily="18" charset="0"/>
              </a:rPr>
              <a:t>Multi-modality Registration Examples</a:t>
            </a:r>
            <a:r>
              <a:rPr lang="zh-CN" altLang="en-US" sz="1400" smtClean="0">
                <a:solidFill>
                  <a:srgbClr val="333399"/>
                </a:solidFill>
                <a:latin typeface="Times New Roman" pitchFamily="18" charset="0"/>
              </a:rPr>
              <a:t>（多模态图像配准实例）</a:t>
            </a:r>
            <a:endParaRPr lang="en-US" altLang="zh-CN" sz="1400" smtClean="0">
              <a:solidFill>
                <a:srgbClr val="333399"/>
              </a:solidFill>
              <a:latin typeface="Times New Roman" pitchFamily="18" charset="0"/>
            </a:endParaRPr>
          </a:p>
        </p:txBody>
      </p:sp>
    </p:spTree>
    <p:extLst>
      <p:ext uri="{BB962C8B-B14F-4D97-AF65-F5344CB8AC3E}">
        <p14:creationId xmlns:p14="http://schemas.microsoft.com/office/powerpoint/2010/main" val="2511989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1106" y="372298"/>
            <a:ext cx="10984832" cy="1384995"/>
          </a:xfrm>
          <a:prstGeom prst="rect">
            <a:avLst/>
          </a:prstGeom>
        </p:spPr>
        <p:txBody>
          <a:bodyPr wrap="square">
            <a:spAutoFit/>
          </a:bodyPr>
          <a:lstStyle/>
          <a:p>
            <a:pPr>
              <a:lnSpc>
                <a:spcPct val="150000"/>
              </a:lnSpc>
            </a:pPr>
            <a:r>
              <a:rPr lang="en-US" altLang="zh-CN" sz="2000" b="1" dirty="0">
                <a:solidFill>
                  <a:srgbClr val="0000FF"/>
                </a:solidFill>
                <a:latin typeface="黑体" panose="02010609060101010101" charset="-122"/>
                <a:ea typeface="黑体" panose="02010609060101010101" charset="-122"/>
              </a:rPr>
              <a:t>2.电荷注入器件（CID）</a:t>
            </a:r>
            <a:endParaRPr lang="en-US" altLang="zh-CN" sz="2000" dirty="0">
              <a:latin typeface="黑体" panose="02010609060101010101" charset="-122"/>
              <a:ea typeface="黑体" panose="02010609060101010101" charset="-122"/>
            </a:endParaRPr>
          </a:p>
          <a:p>
            <a:pPr>
              <a:lnSpc>
                <a:spcPct val="150000"/>
              </a:lnSpc>
            </a:pPr>
            <a:r>
              <a:rPr lang="en-US" altLang="zh-CN" dirty="0" err="1">
                <a:latin typeface="黑体" panose="02010609060101010101" charset="-122"/>
                <a:ea typeface="黑体" panose="02010609060101010101" charset="-122"/>
              </a:rPr>
              <a:t>CID只有积蓄电荷的功能而无转移电荷的功能，为从图像传感器输出光像的电信号，必须另置“选址”电路</a:t>
            </a:r>
            <a:r>
              <a:rPr lang="en-US" altLang="zh-CN" dirty="0" smtClean="0">
                <a:latin typeface="黑体" panose="02010609060101010101" charset="-122"/>
                <a:ea typeface="黑体" panose="02010609060101010101" charset="-122"/>
              </a:rPr>
              <a:t>。</a:t>
            </a:r>
          </a:p>
          <a:p>
            <a:pPr>
              <a:lnSpc>
                <a:spcPct val="150000"/>
              </a:lnSpc>
            </a:pPr>
            <a:r>
              <a:rPr lang="en-US" altLang="zh-CN" dirty="0" smtClean="0"/>
              <a:t>CID</a:t>
            </a:r>
            <a:r>
              <a:rPr lang="zh-CN" altLang="en-US" dirty="0"/>
              <a:t>检测器发明于</a:t>
            </a:r>
            <a:r>
              <a:rPr lang="en-US" altLang="zh-CN" dirty="0"/>
              <a:t>1973</a:t>
            </a:r>
            <a:r>
              <a:rPr lang="zh-CN" altLang="en-US" dirty="0"/>
              <a:t>年。</a:t>
            </a:r>
            <a:r>
              <a:rPr lang="en-US" altLang="zh-CN" dirty="0"/>
              <a:t>CID </a:t>
            </a:r>
            <a:r>
              <a:rPr lang="zh-CN" altLang="en-US" dirty="0"/>
              <a:t>读出方法是将电荷在检测单元内部移动，检测电压的变化。</a:t>
            </a:r>
            <a:endParaRPr lang="en-US" altLang="zh-CN" dirty="0">
              <a:latin typeface="黑体" panose="02010609060101010101" charset="-122"/>
              <a:ea typeface="黑体" panose="02010609060101010101" charset="-122"/>
            </a:endParaRPr>
          </a:p>
        </p:txBody>
      </p:sp>
      <p:pic>
        <p:nvPicPr>
          <p:cNvPr id="10241" name="Picture 1" descr="C:\Users\KANG\AppData\Roaming\Tencent\Users\277702187\QQ\WinTemp\RichOle\V%$ZBG@B]FNB_RN9Y4LGY%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47" y="2141621"/>
            <a:ext cx="3571875" cy="39052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936958" y="2605843"/>
            <a:ext cx="6092825" cy="2585323"/>
          </a:xfrm>
          <a:prstGeom prst="rect">
            <a:avLst/>
          </a:prstGeom>
        </p:spPr>
        <p:txBody>
          <a:bodyPr>
            <a:spAutoFit/>
          </a:bodyPr>
          <a:lstStyle/>
          <a:p>
            <a:r>
              <a:rPr lang="zh-CN" altLang="en-US" dirty="0"/>
              <a:t>第一个</a:t>
            </a:r>
            <a:r>
              <a:rPr lang="en-US" altLang="zh-CN" dirty="0"/>
              <a:t>MOS</a:t>
            </a:r>
            <a:r>
              <a:rPr lang="zh-CN" altLang="en-US" dirty="0"/>
              <a:t>电容 </a:t>
            </a:r>
            <a:r>
              <a:rPr lang="en-US" altLang="zh-CN" dirty="0"/>
              <a:t>C1</a:t>
            </a:r>
            <a:r>
              <a:rPr lang="zh-CN" altLang="en-US" dirty="0"/>
              <a:t>：</a:t>
            </a:r>
            <a:r>
              <a:rPr lang="en-US" altLang="zh-CN" dirty="0"/>
              <a:t>poly1</a:t>
            </a:r>
            <a:r>
              <a:rPr lang="zh-CN" altLang="en-US" dirty="0"/>
              <a:t>和</a:t>
            </a:r>
            <a:r>
              <a:rPr lang="en-US" altLang="zh-CN" dirty="0"/>
              <a:t>N</a:t>
            </a:r>
            <a:r>
              <a:rPr lang="zh-CN" altLang="en-US" dirty="0"/>
              <a:t>型硅掺杂层为电极，</a:t>
            </a:r>
            <a:r>
              <a:rPr lang="en-US" altLang="zh-CN" dirty="0"/>
              <a:t>SiO2</a:t>
            </a:r>
            <a:r>
              <a:rPr lang="zh-CN" altLang="en-US" dirty="0"/>
              <a:t>为介质</a:t>
            </a:r>
            <a:r>
              <a:rPr lang="zh-CN" altLang="en-US" dirty="0" smtClean="0"/>
              <a:t>。</a:t>
            </a:r>
            <a:endParaRPr lang="en-US" altLang="zh-CN" dirty="0" smtClean="0"/>
          </a:p>
          <a:p>
            <a:r>
              <a:rPr lang="zh-CN" altLang="en-US" dirty="0" smtClean="0"/>
              <a:t>第二</a:t>
            </a:r>
            <a:r>
              <a:rPr lang="zh-CN" altLang="en-US" dirty="0"/>
              <a:t>个</a:t>
            </a:r>
            <a:r>
              <a:rPr lang="en-US" altLang="zh-CN" dirty="0"/>
              <a:t>MOS</a:t>
            </a:r>
            <a:r>
              <a:rPr lang="zh-CN" altLang="en-US" dirty="0"/>
              <a:t>电容 </a:t>
            </a:r>
            <a:r>
              <a:rPr lang="en-US" altLang="zh-CN" dirty="0"/>
              <a:t>C2</a:t>
            </a:r>
            <a:r>
              <a:rPr lang="zh-CN" altLang="en-US" dirty="0"/>
              <a:t>： </a:t>
            </a:r>
            <a:r>
              <a:rPr lang="en-US" altLang="zh-CN" dirty="0"/>
              <a:t>poly2</a:t>
            </a:r>
            <a:r>
              <a:rPr lang="zh-CN" altLang="en-US" dirty="0"/>
              <a:t>和</a:t>
            </a:r>
            <a:r>
              <a:rPr lang="en-US" altLang="zh-CN" dirty="0"/>
              <a:t>N</a:t>
            </a:r>
            <a:r>
              <a:rPr lang="zh-CN" altLang="en-US" dirty="0"/>
              <a:t>型硅掺杂层为电极，</a:t>
            </a:r>
            <a:r>
              <a:rPr lang="en-US" altLang="zh-CN" dirty="0"/>
              <a:t>SiO2</a:t>
            </a:r>
            <a:r>
              <a:rPr lang="zh-CN" altLang="en-US" dirty="0"/>
              <a:t>为介质</a:t>
            </a:r>
            <a:r>
              <a:rPr lang="zh-CN" altLang="en-US" dirty="0" smtClean="0"/>
              <a:t>。</a:t>
            </a:r>
            <a:endParaRPr lang="en-US" altLang="zh-CN" dirty="0" smtClean="0"/>
          </a:p>
          <a:p>
            <a:r>
              <a:rPr lang="zh-CN" altLang="en-US" dirty="0" smtClean="0"/>
              <a:t>这</a:t>
            </a:r>
            <a:r>
              <a:rPr lang="zh-CN" altLang="en-US" dirty="0"/>
              <a:t>两个</a:t>
            </a:r>
            <a:r>
              <a:rPr lang="en-US" altLang="zh-CN" dirty="0"/>
              <a:t>MOS</a:t>
            </a:r>
            <a:r>
              <a:rPr lang="zh-CN" altLang="en-US" dirty="0"/>
              <a:t>电容</a:t>
            </a:r>
            <a:r>
              <a:rPr lang="en-US" altLang="zh-CN" dirty="0"/>
              <a:t>C1</a:t>
            </a:r>
            <a:r>
              <a:rPr lang="zh-CN" altLang="en-US" dirty="0"/>
              <a:t>和</a:t>
            </a:r>
            <a:r>
              <a:rPr lang="en-US" altLang="zh-CN" dirty="0"/>
              <a:t>C2</a:t>
            </a:r>
            <a:r>
              <a:rPr lang="zh-CN" altLang="en-US" dirty="0"/>
              <a:t>可以看成串联在一起，设两个</a:t>
            </a:r>
            <a:r>
              <a:rPr lang="en-US" altLang="zh-CN" dirty="0"/>
              <a:t>MOS</a:t>
            </a:r>
            <a:r>
              <a:rPr lang="zh-CN" altLang="en-US" dirty="0"/>
              <a:t>电容串联后的等效电容值为</a:t>
            </a:r>
            <a:r>
              <a:rPr lang="en-US" altLang="zh-CN" dirty="0"/>
              <a:t>C</a:t>
            </a:r>
            <a:r>
              <a:rPr lang="zh-CN" altLang="en-US" dirty="0" smtClean="0"/>
              <a:t>。</a:t>
            </a:r>
            <a:endParaRPr lang="en-US" altLang="zh-CN" dirty="0" smtClean="0"/>
          </a:p>
          <a:p>
            <a:r>
              <a:rPr lang="en-US" altLang="zh-CN" dirty="0" smtClean="0"/>
              <a:t>C</a:t>
            </a:r>
            <a:r>
              <a:rPr lang="zh-CN" altLang="en-US" dirty="0"/>
              <a:t>值在</a:t>
            </a:r>
            <a:r>
              <a:rPr lang="en-US" altLang="zh-CN" dirty="0"/>
              <a:t>CID</a:t>
            </a:r>
            <a:r>
              <a:rPr lang="zh-CN" altLang="en-US" dirty="0"/>
              <a:t>制成后，电容值可以认为是常数。根据电容存储的荷 </a:t>
            </a:r>
            <a:r>
              <a:rPr lang="en-US" altLang="zh-CN" dirty="0"/>
              <a:t>Q = C* V </a:t>
            </a:r>
            <a:r>
              <a:rPr lang="zh-CN" altLang="en-US" dirty="0"/>
              <a:t>，通过测量</a:t>
            </a:r>
            <a:r>
              <a:rPr lang="en-US" altLang="zh-CN" dirty="0"/>
              <a:t>V</a:t>
            </a:r>
            <a:r>
              <a:rPr lang="zh-CN" altLang="en-US" dirty="0"/>
              <a:t>值，就可以测得感光单元中存储的电荷量。</a:t>
            </a:r>
          </a:p>
        </p:txBody>
      </p:sp>
    </p:spTree>
    <p:extLst>
      <p:ext uri="{BB962C8B-B14F-4D97-AF65-F5344CB8AC3E}">
        <p14:creationId xmlns:p14="http://schemas.microsoft.com/office/powerpoint/2010/main" val="3952552286"/>
      </p:ext>
    </p:extLst>
  </p:cSld>
  <p:clrMapOvr>
    <a:masterClrMapping/>
  </p:clrMapOvr>
  <p:transition>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1"/>
          </p:nvPr>
        </p:nvSpPr>
        <p:spPr>
          <a:xfrm>
            <a:off x="787197" y="1925639"/>
            <a:ext cx="10299135" cy="2224087"/>
          </a:xfrm>
        </p:spPr>
        <p:txBody>
          <a:bodyPr/>
          <a:lstStyle/>
          <a:p>
            <a:pPr eaLnBrk="1" hangingPunct="1"/>
            <a:r>
              <a:rPr lang="en-US" altLang="zh-CN" smtClean="0">
                <a:latin typeface="Times New Roman" pitchFamily="18" charset="0"/>
                <a:ea typeface="华文新魏" pitchFamily="2" charset="-122"/>
              </a:rPr>
              <a:t>2 </a:t>
            </a:r>
            <a:r>
              <a:rPr lang="zh-CN" altLang="en-US" smtClean="0">
                <a:latin typeface="Times New Roman" pitchFamily="18" charset="0"/>
                <a:ea typeface="华文新魏" pitchFamily="2" charset="-122"/>
              </a:rPr>
              <a:t>图像配准简介</a:t>
            </a:r>
          </a:p>
          <a:p>
            <a:pPr eaLnBrk="1" hangingPunct="1">
              <a:buFont typeface="Wingdings" pitchFamily="2" charset="2"/>
              <a:buNone/>
            </a:pPr>
            <a:r>
              <a:rPr lang="zh-CN" altLang="en-US" sz="2800" smtClean="0">
                <a:latin typeface="隶书" pitchFamily="49" charset="-122"/>
                <a:ea typeface="隶书" pitchFamily="49" charset="-122"/>
              </a:rPr>
              <a:t>     </a:t>
            </a:r>
            <a:r>
              <a:rPr lang="zh-CN" altLang="en-US" sz="2400" smtClean="0">
                <a:solidFill>
                  <a:schemeClr val="tx2"/>
                </a:solidFill>
                <a:latin typeface="隶书" pitchFamily="49" charset="-122"/>
                <a:ea typeface="隶书" pitchFamily="49" charset="-122"/>
              </a:rPr>
              <a:t>图像配准是是像素级图像融合的</a:t>
            </a:r>
            <a:r>
              <a:rPr lang="zh-CN" altLang="en-US" sz="2400" u="sng" smtClean="0">
                <a:solidFill>
                  <a:schemeClr val="tx2"/>
                </a:solidFill>
                <a:latin typeface="隶书" pitchFamily="49" charset="-122"/>
                <a:ea typeface="隶书" pitchFamily="49" charset="-122"/>
              </a:rPr>
              <a:t>先决条件</a:t>
            </a:r>
            <a:r>
              <a:rPr lang="zh-CN" altLang="en-US" sz="2400" smtClean="0">
                <a:solidFill>
                  <a:schemeClr val="tx2"/>
                </a:solidFill>
                <a:latin typeface="隶书" pitchFamily="49" charset="-122"/>
                <a:ea typeface="隶书" pitchFamily="49" charset="-122"/>
              </a:rPr>
              <a:t>，从不同探测器、不同时间、不同角度所获得的两幅或多幅图像在空间上的最佳匹配。其中一幅是参考图像数据，其它图像作为待配准图像与之匹配。</a:t>
            </a:r>
            <a:r>
              <a:rPr lang="zh-CN" altLang="en-US" sz="2400" smtClean="0">
                <a:latin typeface="隶书" pitchFamily="49" charset="-122"/>
                <a:ea typeface="隶书" pitchFamily="49" charset="-122"/>
              </a:rPr>
              <a:t> </a:t>
            </a:r>
            <a:endParaRPr lang="zh-CN" altLang="en-US" sz="2400" smtClean="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423" y="4286250"/>
            <a:ext cx="374340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980" y="4286253"/>
            <a:ext cx="3743408"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Rectangle 5"/>
          <p:cNvSpPr>
            <a:spLocks noChangeArrowheads="1"/>
          </p:cNvSpPr>
          <p:nvPr/>
        </p:nvSpPr>
        <p:spPr bwMode="auto">
          <a:xfrm>
            <a:off x="2446230" y="6086476"/>
            <a:ext cx="17620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mtClean="0">
                <a:solidFill>
                  <a:srgbClr val="333399"/>
                </a:solidFill>
                <a:latin typeface="Arial" pitchFamily="34" charset="0"/>
              </a:rPr>
              <a:t>图</a:t>
            </a:r>
            <a:r>
              <a:rPr lang="en-US" altLang="zh-CN" smtClean="0">
                <a:solidFill>
                  <a:srgbClr val="333399"/>
                </a:solidFill>
                <a:latin typeface="Arial" pitchFamily="34" charset="0"/>
              </a:rPr>
              <a:t>1 </a:t>
            </a:r>
            <a:r>
              <a:rPr lang="zh-CN" altLang="en-US" smtClean="0">
                <a:solidFill>
                  <a:srgbClr val="333399"/>
                </a:solidFill>
                <a:latin typeface="Arial" pitchFamily="34" charset="0"/>
              </a:rPr>
              <a:t>待配准图像</a:t>
            </a:r>
          </a:p>
        </p:txBody>
      </p:sp>
      <p:sp>
        <p:nvSpPr>
          <p:cNvPr id="77830" name="Rectangle 6"/>
          <p:cNvSpPr>
            <a:spLocks noChangeArrowheads="1"/>
          </p:cNvSpPr>
          <p:nvPr/>
        </p:nvSpPr>
        <p:spPr bwMode="auto">
          <a:xfrm>
            <a:off x="7245579" y="6157913"/>
            <a:ext cx="153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mtClean="0">
                <a:solidFill>
                  <a:srgbClr val="333399"/>
                </a:solidFill>
                <a:latin typeface="Arial" pitchFamily="34" charset="0"/>
              </a:rPr>
              <a:t>图</a:t>
            </a:r>
            <a:r>
              <a:rPr lang="en-US" altLang="zh-CN" smtClean="0">
                <a:solidFill>
                  <a:srgbClr val="333399"/>
                </a:solidFill>
                <a:latin typeface="Arial" pitchFamily="34" charset="0"/>
              </a:rPr>
              <a:t>2 </a:t>
            </a:r>
            <a:r>
              <a:rPr lang="zh-CN" altLang="en-US" smtClean="0">
                <a:solidFill>
                  <a:srgbClr val="333399"/>
                </a:solidFill>
                <a:latin typeface="Arial" pitchFamily="34" charset="0"/>
              </a:rPr>
              <a:t>参考图像</a:t>
            </a:r>
          </a:p>
        </p:txBody>
      </p:sp>
      <p:sp>
        <p:nvSpPr>
          <p:cNvPr id="77831" name="Rectangle 8"/>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四、图像配准</a:t>
            </a:r>
            <a:r>
              <a:rPr lang="en-US" altLang="zh-CN" sz="3600" smtClean="0">
                <a:solidFill>
                  <a:srgbClr val="333399"/>
                </a:solidFill>
                <a:latin typeface="Times New Roman" pitchFamily="18" charset="0"/>
              </a:rPr>
              <a:t>(</a:t>
            </a:r>
            <a:r>
              <a:rPr lang="en-US" altLang="zh-CN" sz="3600" b="1" smtClean="0">
                <a:solidFill>
                  <a:srgbClr val="333399"/>
                </a:solidFill>
              </a:rPr>
              <a:t>Image Registration</a:t>
            </a:r>
            <a:r>
              <a:rPr lang="en-US" altLang="zh-CN" sz="3600" smtClean="0">
                <a:solidFill>
                  <a:srgbClr val="333399"/>
                </a:solidFill>
                <a:latin typeface="Times New Roman" pitchFamily="18" charset="0"/>
              </a:rPr>
              <a:t>)</a:t>
            </a:r>
          </a:p>
        </p:txBody>
      </p:sp>
    </p:spTree>
    <p:extLst>
      <p:ext uri="{BB962C8B-B14F-4D97-AF65-F5344CB8AC3E}">
        <p14:creationId xmlns:p14="http://schemas.microsoft.com/office/powerpoint/2010/main" val="15856897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ChangeArrowheads="1"/>
          </p:cNvSpPr>
          <p:nvPr/>
        </p:nvSpPr>
        <p:spPr bwMode="auto">
          <a:xfrm>
            <a:off x="2"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graphicFrame>
        <p:nvGraphicFramePr>
          <p:cNvPr id="78851" name="Object 4"/>
          <p:cNvGraphicFramePr>
            <a:graphicFrameLocks noChangeAspect="1"/>
          </p:cNvGraphicFramePr>
          <p:nvPr>
            <p:ph sz="half" idx="4294967295"/>
          </p:nvPr>
        </p:nvGraphicFramePr>
        <p:xfrm>
          <a:off x="2831364" y="4367216"/>
          <a:ext cx="6255237" cy="574675"/>
        </p:xfrm>
        <a:graphic>
          <a:graphicData uri="http://schemas.openxmlformats.org/presentationml/2006/ole">
            <mc:AlternateContent xmlns:mc="http://schemas.openxmlformats.org/markup-compatibility/2006">
              <mc:Choice xmlns:v="urn:schemas-microsoft-com:vml" Requires="v">
                <p:oleObj spid="_x0000_s31747" name="Equation" r:id="rId3" imgW="1549400" imgH="228600" progId="Equation.DSMT4">
                  <p:embed/>
                </p:oleObj>
              </mc:Choice>
              <mc:Fallback>
                <p:oleObj name="Equation" r:id="rId3" imgW="15494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364" y="4367216"/>
                        <a:ext cx="6255237"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2" name="Rectangle 6"/>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四、图像配准</a:t>
            </a:r>
          </a:p>
        </p:txBody>
      </p:sp>
      <p:sp>
        <p:nvSpPr>
          <p:cNvPr id="78853" name="Text Box 7"/>
          <p:cNvSpPr txBox="1">
            <a:spLocks noChangeArrowheads="1"/>
          </p:cNvSpPr>
          <p:nvPr/>
        </p:nvSpPr>
        <p:spPr bwMode="auto">
          <a:xfrm>
            <a:off x="814707" y="2074864"/>
            <a:ext cx="767938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Char char="n"/>
            </a:pPr>
            <a:r>
              <a:rPr lang="zh-CN" altLang="en-US" sz="3200" smtClean="0">
                <a:solidFill>
                  <a:srgbClr val="000099"/>
                </a:solidFill>
                <a:latin typeface="华文新魏" pitchFamily="2" charset="-122"/>
                <a:ea typeface="华文新魏" pitchFamily="2" charset="-122"/>
                <a:cs typeface="Angsana New" pitchFamily="18" charset="-34"/>
              </a:rPr>
              <a:t>配准原理</a:t>
            </a:r>
            <a:endParaRPr lang="en-US" altLang="zh-CN" sz="3200" smtClean="0">
              <a:solidFill>
                <a:srgbClr val="000099"/>
              </a:solidFill>
              <a:latin typeface="华文新魏" pitchFamily="2" charset="-122"/>
              <a:ea typeface="华文新魏" pitchFamily="2" charset="-122"/>
              <a:cs typeface="Angsana New" pitchFamily="18" charset="-34"/>
            </a:endParaRPr>
          </a:p>
        </p:txBody>
      </p:sp>
      <p:sp>
        <p:nvSpPr>
          <p:cNvPr id="78854" name="Text Box 9"/>
          <p:cNvSpPr txBox="1">
            <a:spLocks noChangeArrowheads="1"/>
          </p:cNvSpPr>
          <p:nvPr/>
        </p:nvSpPr>
        <p:spPr bwMode="auto">
          <a:xfrm>
            <a:off x="1102497" y="2781302"/>
            <a:ext cx="1007905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z="2800" smtClean="0">
                <a:solidFill>
                  <a:srgbClr val="333399"/>
                </a:solidFill>
                <a:ea typeface="华文新魏" pitchFamily="2" charset="-122"/>
              </a:rPr>
              <a:t>图</a:t>
            </a:r>
            <a:r>
              <a:rPr lang="en-US" altLang="zh-CN" sz="2800" smtClean="0">
                <a:solidFill>
                  <a:srgbClr val="333399"/>
                </a:solidFill>
                <a:ea typeface="华文新魏" pitchFamily="2" charset="-122"/>
              </a:rPr>
              <a:t>1</a:t>
            </a:r>
            <a:r>
              <a:rPr lang="zh-CN" altLang="en-US" sz="2800" smtClean="0">
                <a:solidFill>
                  <a:srgbClr val="333399"/>
                </a:solidFill>
                <a:ea typeface="华文新魏" pitchFamily="2" charset="-122"/>
              </a:rPr>
              <a:t>与图</a:t>
            </a:r>
            <a:r>
              <a:rPr lang="en-US" altLang="zh-CN" sz="2800" smtClean="0">
                <a:solidFill>
                  <a:srgbClr val="333399"/>
                </a:solidFill>
                <a:ea typeface="华文新魏" pitchFamily="2" charset="-122"/>
              </a:rPr>
              <a:t>2</a:t>
            </a:r>
            <a:r>
              <a:rPr lang="zh-CN" altLang="en-US" sz="2800" smtClean="0">
                <a:solidFill>
                  <a:srgbClr val="333399"/>
                </a:solidFill>
                <a:ea typeface="华文新魏" pitchFamily="2" charset="-122"/>
              </a:rPr>
              <a:t>之间存在一个缩放、旋转、平移的关系，图像配准的目标就是找到这三种变换的对应关系。即：</a:t>
            </a:r>
          </a:p>
        </p:txBody>
      </p:sp>
      <p:sp>
        <p:nvSpPr>
          <p:cNvPr id="78855" name="Text Box 10"/>
          <p:cNvSpPr txBox="1">
            <a:spLocks noChangeArrowheads="1"/>
          </p:cNvSpPr>
          <p:nvPr/>
        </p:nvSpPr>
        <p:spPr bwMode="auto">
          <a:xfrm>
            <a:off x="1102497" y="5157788"/>
            <a:ext cx="1007905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z="2800" smtClean="0">
                <a:solidFill>
                  <a:srgbClr val="333399"/>
                </a:solidFill>
                <a:ea typeface="华文新魏" pitchFamily="2" charset="-122"/>
              </a:rPr>
              <a:t>其中</a:t>
            </a:r>
            <a:r>
              <a:rPr lang="en-US" altLang="zh-CN" sz="2800" smtClean="0">
                <a:solidFill>
                  <a:srgbClr val="333399"/>
                </a:solidFill>
                <a:ea typeface="华文新魏" pitchFamily="2" charset="-122"/>
              </a:rPr>
              <a:t>g</a:t>
            </a:r>
            <a:r>
              <a:rPr lang="zh-CN" altLang="en-US" sz="2800" smtClean="0">
                <a:solidFill>
                  <a:srgbClr val="333399"/>
                </a:solidFill>
                <a:ea typeface="华文新魏" pitchFamily="2" charset="-122"/>
              </a:rPr>
              <a:t>表示二维空间坐标变换。配准的目的就是要找出最佳坐标，灰度变换参数。</a:t>
            </a:r>
          </a:p>
        </p:txBody>
      </p:sp>
    </p:spTree>
    <p:extLst>
      <p:ext uri="{BB962C8B-B14F-4D97-AF65-F5344CB8AC3E}">
        <p14:creationId xmlns:p14="http://schemas.microsoft.com/office/powerpoint/2010/main" val="12446239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773" y="4165600"/>
            <a:ext cx="3326533"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5"/>
          <p:cNvSpPr txBox="1">
            <a:spLocks noChangeArrowheads="1"/>
          </p:cNvSpPr>
          <p:nvPr/>
        </p:nvSpPr>
        <p:spPr bwMode="auto">
          <a:xfrm>
            <a:off x="1487632" y="3660775"/>
            <a:ext cx="9406133" cy="33655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defRPr/>
            </a:pPr>
            <a:r>
              <a:rPr kumimoji="0" lang="en-GB" sz="1600" b="1" i="1" dirty="0" smtClean="0">
                <a:solidFill>
                  <a:srgbClr val="000000"/>
                </a:solidFill>
                <a:effectLst>
                  <a:outerShdw blurRad="38100" dist="38100" dir="2700000" algn="tl">
                    <a:srgbClr val="C0C0C0"/>
                  </a:outerShdw>
                </a:effectLst>
              </a:rPr>
              <a:t>Figure </a:t>
            </a:r>
            <a:r>
              <a:rPr kumimoji="0" lang="en-GB" altLang="zh-CN" sz="1600" b="1" i="1" dirty="0" smtClean="0">
                <a:solidFill>
                  <a:srgbClr val="000000"/>
                </a:solidFill>
                <a:effectLst>
                  <a:outerShdw blurRad="38100" dist="38100" dir="2700000" algn="tl">
                    <a:srgbClr val="C0C0C0"/>
                  </a:outerShdw>
                </a:effectLst>
              </a:rPr>
              <a:t>3</a:t>
            </a:r>
            <a:r>
              <a:rPr kumimoji="0" lang="en-GB" sz="1600" b="1" i="1" dirty="0" smtClean="0">
                <a:solidFill>
                  <a:srgbClr val="000000"/>
                </a:solidFill>
                <a:effectLst>
                  <a:outerShdw blurRad="38100" dist="38100" dir="2700000" algn="tl">
                    <a:srgbClr val="C0C0C0"/>
                  </a:outerShdw>
                </a:effectLst>
              </a:rPr>
              <a:t>: Feature Detection</a:t>
            </a:r>
            <a:endParaRPr kumimoji="0" lang="en-US" altLang="zh-CN" sz="1600" b="1" i="1" dirty="0" smtClean="0">
              <a:solidFill>
                <a:srgbClr val="000000"/>
              </a:solidFill>
              <a:effectLst>
                <a:outerShdw blurRad="38100" dist="38100" dir="2700000" algn="tl">
                  <a:srgbClr val="C0C0C0"/>
                </a:outerShdw>
              </a:effectLst>
            </a:endParaRPr>
          </a:p>
        </p:txBody>
      </p:sp>
      <p:sp>
        <p:nvSpPr>
          <p:cNvPr id="35846" name="Text Box 6"/>
          <p:cNvSpPr txBox="1">
            <a:spLocks noChangeArrowheads="1"/>
          </p:cNvSpPr>
          <p:nvPr/>
        </p:nvSpPr>
        <p:spPr bwMode="auto">
          <a:xfrm>
            <a:off x="1390291" y="5965828"/>
            <a:ext cx="9408249" cy="703263"/>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defRPr/>
            </a:pPr>
            <a:r>
              <a:rPr kumimoji="0" lang="en-GB" sz="1600" b="1" i="1" smtClean="0">
                <a:solidFill>
                  <a:srgbClr val="000000"/>
                </a:solidFill>
                <a:effectLst>
                  <a:outerShdw blurRad="38100" dist="38100" dir="2700000" algn="tl">
                    <a:srgbClr val="C0C0C0"/>
                  </a:outerShdw>
                </a:effectLst>
              </a:rPr>
              <a:t>Figure </a:t>
            </a:r>
            <a:r>
              <a:rPr kumimoji="0" lang="en-GB" altLang="zh-CN" sz="1600" b="1" i="1" smtClean="0">
                <a:solidFill>
                  <a:srgbClr val="000000"/>
                </a:solidFill>
                <a:effectLst>
                  <a:outerShdw blurRad="38100" dist="38100" dir="2700000" algn="tl">
                    <a:srgbClr val="C0C0C0"/>
                  </a:outerShdw>
                </a:effectLst>
              </a:rPr>
              <a:t>4</a:t>
            </a:r>
            <a:r>
              <a:rPr kumimoji="0" lang="en-GB" sz="1600" b="1" i="1" smtClean="0">
                <a:solidFill>
                  <a:srgbClr val="000000"/>
                </a:solidFill>
                <a:effectLst>
                  <a:outerShdw blurRad="38100" dist="38100" dir="2700000" algn="tl">
                    <a:srgbClr val="C0C0C0"/>
                  </a:outerShdw>
                </a:effectLst>
              </a:rPr>
              <a:t>: Feature Matching</a:t>
            </a:r>
          </a:p>
          <a:p>
            <a:pPr algn="ctr" eaLnBrk="1" fontAlgn="base" hangingPunct="1">
              <a:spcBef>
                <a:spcPct val="50000"/>
              </a:spcBef>
              <a:spcAft>
                <a:spcPct val="0"/>
              </a:spcAft>
              <a:defRPr/>
            </a:pPr>
            <a:r>
              <a:rPr kumimoji="0" lang="en-US" altLang="zh-CN" sz="1600" i="1" smtClean="0">
                <a:solidFill>
                  <a:srgbClr val="000000"/>
                </a:solidFill>
                <a:effectLst>
                  <a:outerShdw blurRad="38100" dist="38100" dir="2700000" algn="tl">
                    <a:srgbClr val="C0C0C0"/>
                  </a:outerShdw>
                </a:effectLst>
              </a:rPr>
              <a:t>(Images adapted from Zitova,2003 )</a:t>
            </a:r>
          </a:p>
        </p:txBody>
      </p:sp>
      <p:pic>
        <p:nvPicPr>
          <p:cNvPr id="7987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439" y="1860550"/>
            <a:ext cx="3529681"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215" y="4165602"/>
            <a:ext cx="3542377"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9996" y="1860550"/>
            <a:ext cx="345561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p:cNvSpPr>
            <a:spLocks noChangeArrowheads="1"/>
          </p:cNvSpPr>
          <p:nvPr/>
        </p:nvSpPr>
        <p:spPr bwMode="auto">
          <a:xfrm>
            <a:off x="1297180" y="846141"/>
            <a:ext cx="9501358" cy="782637"/>
          </a:xfrm>
          <a:prstGeom prst="rect">
            <a:avLst/>
          </a:prstGeom>
          <a:noFill/>
          <a:ln w="9525">
            <a:noFill/>
            <a:miter lim="800000"/>
            <a:headEnd/>
            <a:tailEnd/>
          </a:ln>
          <a:effectLst/>
        </p:spPr>
        <p:txBody>
          <a:bodyPr anchor="ctr"/>
          <a:lstStyle/>
          <a:p>
            <a:pPr fontAlgn="base">
              <a:spcBef>
                <a:spcPct val="0"/>
              </a:spcBef>
              <a:spcAft>
                <a:spcPct val="0"/>
              </a:spcAft>
              <a:defRPr/>
            </a:pPr>
            <a:r>
              <a:rPr lang="en-GB" sz="4400" b="1" i="1" dirty="0">
                <a:solidFill>
                  <a:srgbClr val="990033"/>
                </a:solidFill>
                <a:effectLst>
                  <a:outerShdw blurRad="38100" dist="38100" dir="2700000" algn="tl">
                    <a:srgbClr val="C0C0C0"/>
                  </a:outerShdw>
                </a:effectLst>
                <a:latin typeface="Times New Roman" pitchFamily="18" charset="0"/>
              </a:rPr>
              <a:t>Image Registration</a:t>
            </a:r>
            <a:r>
              <a:rPr lang="zh-CN" altLang="en-US" sz="1400" b="1" i="1" dirty="0">
                <a:solidFill>
                  <a:srgbClr val="990033"/>
                </a:solidFill>
                <a:effectLst>
                  <a:outerShdw blurRad="38100" dist="38100" dir="2700000" algn="tl">
                    <a:srgbClr val="C0C0C0"/>
                  </a:outerShdw>
                </a:effectLst>
                <a:latin typeface="Times New Roman" pitchFamily="18" charset="0"/>
              </a:rPr>
              <a:t>（图像配准）</a:t>
            </a:r>
            <a:endParaRPr lang="en-US" altLang="zh-CN" sz="1400" b="1" i="1" dirty="0">
              <a:solidFill>
                <a:srgbClr val="990033"/>
              </a:solidFill>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16345471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1297180" y="917575"/>
            <a:ext cx="9501358" cy="782638"/>
          </a:xfrm>
          <a:prstGeom prst="rect">
            <a:avLst/>
          </a:prstGeom>
          <a:noFill/>
          <a:ln w="9525">
            <a:noFill/>
            <a:miter lim="800000"/>
            <a:headEnd/>
            <a:tailEnd/>
          </a:ln>
          <a:effectLst/>
        </p:spPr>
        <p:txBody>
          <a:bodyPr anchor="ctr"/>
          <a:lstStyle/>
          <a:p>
            <a:pPr fontAlgn="base">
              <a:spcBef>
                <a:spcPct val="0"/>
              </a:spcBef>
              <a:spcAft>
                <a:spcPct val="0"/>
              </a:spcAft>
              <a:defRPr/>
            </a:pPr>
            <a:r>
              <a:rPr lang="en-GB" sz="4400" b="1" i="1">
                <a:solidFill>
                  <a:srgbClr val="990033"/>
                </a:solidFill>
                <a:effectLst>
                  <a:outerShdw blurRad="38100" dist="38100" dir="2700000" algn="tl">
                    <a:srgbClr val="C0C0C0"/>
                  </a:outerShdw>
                </a:effectLst>
                <a:latin typeface="Times New Roman" pitchFamily="18" charset="0"/>
              </a:rPr>
              <a:t>Image Registration</a:t>
            </a:r>
            <a:endParaRPr lang="en-US" altLang="zh-CN" sz="4400" b="1" i="1">
              <a:solidFill>
                <a:srgbClr val="990033"/>
              </a:solidFill>
              <a:effectLst>
                <a:outerShdw blurRad="38100" dist="38100" dir="2700000" algn="tl">
                  <a:srgbClr val="C0C0C0"/>
                </a:outerShdw>
              </a:effectLst>
              <a:latin typeface="Times New Roman" pitchFamily="18" charset="0"/>
            </a:endParaRPr>
          </a:p>
        </p:txBody>
      </p:sp>
      <p:pic>
        <p:nvPicPr>
          <p:cNvPr id="8089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963" y="1717677"/>
            <a:ext cx="3840749"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156" y="3878266"/>
            <a:ext cx="5169671"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 Box 7"/>
          <p:cNvSpPr txBox="1">
            <a:spLocks noChangeArrowheads="1"/>
          </p:cNvSpPr>
          <p:nvPr/>
        </p:nvSpPr>
        <p:spPr bwMode="auto">
          <a:xfrm>
            <a:off x="2734023" y="3446463"/>
            <a:ext cx="6430876" cy="33655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defRPr/>
            </a:pPr>
            <a:r>
              <a:rPr kumimoji="0" lang="en-GB" sz="1600" b="1" i="1" dirty="0" smtClean="0">
                <a:solidFill>
                  <a:srgbClr val="000000"/>
                </a:solidFill>
                <a:effectLst>
                  <a:outerShdw blurRad="38100" dist="38100" dir="2700000" algn="tl">
                    <a:srgbClr val="C0C0C0"/>
                  </a:outerShdw>
                </a:effectLst>
              </a:rPr>
              <a:t>Figure </a:t>
            </a:r>
            <a:r>
              <a:rPr kumimoji="0" lang="en-GB" altLang="zh-CN" sz="1600" b="1" i="1" dirty="0" smtClean="0">
                <a:solidFill>
                  <a:srgbClr val="000000"/>
                </a:solidFill>
                <a:effectLst>
                  <a:outerShdw blurRad="38100" dist="38100" dir="2700000" algn="tl">
                    <a:srgbClr val="C0C0C0"/>
                  </a:outerShdw>
                </a:effectLst>
              </a:rPr>
              <a:t>5</a:t>
            </a:r>
            <a:r>
              <a:rPr kumimoji="0" lang="en-GB" sz="1600" b="1" i="1" dirty="0" smtClean="0">
                <a:solidFill>
                  <a:srgbClr val="000000"/>
                </a:solidFill>
                <a:effectLst>
                  <a:outerShdw blurRad="38100" dist="38100" dir="2700000" algn="tl">
                    <a:srgbClr val="C0C0C0"/>
                  </a:outerShdw>
                </a:effectLst>
              </a:rPr>
              <a:t>: Transformation Model Estimation</a:t>
            </a:r>
            <a:endParaRPr kumimoji="0" lang="en-US" altLang="zh-CN" sz="1600" b="1" i="1" dirty="0" smtClean="0">
              <a:solidFill>
                <a:srgbClr val="000000"/>
              </a:solidFill>
              <a:effectLst>
                <a:outerShdw blurRad="38100" dist="38100" dir="2700000" algn="tl">
                  <a:srgbClr val="C0C0C0"/>
                </a:outerShdw>
              </a:effectLst>
            </a:endParaRPr>
          </a:p>
        </p:txBody>
      </p:sp>
      <p:sp>
        <p:nvSpPr>
          <p:cNvPr id="34824" name="Text Box 8"/>
          <p:cNvSpPr txBox="1">
            <a:spLocks noChangeArrowheads="1"/>
          </p:cNvSpPr>
          <p:nvPr/>
        </p:nvSpPr>
        <p:spPr bwMode="auto">
          <a:xfrm>
            <a:off x="2063213" y="6038853"/>
            <a:ext cx="7582041" cy="703263"/>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defRPr/>
            </a:pPr>
            <a:r>
              <a:rPr kumimoji="0" lang="en-GB" sz="1600" b="1" i="1" dirty="0" smtClean="0">
                <a:solidFill>
                  <a:srgbClr val="000000"/>
                </a:solidFill>
                <a:effectLst>
                  <a:outerShdw blurRad="38100" dist="38100" dir="2700000" algn="tl">
                    <a:srgbClr val="C0C0C0"/>
                  </a:outerShdw>
                </a:effectLst>
              </a:rPr>
              <a:t>Figure </a:t>
            </a:r>
            <a:r>
              <a:rPr kumimoji="0" lang="en-GB" altLang="zh-CN" sz="1600" b="1" i="1" dirty="0" smtClean="0">
                <a:solidFill>
                  <a:srgbClr val="000000"/>
                </a:solidFill>
                <a:effectLst>
                  <a:outerShdw blurRad="38100" dist="38100" dir="2700000" algn="tl">
                    <a:srgbClr val="C0C0C0"/>
                  </a:outerShdw>
                </a:effectLst>
              </a:rPr>
              <a:t>6</a:t>
            </a:r>
            <a:r>
              <a:rPr kumimoji="0" lang="en-GB" sz="1600" b="1" i="1" dirty="0" smtClean="0">
                <a:solidFill>
                  <a:srgbClr val="000000"/>
                </a:solidFill>
                <a:effectLst>
                  <a:outerShdw blurRad="38100" dist="38100" dir="2700000" algn="tl">
                    <a:srgbClr val="C0C0C0"/>
                  </a:outerShdw>
                </a:effectLst>
              </a:rPr>
              <a:t>: Image Resampling and Transformation</a:t>
            </a:r>
          </a:p>
          <a:p>
            <a:pPr algn="ctr" eaLnBrk="1" fontAlgn="base" hangingPunct="1">
              <a:spcBef>
                <a:spcPct val="50000"/>
              </a:spcBef>
              <a:spcAft>
                <a:spcPct val="0"/>
              </a:spcAft>
              <a:defRPr/>
            </a:pPr>
            <a:r>
              <a:rPr kumimoji="0" lang="en-US" altLang="zh-CN" sz="1600" i="1" dirty="0" smtClean="0">
                <a:solidFill>
                  <a:srgbClr val="000000"/>
                </a:solidFill>
                <a:effectLst>
                  <a:outerShdw blurRad="38100" dist="38100" dir="2700000" algn="tl">
                    <a:srgbClr val="C0C0C0"/>
                  </a:outerShdw>
                </a:effectLst>
              </a:rPr>
              <a:t>(Images adapted from Zitova,2003 )</a:t>
            </a:r>
          </a:p>
        </p:txBody>
      </p:sp>
    </p:spTree>
    <p:extLst>
      <p:ext uri="{BB962C8B-B14F-4D97-AF65-F5344CB8AC3E}">
        <p14:creationId xmlns:p14="http://schemas.microsoft.com/office/powerpoint/2010/main" val="5247488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body" idx="1"/>
          </p:nvPr>
        </p:nvSpPr>
        <p:spPr>
          <a:xfrm>
            <a:off x="821053" y="2017713"/>
            <a:ext cx="10360501" cy="4114800"/>
          </a:xfrm>
        </p:spPr>
        <p:txBody>
          <a:bodyPr/>
          <a:lstStyle/>
          <a:p>
            <a:pPr marL="609600" indent="-609600" eaLnBrk="1" hangingPunct="1"/>
            <a:r>
              <a:rPr lang="zh-CN" altLang="en-US" dirty="0" smtClean="0">
                <a:ea typeface="隶书" pitchFamily="49" charset="-122"/>
              </a:rPr>
              <a:t>配准步骤</a:t>
            </a:r>
          </a:p>
          <a:p>
            <a:pPr marL="609600" indent="-609600" eaLnBrk="1" hangingPunct="1">
              <a:buFont typeface="Wingdings" pitchFamily="2" charset="2"/>
              <a:buNone/>
            </a:pPr>
            <a:r>
              <a:rPr lang="zh-CN" altLang="en-US" dirty="0" smtClean="0">
                <a:latin typeface="隶书" pitchFamily="49" charset="-122"/>
                <a:ea typeface="隶书" pitchFamily="49" charset="-122"/>
              </a:rPr>
              <a:t>      图像配准的过程也就是</a:t>
            </a:r>
            <a:r>
              <a:rPr lang="zh-CN" altLang="en-US" dirty="0" smtClean="0">
                <a:latin typeface="Arial" pitchFamily="34" charset="0"/>
                <a:ea typeface="隶书" pitchFamily="49" charset="-122"/>
              </a:rPr>
              <a:t>“</a:t>
            </a:r>
            <a:r>
              <a:rPr lang="zh-CN" altLang="en-US" dirty="0" smtClean="0">
                <a:latin typeface="隶书" pitchFamily="49" charset="-122"/>
                <a:ea typeface="隶书" pitchFamily="49" charset="-122"/>
              </a:rPr>
              <a:t>确定空间变换模型</a:t>
            </a:r>
            <a:r>
              <a:rPr lang="en-US" altLang="zh-CN" dirty="0" smtClean="0">
                <a:latin typeface="Arial" pitchFamily="34" charset="0"/>
                <a:ea typeface="隶书" pitchFamily="49" charset="-122"/>
              </a:rPr>
              <a:t>——</a:t>
            </a:r>
            <a:r>
              <a:rPr lang="zh-CN" altLang="en-US" dirty="0" smtClean="0">
                <a:latin typeface="隶书" pitchFamily="49" charset="-122"/>
                <a:ea typeface="隶书" pitchFamily="49" charset="-122"/>
              </a:rPr>
              <a:t>求解变换模型参数</a:t>
            </a:r>
            <a:r>
              <a:rPr lang="zh-CN" altLang="en-US" dirty="0" smtClean="0">
                <a:latin typeface="Arial" pitchFamily="34" charset="0"/>
                <a:ea typeface="隶书" pitchFamily="49" charset="-122"/>
              </a:rPr>
              <a:t>”</a:t>
            </a:r>
            <a:r>
              <a:rPr lang="zh-CN" altLang="en-US" dirty="0" smtClean="0">
                <a:latin typeface="隶书" pitchFamily="49" charset="-122"/>
                <a:ea typeface="隶书" pitchFamily="49" charset="-122"/>
              </a:rPr>
              <a:t>的过程。</a:t>
            </a:r>
            <a:r>
              <a:rPr lang="zh-CN" altLang="en-US" dirty="0" smtClean="0"/>
              <a:t> </a:t>
            </a:r>
          </a:p>
          <a:p>
            <a:pPr marL="609600" indent="-609600" eaLnBrk="1" hangingPunct="1">
              <a:buFont typeface="Wingdings" pitchFamily="2" charset="2"/>
              <a:buNone/>
            </a:pPr>
            <a:r>
              <a:rPr lang="en-US" altLang="zh-CN" dirty="0" smtClean="0">
                <a:latin typeface="隶书" pitchFamily="49" charset="-122"/>
                <a:ea typeface="隶书" pitchFamily="49" charset="-122"/>
              </a:rPr>
              <a:t>1. </a:t>
            </a:r>
            <a:r>
              <a:rPr lang="zh-CN" altLang="en-US" dirty="0" smtClean="0">
                <a:solidFill>
                  <a:srgbClr val="FF0000"/>
                </a:solidFill>
                <a:latin typeface="华文新魏" pitchFamily="2" charset="-122"/>
                <a:ea typeface="华文新魏" pitchFamily="2" charset="-122"/>
              </a:rPr>
              <a:t>搜索空间</a:t>
            </a:r>
          </a:p>
          <a:p>
            <a:pPr marL="609600" indent="-609600" eaLnBrk="1" hangingPunct="1">
              <a:buFont typeface="Wingdings" pitchFamily="2" charset="2"/>
              <a:buNone/>
            </a:pPr>
            <a:r>
              <a:rPr lang="en-US" altLang="zh-CN" dirty="0" smtClean="0">
                <a:latin typeface="隶书" pitchFamily="49" charset="-122"/>
                <a:ea typeface="隶书" pitchFamily="49" charset="-122"/>
              </a:rPr>
              <a:t>2. </a:t>
            </a:r>
            <a:r>
              <a:rPr lang="zh-CN" altLang="en-US" dirty="0" smtClean="0">
                <a:solidFill>
                  <a:schemeClr val="bg2"/>
                </a:solidFill>
                <a:latin typeface="隶书" pitchFamily="49" charset="-122"/>
                <a:ea typeface="隶书" pitchFamily="49" charset="-122"/>
              </a:rPr>
              <a:t>特征空间</a:t>
            </a:r>
            <a:r>
              <a:rPr lang="zh-CN" altLang="en-US" dirty="0" smtClean="0"/>
              <a:t> </a:t>
            </a:r>
          </a:p>
          <a:p>
            <a:pPr marL="609600" indent="-609600" eaLnBrk="1" hangingPunct="1">
              <a:buFont typeface="Wingdings" pitchFamily="2" charset="2"/>
              <a:buNone/>
            </a:pPr>
            <a:r>
              <a:rPr lang="en-US" altLang="zh-CN" dirty="0" smtClean="0">
                <a:latin typeface="隶书" pitchFamily="49" charset="-122"/>
                <a:ea typeface="隶书" pitchFamily="49" charset="-122"/>
              </a:rPr>
              <a:t>3. </a:t>
            </a:r>
            <a:r>
              <a:rPr lang="zh-CN" altLang="en-US" dirty="0" smtClean="0">
                <a:latin typeface="隶书" pitchFamily="49" charset="-122"/>
                <a:ea typeface="隶书" pitchFamily="49" charset="-122"/>
              </a:rPr>
              <a:t>搜索策略</a:t>
            </a:r>
            <a:r>
              <a:rPr lang="zh-CN" altLang="en-US" dirty="0" smtClean="0"/>
              <a:t> </a:t>
            </a:r>
          </a:p>
          <a:p>
            <a:pPr marL="609600" indent="-609600" eaLnBrk="1" hangingPunct="1">
              <a:buFont typeface="Wingdings" pitchFamily="2" charset="2"/>
              <a:buNone/>
            </a:pPr>
            <a:r>
              <a:rPr lang="en-US" altLang="zh-CN" dirty="0" smtClean="0">
                <a:latin typeface="隶书" pitchFamily="49" charset="-122"/>
                <a:ea typeface="隶书" pitchFamily="49" charset="-122"/>
              </a:rPr>
              <a:t>4. </a:t>
            </a:r>
            <a:r>
              <a:rPr lang="zh-CN" altLang="en-US" dirty="0" smtClean="0">
                <a:latin typeface="隶书" pitchFamily="49" charset="-122"/>
                <a:ea typeface="隶书" pitchFamily="49" charset="-122"/>
              </a:rPr>
              <a:t>相似性度量</a:t>
            </a:r>
            <a:r>
              <a:rPr lang="zh-CN" altLang="en-US" dirty="0" smtClean="0"/>
              <a:t> </a:t>
            </a:r>
            <a:endParaRPr lang="en-US" altLang="zh-CN" dirty="0" smtClean="0"/>
          </a:p>
        </p:txBody>
      </p:sp>
      <p:sp>
        <p:nvSpPr>
          <p:cNvPr id="1582083" name="AutoShape 3"/>
          <p:cNvSpPr>
            <a:spLocks noChangeArrowheads="1"/>
          </p:cNvSpPr>
          <p:nvPr/>
        </p:nvSpPr>
        <p:spPr bwMode="auto">
          <a:xfrm>
            <a:off x="5518829" y="3573463"/>
            <a:ext cx="5374933" cy="3095625"/>
          </a:xfrm>
          <a:prstGeom prst="wedgeRoundRectCallout">
            <a:avLst>
              <a:gd name="adj1" fmla="val -80363"/>
              <a:gd name="adj2" fmla="val -19689"/>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zh-CN" altLang="en-US" sz="2400" smtClean="0">
                <a:solidFill>
                  <a:srgbClr val="000000"/>
                </a:solidFill>
                <a:latin typeface="隶书" pitchFamily="49" charset="-122"/>
                <a:ea typeface="隶书" pitchFamily="49" charset="-122"/>
              </a:rPr>
              <a:t>  搜索空间是待配准的图像坐标之间所有可能的变换关系。例如：</a:t>
            </a:r>
          </a:p>
          <a:p>
            <a:pPr fontAlgn="base">
              <a:spcBef>
                <a:spcPct val="0"/>
              </a:spcBef>
              <a:spcAft>
                <a:spcPct val="0"/>
              </a:spcAft>
              <a:buClr>
                <a:srgbClr val="333399"/>
              </a:buClr>
              <a:buFont typeface="Wingdings" pitchFamily="2" charset="2"/>
              <a:buChar char="Ø"/>
            </a:pPr>
            <a:r>
              <a:rPr lang="zh-CN" altLang="en-US" sz="2400" smtClean="0">
                <a:solidFill>
                  <a:srgbClr val="333399"/>
                </a:solidFill>
                <a:latin typeface="隶书" pitchFamily="49" charset="-122"/>
                <a:ea typeface="华文新魏" pitchFamily="2" charset="-122"/>
              </a:rPr>
              <a:t>刚体变换</a:t>
            </a:r>
          </a:p>
          <a:p>
            <a:pPr fontAlgn="base">
              <a:spcBef>
                <a:spcPct val="0"/>
              </a:spcBef>
              <a:spcAft>
                <a:spcPct val="0"/>
              </a:spcAft>
              <a:buClr>
                <a:srgbClr val="333399"/>
              </a:buClr>
              <a:buFont typeface="Wingdings" pitchFamily="2" charset="2"/>
              <a:buChar char="Ø"/>
            </a:pPr>
            <a:r>
              <a:rPr lang="zh-CN" altLang="en-US" sz="2400" smtClean="0">
                <a:solidFill>
                  <a:srgbClr val="333399"/>
                </a:solidFill>
                <a:latin typeface="隶书" pitchFamily="49" charset="-122"/>
                <a:ea typeface="华文新魏" pitchFamily="2" charset="-122"/>
              </a:rPr>
              <a:t>仿射变换</a:t>
            </a:r>
          </a:p>
          <a:p>
            <a:pPr fontAlgn="base">
              <a:spcBef>
                <a:spcPct val="0"/>
              </a:spcBef>
              <a:spcAft>
                <a:spcPct val="0"/>
              </a:spcAft>
              <a:buClr>
                <a:srgbClr val="333399"/>
              </a:buClr>
              <a:buFont typeface="Wingdings" pitchFamily="2" charset="2"/>
              <a:buChar char="Ø"/>
            </a:pPr>
            <a:r>
              <a:rPr lang="zh-CN" altLang="en-US" sz="2400" smtClean="0">
                <a:solidFill>
                  <a:srgbClr val="333399"/>
                </a:solidFill>
                <a:latin typeface="隶书" pitchFamily="49" charset="-122"/>
                <a:ea typeface="华文新魏" pitchFamily="2" charset="-122"/>
              </a:rPr>
              <a:t>投影变换</a:t>
            </a:r>
          </a:p>
          <a:p>
            <a:pPr fontAlgn="base">
              <a:spcBef>
                <a:spcPct val="0"/>
              </a:spcBef>
              <a:spcAft>
                <a:spcPct val="0"/>
              </a:spcAft>
              <a:buClr>
                <a:srgbClr val="333399"/>
              </a:buClr>
              <a:buFont typeface="Wingdings" pitchFamily="2" charset="2"/>
              <a:buChar char="Ø"/>
            </a:pPr>
            <a:r>
              <a:rPr lang="zh-CN" altLang="en-US" sz="2400" smtClean="0">
                <a:solidFill>
                  <a:srgbClr val="333399"/>
                </a:solidFill>
                <a:latin typeface="隶书" pitchFamily="49" charset="-122"/>
                <a:ea typeface="华文新魏" pitchFamily="2" charset="-122"/>
              </a:rPr>
              <a:t>非线性变换等</a:t>
            </a:r>
            <a:endParaRPr lang="zh-CN" altLang="en-US" sz="2400" smtClean="0">
              <a:solidFill>
                <a:srgbClr val="333399"/>
              </a:solidFill>
              <a:latin typeface="Arial" pitchFamily="34" charset="0"/>
              <a:ea typeface="华文新魏" pitchFamily="2" charset="-122"/>
            </a:endParaRPr>
          </a:p>
        </p:txBody>
      </p:sp>
      <p:sp>
        <p:nvSpPr>
          <p:cNvPr id="81924"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四、图像配准</a:t>
            </a:r>
          </a:p>
        </p:txBody>
      </p:sp>
    </p:spTree>
    <p:custDataLst>
      <p:tags r:id="rId1"/>
    </p:custDataLst>
    <p:extLst>
      <p:ext uri="{BB962C8B-B14F-4D97-AF65-F5344CB8AC3E}">
        <p14:creationId xmlns:p14="http://schemas.microsoft.com/office/powerpoint/2010/main" val="41398815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ChangeArrowheads="1"/>
          </p:cNvSpPr>
          <p:nvPr>
            <p:ph type="body" idx="1"/>
          </p:nvPr>
        </p:nvSpPr>
        <p:spPr>
          <a:xfrm>
            <a:off x="814705" y="2017713"/>
            <a:ext cx="10360501" cy="4114800"/>
          </a:xfrm>
        </p:spPr>
        <p:txBody>
          <a:bodyPr/>
          <a:lstStyle/>
          <a:p>
            <a:pPr marL="609600" indent="-609600" eaLnBrk="1" hangingPunct="1"/>
            <a:r>
              <a:rPr lang="zh-CN" altLang="en-US" dirty="0" smtClean="0">
                <a:ea typeface="隶书" pitchFamily="49" charset="-122"/>
              </a:rPr>
              <a:t>配准步骤</a:t>
            </a:r>
          </a:p>
          <a:p>
            <a:pPr marL="609600" indent="-609600" eaLnBrk="1" hangingPunct="1">
              <a:buFont typeface="Wingdings" pitchFamily="2" charset="2"/>
              <a:buNone/>
            </a:pPr>
            <a:r>
              <a:rPr lang="zh-CN" altLang="en-US" dirty="0" smtClean="0">
                <a:latin typeface="隶书" pitchFamily="49" charset="-122"/>
                <a:ea typeface="隶书" pitchFamily="49" charset="-122"/>
              </a:rPr>
              <a:t>      图像配准的过程也就是</a:t>
            </a:r>
            <a:r>
              <a:rPr lang="zh-CN" altLang="en-US" dirty="0" smtClean="0">
                <a:latin typeface="Arial" pitchFamily="34" charset="0"/>
                <a:ea typeface="隶书" pitchFamily="49" charset="-122"/>
              </a:rPr>
              <a:t>“</a:t>
            </a:r>
            <a:r>
              <a:rPr lang="zh-CN" altLang="en-US" dirty="0" smtClean="0">
                <a:latin typeface="隶书" pitchFamily="49" charset="-122"/>
                <a:ea typeface="隶书" pitchFamily="49" charset="-122"/>
              </a:rPr>
              <a:t>确定空间变换模型</a:t>
            </a:r>
            <a:r>
              <a:rPr lang="en-US" altLang="zh-CN" dirty="0" smtClean="0">
                <a:latin typeface="Arial" pitchFamily="34" charset="0"/>
                <a:ea typeface="隶书" pitchFamily="49" charset="-122"/>
              </a:rPr>
              <a:t>——</a:t>
            </a:r>
            <a:r>
              <a:rPr lang="zh-CN" altLang="en-US" dirty="0" smtClean="0">
                <a:latin typeface="隶书" pitchFamily="49" charset="-122"/>
                <a:ea typeface="隶书" pitchFamily="49" charset="-122"/>
              </a:rPr>
              <a:t>求解变换模型参数</a:t>
            </a:r>
            <a:r>
              <a:rPr lang="zh-CN" altLang="en-US" dirty="0" smtClean="0">
                <a:latin typeface="Arial" pitchFamily="34" charset="0"/>
                <a:ea typeface="隶书" pitchFamily="49" charset="-122"/>
              </a:rPr>
              <a:t>”</a:t>
            </a:r>
            <a:r>
              <a:rPr lang="zh-CN" altLang="en-US" dirty="0" smtClean="0">
                <a:latin typeface="隶书" pitchFamily="49" charset="-122"/>
                <a:ea typeface="隶书" pitchFamily="49" charset="-122"/>
              </a:rPr>
              <a:t>的过程。</a:t>
            </a:r>
            <a:r>
              <a:rPr lang="zh-CN" altLang="en-US" dirty="0" smtClean="0"/>
              <a:t> </a:t>
            </a:r>
          </a:p>
          <a:p>
            <a:pPr marL="609600" indent="-609600" eaLnBrk="1" hangingPunct="1">
              <a:buFont typeface="Wingdings" pitchFamily="2" charset="2"/>
              <a:buNone/>
            </a:pPr>
            <a:r>
              <a:rPr lang="en-US" altLang="zh-CN" dirty="0" smtClean="0">
                <a:latin typeface="隶书" pitchFamily="49" charset="-122"/>
                <a:ea typeface="隶书" pitchFamily="49" charset="-122"/>
              </a:rPr>
              <a:t>1. </a:t>
            </a:r>
            <a:r>
              <a:rPr lang="zh-CN" altLang="en-US" dirty="0" smtClean="0">
                <a:latin typeface="隶书" pitchFamily="49" charset="-122"/>
                <a:ea typeface="隶书" pitchFamily="49" charset="-122"/>
              </a:rPr>
              <a:t>搜索空间</a:t>
            </a:r>
          </a:p>
          <a:p>
            <a:pPr marL="609600" indent="-609600" eaLnBrk="1" hangingPunct="1">
              <a:buFont typeface="Wingdings" pitchFamily="2" charset="2"/>
              <a:buNone/>
            </a:pPr>
            <a:r>
              <a:rPr lang="en-US" altLang="zh-CN" dirty="0" smtClean="0">
                <a:latin typeface="隶书" pitchFamily="49" charset="-122"/>
                <a:ea typeface="隶书" pitchFamily="49" charset="-122"/>
              </a:rPr>
              <a:t>2. </a:t>
            </a:r>
            <a:r>
              <a:rPr lang="zh-CN" altLang="en-US" dirty="0" smtClean="0">
                <a:solidFill>
                  <a:srgbClr val="FF0000"/>
                </a:solidFill>
                <a:latin typeface="华文新魏" pitchFamily="2" charset="-122"/>
                <a:ea typeface="华文新魏" pitchFamily="2" charset="-122"/>
              </a:rPr>
              <a:t>特征空间</a:t>
            </a:r>
            <a:r>
              <a:rPr lang="zh-CN" altLang="en-US" dirty="0" smtClean="0"/>
              <a:t> </a:t>
            </a:r>
          </a:p>
          <a:p>
            <a:pPr marL="609600" indent="-609600" eaLnBrk="1" hangingPunct="1">
              <a:buFont typeface="Wingdings" pitchFamily="2" charset="2"/>
              <a:buNone/>
            </a:pPr>
            <a:r>
              <a:rPr lang="en-US" altLang="zh-CN" dirty="0" smtClean="0">
                <a:latin typeface="隶书" pitchFamily="49" charset="-122"/>
                <a:ea typeface="隶书" pitchFamily="49" charset="-122"/>
              </a:rPr>
              <a:t>3. </a:t>
            </a:r>
            <a:r>
              <a:rPr lang="zh-CN" altLang="en-US" dirty="0" smtClean="0">
                <a:latin typeface="隶书" pitchFamily="49" charset="-122"/>
                <a:ea typeface="隶书" pitchFamily="49" charset="-122"/>
              </a:rPr>
              <a:t>搜索策略</a:t>
            </a:r>
            <a:r>
              <a:rPr lang="zh-CN" altLang="en-US" dirty="0" smtClean="0"/>
              <a:t> </a:t>
            </a:r>
          </a:p>
          <a:p>
            <a:pPr marL="609600" indent="-609600" eaLnBrk="1" hangingPunct="1">
              <a:buFont typeface="Wingdings" pitchFamily="2" charset="2"/>
              <a:buNone/>
            </a:pPr>
            <a:r>
              <a:rPr lang="en-US" altLang="zh-CN" dirty="0" smtClean="0">
                <a:latin typeface="隶书" pitchFamily="49" charset="-122"/>
                <a:ea typeface="隶书" pitchFamily="49" charset="-122"/>
              </a:rPr>
              <a:t>4. </a:t>
            </a:r>
            <a:r>
              <a:rPr lang="zh-CN" altLang="en-US" dirty="0" smtClean="0">
                <a:latin typeface="隶书" pitchFamily="49" charset="-122"/>
                <a:ea typeface="隶书" pitchFamily="49" charset="-122"/>
              </a:rPr>
              <a:t>相似性度量</a:t>
            </a:r>
            <a:r>
              <a:rPr lang="zh-CN" altLang="en-US" dirty="0" smtClean="0"/>
              <a:t> </a:t>
            </a:r>
          </a:p>
        </p:txBody>
      </p:sp>
      <p:sp>
        <p:nvSpPr>
          <p:cNvPr id="82947" name="Rectangle 8"/>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四、图像配准</a:t>
            </a:r>
          </a:p>
        </p:txBody>
      </p:sp>
      <p:sp>
        <p:nvSpPr>
          <p:cNvPr id="1555465" name="AutoShape 9"/>
          <p:cNvSpPr>
            <a:spLocks noChangeArrowheads="1"/>
          </p:cNvSpPr>
          <p:nvPr/>
        </p:nvSpPr>
        <p:spPr bwMode="auto">
          <a:xfrm>
            <a:off x="5518829" y="3716338"/>
            <a:ext cx="5374933" cy="2665412"/>
          </a:xfrm>
          <a:prstGeom prst="wedgeRoundRectCallout">
            <a:avLst>
              <a:gd name="adj1" fmla="val -80686"/>
              <a:gd name="adj2" fmla="val -112"/>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2400" smtClean="0">
                <a:solidFill>
                  <a:srgbClr val="000000"/>
                </a:solidFill>
                <a:latin typeface="Arial" pitchFamily="34" charset="0"/>
                <a:ea typeface="隶书" pitchFamily="49" charset="-122"/>
              </a:rPr>
              <a:t>      </a:t>
            </a:r>
            <a:r>
              <a:rPr lang="zh-CN" altLang="en-US" sz="2000" smtClean="0">
                <a:solidFill>
                  <a:srgbClr val="000000"/>
                </a:solidFill>
                <a:latin typeface="Arial" pitchFamily="34" charset="0"/>
                <a:ea typeface="隶书" pitchFamily="49" charset="-122"/>
              </a:rPr>
              <a:t>从待配准的图像中提取出来用于匹配的特征，包括边缘、轮廓、面目标拐角、曲线上的交叉点和高曲率的点等地物特征以及人工选取的配准控制点等外部特征。</a:t>
            </a:r>
            <a:r>
              <a:rPr lang="zh-CN" altLang="en-US" sz="2000" smtClean="0">
                <a:solidFill>
                  <a:srgbClr val="000000"/>
                </a:solidFill>
                <a:latin typeface="Arial" pitchFamily="34" charset="0"/>
              </a:rPr>
              <a:t> </a:t>
            </a:r>
          </a:p>
        </p:txBody>
      </p:sp>
    </p:spTree>
    <p:custDataLst>
      <p:tags r:id="rId1"/>
    </p:custDataLst>
    <p:extLst>
      <p:ext uri="{BB962C8B-B14F-4D97-AF65-F5344CB8AC3E}">
        <p14:creationId xmlns:p14="http://schemas.microsoft.com/office/powerpoint/2010/main" val="11176423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Rectangle 2"/>
          <p:cNvSpPr>
            <a:spLocks noGrp="1" noChangeArrowheads="1"/>
          </p:cNvSpPr>
          <p:nvPr>
            <p:ph type="body" idx="1"/>
          </p:nvPr>
        </p:nvSpPr>
        <p:spPr>
          <a:xfrm>
            <a:off x="814705" y="2060575"/>
            <a:ext cx="10360501" cy="4114800"/>
          </a:xfrm>
        </p:spPr>
        <p:txBody>
          <a:bodyPr/>
          <a:lstStyle/>
          <a:p>
            <a:pPr marL="609600" indent="-609600" eaLnBrk="1" hangingPunct="1"/>
            <a:r>
              <a:rPr lang="zh-CN" altLang="en-US" smtClean="0">
                <a:ea typeface="隶书" pitchFamily="49" charset="-122"/>
              </a:rPr>
              <a:t>配准步骤</a:t>
            </a:r>
          </a:p>
          <a:p>
            <a:pPr marL="609600" indent="-609600" eaLnBrk="1" hangingPunct="1">
              <a:buFont typeface="Wingdings" pitchFamily="2" charset="2"/>
              <a:buNone/>
            </a:pPr>
            <a:r>
              <a:rPr lang="zh-CN" altLang="en-US" smtClean="0">
                <a:latin typeface="隶书" pitchFamily="49" charset="-122"/>
                <a:ea typeface="隶书" pitchFamily="49" charset="-122"/>
              </a:rPr>
              <a:t>      图像配准的过程也就是</a:t>
            </a:r>
            <a:r>
              <a:rPr lang="zh-CN" altLang="en-US" smtClean="0">
                <a:latin typeface="Arial" pitchFamily="34" charset="0"/>
                <a:ea typeface="隶书" pitchFamily="49" charset="-122"/>
              </a:rPr>
              <a:t>“</a:t>
            </a:r>
            <a:r>
              <a:rPr lang="zh-CN" altLang="en-US" smtClean="0">
                <a:latin typeface="隶书" pitchFamily="49" charset="-122"/>
                <a:ea typeface="隶书" pitchFamily="49" charset="-122"/>
              </a:rPr>
              <a:t>确定空间变换模型</a:t>
            </a:r>
            <a:r>
              <a:rPr lang="en-US" altLang="zh-CN" smtClean="0">
                <a:latin typeface="Arial" pitchFamily="34" charset="0"/>
                <a:ea typeface="隶书" pitchFamily="49" charset="-122"/>
              </a:rPr>
              <a:t>——</a:t>
            </a:r>
            <a:r>
              <a:rPr lang="zh-CN" altLang="en-US" smtClean="0">
                <a:latin typeface="隶书" pitchFamily="49" charset="-122"/>
                <a:ea typeface="隶书" pitchFamily="49" charset="-122"/>
              </a:rPr>
              <a:t>求解变换模型参数</a:t>
            </a:r>
            <a:r>
              <a:rPr lang="zh-CN" altLang="en-US" smtClean="0">
                <a:latin typeface="Arial" pitchFamily="34" charset="0"/>
                <a:ea typeface="隶书" pitchFamily="49" charset="-122"/>
              </a:rPr>
              <a:t>”</a:t>
            </a:r>
            <a:r>
              <a:rPr lang="zh-CN" altLang="en-US" smtClean="0">
                <a:latin typeface="隶书" pitchFamily="49" charset="-122"/>
                <a:ea typeface="隶书" pitchFamily="49" charset="-122"/>
              </a:rPr>
              <a:t>的过程。</a:t>
            </a:r>
            <a:r>
              <a:rPr lang="zh-CN" altLang="en-US" smtClean="0"/>
              <a:t> </a:t>
            </a:r>
          </a:p>
          <a:p>
            <a:pPr marL="609600" indent="-609600" eaLnBrk="1" hangingPunct="1">
              <a:buFont typeface="Wingdings" pitchFamily="2" charset="2"/>
              <a:buNone/>
            </a:pPr>
            <a:r>
              <a:rPr lang="en-US" altLang="zh-CN" smtClean="0">
                <a:latin typeface="隶书" pitchFamily="49" charset="-122"/>
                <a:ea typeface="隶书" pitchFamily="49" charset="-122"/>
              </a:rPr>
              <a:t>1. </a:t>
            </a:r>
            <a:r>
              <a:rPr lang="zh-CN" altLang="en-US" smtClean="0">
                <a:latin typeface="隶书" pitchFamily="49" charset="-122"/>
                <a:ea typeface="隶书" pitchFamily="49" charset="-122"/>
              </a:rPr>
              <a:t>搜索空间</a:t>
            </a:r>
          </a:p>
          <a:p>
            <a:pPr marL="609600" indent="-609600" eaLnBrk="1" hangingPunct="1">
              <a:buFont typeface="Wingdings" pitchFamily="2" charset="2"/>
              <a:buNone/>
            </a:pPr>
            <a:r>
              <a:rPr lang="en-US" altLang="zh-CN" smtClean="0">
                <a:latin typeface="隶书" pitchFamily="49" charset="-122"/>
                <a:ea typeface="隶书" pitchFamily="49" charset="-122"/>
              </a:rPr>
              <a:t>2. </a:t>
            </a:r>
            <a:r>
              <a:rPr lang="zh-CN" altLang="en-US" smtClean="0">
                <a:solidFill>
                  <a:schemeClr val="bg2"/>
                </a:solidFill>
                <a:latin typeface="隶书" pitchFamily="49" charset="-122"/>
                <a:ea typeface="隶书" pitchFamily="49" charset="-122"/>
              </a:rPr>
              <a:t>特征空间</a:t>
            </a:r>
            <a:r>
              <a:rPr lang="zh-CN" altLang="en-US" smtClean="0"/>
              <a:t> </a:t>
            </a:r>
          </a:p>
          <a:p>
            <a:pPr marL="609600" indent="-609600" eaLnBrk="1" hangingPunct="1">
              <a:buFont typeface="Wingdings" pitchFamily="2" charset="2"/>
              <a:buNone/>
            </a:pPr>
            <a:r>
              <a:rPr lang="en-US" altLang="zh-CN" smtClean="0">
                <a:latin typeface="隶书" pitchFamily="49" charset="-122"/>
                <a:ea typeface="隶书" pitchFamily="49" charset="-122"/>
              </a:rPr>
              <a:t>3. </a:t>
            </a:r>
            <a:r>
              <a:rPr lang="zh-CN" altLang="en-US" smtClean="0">
                <a:solidFill>
                  <a:srgbClr val="FF0000"/>
                </a:solidFill>
                <a:latin typeface="华文新魏" pitchFamily="2" charset="-122"/>
                <a:ea typeface="华文新魏" pitchFamily="2" charset="-122"/>
              </a:rPr>
              <a:t>搜索策略</a:t>
            </a:r>
            <a:r>
              <a:rPr lang="zh-CN" altLang="en-US" smtClean="0"/>
              <a:t> </a:t>
            </a:r>
          </a:p>
          <a:p>
            <a:pPr marL="609600" indent="-609600" eaLnBrk="1" hangingPunct="1">
              <a:buFont typeface="Wingdings" pitchFamily="2" charset="2"/>
              <a:buNone/>
            </a:pPr>
            <a:r>
              <a:rPr lang="en-US" altLang="zh-CN" smtClean="0">
                <a:latin typeface="隶书" pitchFamily="49" charset="-122"/>
                <a:ea typeface="隶书" pitchFamily="49" charset="-122"/>
              </a:rPr>
              <a:t>4. </a:t>
            </a:r>
            <a:r>
              <a:rPr lang="zh-CN" altLang="en-US" smtClean="0">
                <a:latin typeface="隶书" pitchFamily="49" charset="-122"/>
                <a:ea typeface="隶书" pitchFamily="49" charset="-122"/>
              </a:rPr>
              <a:t>相似性度量</a:t>
            </a:r>
            <a:r>
              <a:rPr lang="zh-CN" altLang="en-US" smtClean="0"/>
              <a:t> </a:t>
            </a:r>
          </a:p>
        </p:txBody>
      </p:sp>
      <p:sp>
        <p:nvSpPr>
          <p:cNvPr id="1583109" name="AutoShape 5"/>
          <p:cNvSpPr>
            <a:spLocks noChangeArrowheads="1"/>
          </p:cNvSpPr>
          <p:nvPr/>
        </p:nvSpPr>
        <p:spPr bwMode="auto">
          <a:xfrm>
            <a:off x="5133696" y="4149728"/>
            <a:ext cx="5662725" cy="1655763"/>
          </a:xfrm>
          <a:prstGeom prst="wedgeRoundRectCallout">
            <a:avLst>
              <a:gd name="adj1" fmla="val -72515"/>
              <a:gd name="adj2" fmla="val 41911"/>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zh-CN" altLang="en-US" sz="2400" smtClean="0">
                <a:solidFill>
                  <a:srgbClr val="000000"/>
                </a:solidFill>
                <a:latin typeface="Arial" pitchFamily="34" charset="0"/>
                <a:ea typeface="隶书" pitchFamily="49" charset="-122"/>
              </a:rPr>
              <a:t>     </a:t>
            </a:r>
            <a:r>
              <a:rPr lang="zh-CN" altLang="en-US" sz="2800" smtClean="0">
                <a:solidFill>
                  <a:srgbClr val="000000"/>
                </a:solidFill>
                <a:latin typeface="Arial" pitchFamily="34" charset="0"/>
                <a:ea typeface="隶书" pitchFamily="49" charset="-122"/>
              </a:rPr>
              <a:t>在搜索空间寻找最佳的变换模型参数的过程中所采用的方法。</a:t>
            </a:r>
            <a:r>
              <a:rPr lang="zh-CN" altLang="en-US" sz="2800" smtClean="0">
                <a:solidFill>
                  <a:srgbClr val="000000"/>
                </a:solidFill>
                <a:latin typeface="Arial" pitchFamily="34" charset="0"/>
              </a:rPr>
              <a:t> </a:t>
            </a:r>
          </a:p>
        </p:txBody>
      </p:sp>
      <p:sp>
        <p:nvSpPr>
          <p:cNvPr id="83972"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四、图像配准</a:t>
            </a:r>
          </a:p>
        </p:txBody>
      </p:sp>
    </p:spTree>
    <p:custDataLst>
      <p:tags r:id="rId1"/>
    </p:custDataLst>
    <p:extLst>
      <p:ext uri="{BB962C8B-B14F-4D97-AF65-F5344CB8AC3E}">
        <p14:creationId xmlns:p14="http://schemas.microsoft.com/office/powerpoint/2010/main" val="25448392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Rectangle 2"/>
          <p:cNvSpPr>
            <a:spLocks noGrp="1" noChangeArrowheads="1"/>
          </p:cNvSpPr>
          <p:nvPr>
            <p:ph type="body" idx="1"/>
          </p:nvPr>
        </p:nvSpPr>
        <p:spPr>
          <a:xfrm>
            <a:off x="814705" y="2060575"/>
            <a:ext cx="10360501" cy="4114800"/>
          </a:xfrm>
        </p:spPr>
        <p:txBody>
          <a:bodyPr/>
          <a:lstStyle/>
          <a:p>
            <a:pPr marL="609600" indent="-609600" eaLnBrk="1" hangingPunct="1"/>
            <a:r>
              <a:rPr lang="zh-CN" altLang="en-US" smtClean="0">
                <a:ea typeface="隶书" pitchFamily="49" charset="-122"/>
              </a:rPr>
              <a:t>配准步骤</a:t>
            </a:r>
          </a:p>
          <a:p>
            <a:pPr marL="609600" indent="-609600" eaLnBrk="1" hangingPunct="1">
              <a:buFont typeface="Wingdings" pitchFamily="2" charset="2"/>
              <a:buNone/>
            </a:pPr>
            <a:r>
              <a:rPr lang="zh-CN" altLang="en-US" smtClean="0">
                <a:latin typeface="隶书" pitchFamily="49" charset="-122"/>
                <a:ea typeface="隶书" pitchFamily="49" charset="-122"/>
              </a:rPr>
              <a:t>      图像配准的过程也就是</a:t>
            </a:r>
            <a:r>
              <a:rPr lang="zh-CN" altLang="en-US" smtClean="0">
                <a:latin typeface="Arial" pitchFamily="34" charset="0"/>
                <a:ea typeface="隶书" pitchFamily="49" charset="-122"/>
              </a:rPr>
              <a:t>“</a:t>
            </a:r>
            <a:r>
              <a:rPr lang="zh-CN" altLang="en-US" smtClean="0">
                <a:latin typeface="隶书" pitchFamily="49" charset="-122"/>
                <a:ea typeface="隶书" pitchFamily="49" charset="-122"/>
              </a:rPr>
              <a:t>确定空间变换模型</a:t>
            </a:r>
            <a:r>
              <a:rPr lang="en-US" altLang="zh-CN" smtClean="0">
                <a:latin typeface="Arial" pitchFamily="34" charset="0"/>
                <a:ea typeface="隶书" pitchFamily="49" charset="-122"/>
              </a:rPr>
              <a:t>——</a:t>
            </a:r>
            <a:r>
              <a:rPr lang="zh-CN" altLang="en-US" smtClean="0">
                <a:latin typeface="隶书" pitchFamily="49" charset="-122"/>
                <a:ea typeface="隶书" pitchFamily="49" charset="-122"/>
              </a:rPr>
              <a:t>求解变换模型参数</a:t>
            </a:r>
            <a:r>
              <a:rPr lang="zh-CN" altLang="en-US" smtClean="0">
                <a:latin typeface="Arial" pitchFamily="34" charset="0"/>
                <a:ea typeface="隶书" pitchFamily="49" charset="-122"/>
              </a:rPr>
              <a:t>”</a:t>
            </a:r>
            <a:r>
              <a:rPr lang="zh-CN" altLang="en-US" smtClean="0">
                <a:latin typeface="隶书" pitchFamily="49" charset="-122"/>
                <a:ea typeface="隶书" pitchFamily="49" charset="-122"/>
              </a:rPr>
              <a:t>的过程。</a:t>
            </a:r>
            <a:r>
              <a:rPr lang="zh-CN" altLang="en-US" smtClean="0"/>
              <a:t> </a:t>
            </a:r>
          </a:p>
          <a:p>
            <a:pPr marL="609600" indent="-609600" eaLnBrk="1" hangingPunct="1">
              <a:buFont typeface="Wingdings" pitchFamily="2" charset="2"/>
              <a:buNone/>
            </a:pPr>
            <a:r>
              <a:rPr lang="en-US" altLang="zh-CN" smtClean="0">
                <a:latin typeface="隶书" pitchFamily="49" charset="-122"/>
                <a:ea typeface="隶书" pitchFamily="49" charset="-122"/>
              </a:rPr>
              <a:t>1. </a:t>
            </a:r>
            <a:r>
              <a:rPr lang="zh-CN" altLang="en-US" smtClean="0">
                <a:latin typeface="隶书" pitchFamily="49" charset="-122"/>
                <a:ea typeface="隶书" pitchFamily="49" charset="-122"/>
              </a:rPr>
              <a:t>搜索空间</a:t>
            </a:r>
          </a:p>
          <a:p>
            <a:pPr marL="609600" indent="-609600" eaLnBrk="1" hangingPunct="1">
              <a:buFont typeface="Wingdings" pitchFamily="2" charset="2"/>
              <a:buNone/>
            </a:pPr>
            <a:r>
              <a:rPr lang="en-US" altLang="zh-CN" smtClean="0">
                <a:latin typeface="隶书" pitchFamily="49" charset="-122"/>
                <a:ea typeface="隶书" pitchFamily="49" charset="-122"/>
              </a:rPr>
              <a:t>2. </a:t>
            </a:r>
            <a:r>
              <a:rPr lang="zh-CN" altLang="en-US" smtClean="0">
                <a:solidFill>
                  <a:schemeClr val="bg2"/>
                </a:solidFill>
                <a:latin typeface="隶书" pitchFamily="49" charset="-122"/>
                <a:ea typeface="隶书" pitchFamily="49" charset="-122"/>
              </a:rPr>
              <a:t>特征空间</a:t>
            </a:r>
            <a:r>
              <a:rPr lang="zh-CN" altLang="en-US" smtClean="0"/>
              <a:t> </a:t>
            </a:r>
          </a:p>
          <a:p>
            <a:pPr marL="609600" indent="-609600" eaLnBrk="1" hangingPunct="1">
              <a:buFont typeface="Wingdings" pitchFamily="2" charset="2"/>
              <a:buNone/>
            </a:pPr>
            <a:r>
              <a:rPr lang="en-US" altLang="zh-CN" smtClean="0">
                <a:latin typeface="隶书" pitchFamily="49" charset="-122"/>
                <a:ea typeface="隶书" pitchFamily="49" charset="-122"/>
              </a:rPr>
              <a:t>3. </a:t>
            </a:r>
            <a:r>
              <a:rPr lang="zh-CN" altLang="en-US" smtClean="0">
                <a:latin typeface="隶书" pitchFamily="49" charset="-122"/>
                <a:ea typeface="隶书" pitchFamily="49" charset="-122"/>
              </a:rPr>
              <a:t>搜索策略</a:t>
            </a:r>
            <a:r>
              <a:rPr lang="zh-CN" altLang="en-US" smtClean="0"/>
              <a:t> </a:t>
            </a:r>
          </a:p>
          <a:p>
            <a:pPr marL="609600" indent="-609600" eaLnBrk="1" hangingPunct="1">
              <a:buFont typeface="Wingdings" pitchFamily="2" charset="2"/>
              <a:buNone/>
            </a:pPr>
            <a:r>
              <a:rPr lang="en-US" altLang="zh-CN" smtClean="0">
                <a:latin typeface="隶书" pitchFamily="49" charset="-122"/>
                <a:ea typeface="隶书" pitchFamily="49" charset="-122"/>
              </a:rPr>
              <a:t>4. </a:t>
            </a:r>
            <a:r>
              <a:rPr lang="zh-CN" altLang="en-US" smtClean="0">
                <a:solidFill>
                  <a:srgbClr val="FF0000"/>
                </a:solidFill>
                <a:latin typeface="华文新魏" pitchFamily="2" charset="-122"/>
                <a:ea typeface="华文新魏" pitchFamily="2" charset="-122"/>
              </a:rPr>
              <a:t>相似性度量</a:t>
            </a:r>
            <a:r>
              <a:rPr lang="zh-CN" altLang="en-US" smtClean="0"/>
              <a:t> </a:t>
            </a:r>
          </a:p>
        </p:txBody>
      </p:sp>
      <p:sp>
        <p:nvSpPr>
          <p:cNvPr id="1584134" name="AutoShape 6"/>
          <p:cNvSpPr>
            <a:spLocks noChangeArrowheads="1"/>
          </p:cNvSpPr>
          <p:nvPr/>
        </p:nvSpPr>
        <p:spPr bwMode="auto">
          <a:xfrm>
            <a:off x="5806621" y="4365628"/>
            <a:ext cx="5182367" cy="1655763"/>
          </a:xfrm>
          <a:prstGeom prst="wedgeRoundRectCallout">
            <a:avLst>
              <a:gd name="adj1" fmla="val -76629"/>
              <a:gd name="adj2" fmla="val 62518"/>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zh-CN" altLang="en-US" sz="2400" smtClean="0">
                <a:solidFill>
                  <a:srgbClr val="000000"/>
                </a:solidFill>
                <a:latin typeface="隶书" pitchFamily="49" charset="-122"/>
                <a:ea typeface="隶书" pitchFamily="49" charset="-122"/>
              </a:rPr>
              <a:t>  </a:t>
            </a:r>
            <a:r>
              <a:rPr lang="zh-CN" altLang="en-US" sz="2800" smtClean="0">
                <a:solidFill>
                  <a:srgbClr val="000000"/>
                </a:solidFill>
                <a:latin typeface="隶书" pitchFamily="49" charset="-122"/>
                <a:ea typeface="隶书" pitchFamily="49" charset="-122"/>
              </a:rPr>
              <a:t>衡量搜索空间中不同的参数变换模型的优异程度。</a:t>
            </a:r>
            <a:r>
              <a:rPr lang="zh-CN" altLang="en-US" smtClean="0">
                <a:solidFill>
                  <a:srgbClr val="000000"/>
                </a:solidFill>
                <a:latin typeface="隶书" pitchFamily="49" charset="-122"/>
                <a:ea typeface="隶书" pitchFamily="49" charset="-122"/>
              </a:rPr>
              <a:t> </a:t>
            </a:r>
          </a:p>
        </p:txBody>
      </p:sp>
      <p:sp>
        <p:nvSpPr>
          <p:cNvPr id="84996"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四、图像配准</a:t>
            </a:r>
          </a:p>
        </p:txBody>
      </p:sp>
    </p:spTree>
    <p:custDataLst>
      <p:tags r:id="rId1"/>
    </p:custDataLst>
    <p:extLst>
      <p:ext uri="{BB962C8B-B14F-4D97-AF65-F5344CB8AC3E}">
        <p14:creationId xmlns:p14="http://schemas.microsoft.com/office/powerpoint/2010/main" val="23431145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xfrm>
            <a:off x="814705" y="2017714"/>
            <a:ext cx="10079057" cy="1411287"/>
          </a:xfrm>
        </p:spPr>
        <p:txBody>
          <a:bodyPr/>
          <a:lstStyle/>
          <a:p>
            <a:pPr eaLnBrk="1" hangingPunct="1"/>
            <a:r>
              <a:rPr lang="zh-CN" altLang="en-US" sz="2400" smtClean="0">
                <a:solidFill>
                  <a:schemeClr val="tx2"/>
                </a:solidFill>
                <a:ea typeface="隶书" pitchFamily="49" charset="-122"/>
              </a:rPr>
              <a:t>图像几何变换</a:t>
            </a:r>
            <a:r>
              <a:rPr lang="zh-CN" altLang="en-US" sz="2400" smtClean="0"/>
              <a:t> </a:t>
            </a:r>
            <a:endParaRPr lang="zh-CN" altLang="en-US" sz="2400" smtClean="0">
              <a:latin typeface="隶书" pitchFamily="49" charset="-122"/>
              <a:ea typeface="隶书" pitchFamily="49" charset="-122"/>
            </a:endParaRPr>
          </a:p>
          <a:p>
            <a:pPr eaLnBrk="1" hangingPunct="1">
              <a:buFont typeface="Wingdings" pitchFamily="2" charset="2"/>
              <a:buNone/>
            </a:pPr>
            <a:r>
              <a:rPr lang="zh-CN" altLang="en-US" sz="2400" smtClean="0"/>
              <a:t>       </a:t>
            </a:r>
            <a:r>
              <a:rPr lang="zh-CN" altLang="en-US" sz="2400" smtClean="0">
                <a:ea typeface="隶书" pitchFamily="49" charset="-122"/>
              </a:rPr>
              <a:t>对图像进行重新采样和插值</a:t>
            </a:r>
            <a:r>
              <a:rPr lang="zh-CN" altLang="en-US" sz="2400" smtClean="0"/>
              <a:t> </a:t>
            </a:r>
            <a:endParaRPr lang="zh-CN" altLang="en-US" sz="2400" smtClean="0">
              <a:latin typeface="隶书" pitchFamily="49" charset="-122"/>
              <a:ea typeface="隶书" pitchFamily="49" charset="-122"/>
            </a:endParaRPr>
          </a:p>
          <a:p>
            <a:pPr eaLnBrk="1" hangingPunct="1"/>
            <a:r>
              <a:rPr lang="zh-CN" altLang="en-US" sz="2400" smtClean="0">
                <a:solidFill>
                  <a:schemeClr val="tx2"/>
                </a:solidFill>
                <a:latin typeface="隶书" pitchFamily="49" charset="-122"/>
                <a:ea typeface="隶书" pitchFamily="49" charset="-122"/>
              </a:rPr>
              <a:t>配准实例</a:t>
            </a:r>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958" y="5103816"/>
            <a:ext cx="311069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365" y="5103813"/>
            <a:ext cx="3047206"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960" y="3452816"/>
            <a:ext cx="3009116"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591" y="3452813"/>
            <a:ext cx="294563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Rectangle 7"/>
          <p:cNvSpPr>
            <a:spLocks noChangeArrowheads="1"/>
          </p:cNvSpPr>
          <p:nvPr/>
        </p:nvSpPr>
        <p:spPr bwMode="auto">
          <a:xfrm>
            <a:off x="3332883" y="4748213"/>
            <a:ext cx="527759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tabLst>
                <a:tab pos="3086100" algn="l"/>
              </a:tabLst>
            </a:pPr>
            <a:r>
              <a:rPr lang="zh-CN" altLang="en-US" sz="1600" smtClean="0">
                <a:solidFill>
                  <a:srgbClr val="000000"/>
                </a:solidFill>
                <a:latin typeface="Times New Roman" pitchFamily="18" charset="0"/>
                <a:cs typeface="Times New Roman" pitchFamily="18" charset="0"/>
              </a:rPr>
              <a:t>待匹配图像  </a:t>
            </a:r>
            <a:r>
              <a:rPr lang="en-US" altLang="zh-CN" sz="1600" smtClean="0">
                <a:solidFill>
                  <a:srgbClr val="000000"/>
                </a:solidFill>
                <a:latin typeface="Times New Roman" pitchFamily="18" charset="0"/>
                <a:cs typeface="Times New Roman" pitchFamily="18" charset="0"/>
              </a:rPr>
              <a:t>                                   </a:t>
            </a:r>
            <a:r>
              <a:rPr lang="zh-CN" altLang="en-US" sz="1600" smtClean="0">
                <a:solidFill>
                  <a:srgbClr val="000000"/>
                </a:solidFill>
                <a:latin typeface="Times New Roman" pitchFamily="18" charset="0"/>
                <a:cs typeface="Times New Roman" pitchFamily="18" charset="0"/>
              </a:rPr>
              <a:t>参考图像</a:t>
            </a:r>
            <a:endParaRPr lang="zh-CN" altLang="en-US" sz="1600" smtClean="0">
              <a:solidFill>
                <a:srgbClr val="000000"/>
              </a:solidFill>
              <a:latin typeface="Arial" pitchFamily="34" charset="0"/>
              <a:cs typeface="Times New Roman" pitchFamily="18" charset="0"/>
            </a:endParaRPr>
          </a:p>
        </p:txBody>
      </p:sp>
      <p:sp>
        <p:nvSpPr>
          <p:cNvPr id="86024" name="Rectangle 8"/>
          <p:cNvSpPr>
            <a:spLocks noChangeArrowheads="1"/>
          </p:cNvSpPr>
          <p:nvPr/>
        </p:nvSpPr>
        <p:spPr bwMode="auto">
          <a:xfrm>
            <a:off x="3332885" y="6405563"/>
            <a:ext cx="621714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tabLst>
                <a:tab pos="3086100" algn="l"/>
              </a:tabLst>
            </a:pPr>
            <a:r>
              <a:rPr lang="zh-CN" altLang="en-US" sz="1600" smtClean="0">
                <a:solidFill>
                  <a:srgbClr val="000000"/>
                </a:solidFill>
                <a:latin typeface="Times New Roman" pitchFamily="18" charset="0"/>
                <a:cs typeface="Times New Roman" pitchFamily="18" charset="0"/>
              </a:rPr>
              <a:t>匹配图像               </a:t>
            </a:r>
            <a:r>
              <a:rPr lang="en-US" altLang="zh-CN" sz="1600" smtClean="0">
                <a:solidFill>
                  <a:srgbClr val="000000"/>
                </a:solidFill>
                <a:latin typeface="Times New Roman" pitchFamily="18" charset="0"/>
                <a:cs typeface="Times New Roman" pitchFamily="18" charset="0"/>
              </a:rPr>
              <a:t>              </a:t>
            </a:r>
            <a:r>
              <a:rPr lang="zh-CN" altLang="en-US" sz="1600" smtClean="0">
                <a:solidFill>
                  <a:srgbClr val="000000"/>
                </a:solidFill>
                <a:latin typeface="Times New Roman" pitchFamily="18" charset="0"/>
                <a:cs typeface="Times New Roman" pitchFamily="18" charset="0"/>
              </a:rPr>
              <a:t>与参考图像的叠加效果</a:t>
            </a:r>
            <a:endParaRPr lang="zh-CN" altLang="en-US" sz="1600" smtClean="0">
              <a:solidFill>
                <a:srgbClr val="000000"/>
              </a:solidFill>
              <a:latin typeface="Arial" pitchFamily="34" charset="0"/>
              <a:cs typeface="Times New Roman" pitchFamily="18" charset="0"/>
            </a:endParaRPr>
          </a:p>
        </p:txBody>
      </p:sp>
      <p:sp>
        <p:nvSpPr>
          <p:cNvPr id="86025" name="Rectangle 10"/>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四、图像配准</a:t>
            </a:r>
          </a:p>
        </p:txBody>
      </p:sp>
    </p:spTree>
    <p:extLst>
      <p:ext uri="{BB962C8B-B14F-4D97-AF65-F5344CB8AC3E}">
        <p14:creationId xmlns:p14="http://schemas.microsoft.com/office/powerpoint/2010/main" val="1347400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725828" y="2017713"/>
            <a:ext cx="10360501" cy="4114800"/>
          </a:xfrm>
        </p:spPr>
        <p:txBody>
          <a:bodyPr/>
          <a:lstStyle/>
          <a:p>
            <a:pPr eaLnBrk="1" hangingPunct="1"/>
            <a:r>
              <a:rPr lang="zh-CN" altLang="en-US" sz="2800" b="1" smtClean="0">
                <a:solidFill>
                  <a:schemeClr val="tx2"/>
                </a:solidFill>
                <a:ea typeface="隶书" pitchFamily="49" charset="-122"/>
              </a:rPr>
              <a:t>通过相关判据求出匹配点</a:t>
            </a:r>
          </a:p>
          <a:p>
            <a:pPr eaLnBrk="1" hangingPunct="1"/>
            <a:endParaRPr lang="zh-CN" altLang="en-US" sz="2800" b="1" smtClean="0">
              <a:solidFill>
                <a:schemeClr val="tx2"/>
              </a:solidFill>
            </a:endParaRPr>
          </a:p>
          <a:p>
            <a:pPr eaLnBrk="1" hangingPunct="1"/>
            <a:endParaRPr lang="zh-CN" altLang="en-US" b="1" smtClean="0"/>
          </a:p>
          <a:p>
            <a:pPr eaLnBrk="1" hangingPunct="1"/>
            <a:endParaRPr lang="zh-CN" altLang="en-US" b="1" smtClean="0"/>
          </a:p>
          <a:p>
            <a:pPr eaLnBrk="1" hangingPunct="1"/>
            <a:endParaRPr lang="zh-CN" altLang="en-US" b="1" smtClean="0"/>
          </a:p>
          <a:p>
            <a:pPr eaLnBrk="1" hangingPunct="1"/>
            <a:r>
              <a:rPr lang="zh-CN" altLang="en-US" sz="2800" b="1" smtClean="0">
                <a:solidFill>
                  <a:schemeClr val="tx2"/>
                </a:solidFill>
                <a:ea typeface="隶书" pitchFamily="49" charset="-122"/>
              </a:rPr>
              <a:t>求解仿射变换参数</a:t>
            </a:r>
            <a:r>
              <a:rPr lang="zh-CN" altLang="en-US" sz="2800" smtClean="0"/>
              <a:t> </a:t>
            </a:r>
          </a:p>
          <a:p>
            <a:pPr eaLnBrk="1" hangingPunct="1"/>
            <a:endParaRPr lang="zh-CN" altLang="en-US" sz="2800" smtClean="0"/>
          </a:p>
        </p:txBody>
      </p:sp>
      <p:sp>
        <p:nvSpPr>
          <p:cNvPr id="87043" name="Rectangle 3"/>
          <p:cNvSpPr>
            <a:spLocks noChangeArrowheads="1"/>
          </p:cNvSpPr>
          <p:nvPr/>
        </p:nvSpPr>
        <p:spPr bwMode="auto">
          <a:xfrm>
            <a:off x="2"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graphicFrame>
        <p:nvGraphicFramePr>
          <p:cNvPr id="87044" name="Object 4"/>
          <p:cNvGraphicFramePr>
            <a:graphicFrameLocks noChangeAspect="1"/>
          </p:cNvGraphicFramePr>
          <p:nvPr/>
        </p:nvGraphicFramePr>
        <p:xfrm>
          <a:off x="3660880" y="5373691"/>
          <a:ext cx="4833208" cy="1025525"/>
        </p:xfrm>
        <a:graphic>
          <a:graphicData uri="http://schemas.openxmlformats.org/presentationml/2006/ole">
            <mc:AlternateContent xmlns:mc="http://schemas.openxmlformats.org/markup-compatibility/2006">
              <mc:Choice xmlns:v="urn:schemas-microsoft-com:vml" Requires="v">
                <p:oleObj spid="_x0000_s32771" name="Equation" r:id="rId3" imgW="1714500" imgH="482600" progId="Equation.DSMT4">
                  <p:embed/>
                </p:oleObj>
              </mc:Choice>
              <mc:Fallback>
                <p:oleObj name="Equation" r:id="rId3" imgW="17145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880" y="5373691"/>
                        <a:ext cx="483320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70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565" y="2701928"/>
            <a:ext cx="4126425"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063" y="2701928"/>
            <a:ext cx="4128542"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AutoShape 7"/>
          <p:cNvSpPr>
            <a:spLocks noChangeArrowheads="1"/>
          </p:cNvSpPr>
          <p:nvPr/>
        </p:nvSpPr>
        <p:spPr bwMode="auto">
          <a:xfrm>
            <a:off x="5614057" y="3349628"/>
            <a:ext cx="960716" cy="727075"/>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87048" name="Rectangle 8"/>
          <p:cNvSpPr>
            <a:spLocks noChangeArrowheads="1"/>
          </p:cNvSpPr>
          <p:nvPr/>
        </p:nvSpPr>
        <p:spPr bwMode="auto">
          <a:xfrm>
            <a:off x="2638799" y="4502151"/>
            <a:ext cx="881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b="1" smtClean="0">
                <a:solidFill>
                  <a:srgbClr val="000000"/>
                </a:solidFill>
                <a:latin typeface="Arial" pitchFamily="34" charset="0"/>
              </a:rPr>
              <a:t>特征点</a:t>
            </a:r>
          </a:p>
        </p:txBody>
      </p:sp>
      <p:sp>
        <p:nvSpPr>
          <p:cNvPr id="87049" name="Rectangle 9"/>
          <p:cNvSpPr>
            <a:spLocks noChangeArrowheads="1"/>
          </p:cNvSpPr>
          <p:nvPr/>
        </p:nvSpPr>
        <p:spPr bwMode="auto">
          <a:xfrm>
            <a:off x="8206298" y="4495801"/>
            <a:ext cx="881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b="1" smtClean="0">
                <a:solidFill>
                  <a:srgbClr val="000000"/>
                </a:solidFill>
                <a:latin typeface="Arial" pitchFamily="34" charset="0"/>
              </a:rPr>
              <a:t>匹配点</a:t>
            </a:r>
          </a:p>
        </p:txBody>
      </p:sp>
      <p:sp>
        <p:nvSpPr>
          <p:cNvPr id="87050" name="Rectangle 11"/>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四、图像配准</a:t>
            </a:r>
          </a:p>
        </p:txBody>
      </p:sp>
    </p:spTree>
    <p:extLst>
      <p:ext uri="{BB962C8B-B14F-4D97-AF65-F5344CB8AC3E}">
        <p14:creationId xmlns:p14="http://schemas.microsoft.com/office/powerpoint/2010/main" val="18457669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59295" y="218440"/>
            <a:ext cx="10471785" cy="6575839"/>
          </a:xfrm>
          <a:prstGeom prst="rect">
            <a:avLst/>
          </a:prstGeom>
          <a:noFill/>
        </p:spPr>
        <p:txBody>
          <a:bodyPr wrap="square" rtlCol="0">
            <a:spAutoFit/>
          </a:bodyPr>
          <a:lstStyle/>
          <a:p>
            <a:pPr indent="0" algn="l" fontAlgn="auto">
              <a:lnSpc>
                <a:spcPct val="150000"/>
              </a:lnSpc>
              <a:buClrTx/>
              <a:buSzTx/>
              <a:buFontTx/>
            </a:pPr>
            <a:r>
              <a:rPr lang="en-US" altLang="zh-CN" sz="2400" b="1" dirty="0">
                <a:solidFill>
                  <a:srgbClr val="0000FF"/>
                </a:solidFill>
                <a:latin typeface="黑体" panose="02010609060101010101" charset="-122"/>
                <a:ea typeface="黑体" panose="02010609060101010101" charset="-122"/>
              </a:rPr>
              <a:t>3.戽链式器件（BBD）</a:t>
            </a:r>
            <a:endParaRPr lang="en-US" altLang="zh-CN" sz="2400" dirty="0">
              <a:latin typeface="黑体" panose="02010609060101010101" charset="-122"/>
              <a:ea typeface="黑体" panose="02010609060101010101" charset="-122"/>
            </a:endParaRPr>
          </a:p>
          <a:p>
            <a:pPr indent="0" algn="l" fontAlgn="auto">
              <a:lnSpc>
                <a:spcPct val="150000"/>
              </a:lnSpc>
              <a:buClrTx/>
              <a:buSzTx/>
              <a:buFontTx/>
            </a:pPr>
            <a:r>
              <a:rPr lang="en-US" altLang="zh-CN" sz="2000" dirty="0" err="1">
                <a:latin typeface="黑体" panose="02010609060101010101" charset="-122"/>
                <a:ea typeface="黑体" panose="02010609060101010101" charset="-122"/>
              </a:rPr>
              <a:t>BBD与CCD相同，BBD同时具备电荷积蓄与转移功能</a:t>
            </a:r>
            <a:r>
              <a:rPr lang="en-US" altLang="zh-CN" sz="2000" dirty="0">
                <a:latin typeface="黑体" panose="02010609060101010101" charset="-122"/>
                <a:ea typeface="黑体" panose="02010609060101010101" charset="-122"/>
              </a:rPr>
              <a:t>。</a:t>
            </a:r>
          </a:p>
          <a:p>
            <a:pPr indent="0" algn="l" fontAlgn="auto">
              <a:lnSpc>
                <a:spcPct val="150000"/>
              </a:lnSpc>
              <a:buClrTx/>
              <a:buSzTx/>
              <a:buFontTx/>
            </a:pPr>
            <a:endParaRPr lang="en-US" altLang="zh-CN" sz="2000" b="1" dirty="0">
              <a:solidFill>
                <a:srgbClr val="0000FF"/>
              </a:solidFill>
              <a:latin typeface="黑体" panose="02010609060101010101" charset="-122"/>
              <a:ea typeface="黑体" panose="02010609060101010101" charset="-122"/>
            </a:endParaRPr>
          </a:p>
          <a:p>
            <a:pPr indent="0" algn="l" fontAlgn="auto">
              <a:lnSpc>
                <a:spcPct val="150000"/>
              </a:lnSpc>
              <a:buClrTx/>
              <a:buSzTx/>
              <a:buFontTx/>
            </a:pPr>
            <a:r>
              <a:rPr lang="en-US" altLang="zh-CN" sz="2400" b="1" dirty="0">
                <a:solidFill>
                  <a:srgbClr val="0000FF"/>
                </a:solidFill>
                <a:latin typeface="黑体" panose="02010609060101010101" charset="-122"/>
                <a:ea typeface="黑体" panose="02010609060101010101" charset="-122"/>
              </a:rPr>
              <a:t>4.金属氧化物半导体器件（MOS）</a:t>
            </a:r>
          </a:p>
          <a:p>
            <a:pPr indent="0" algn="l" fontAlgn="auto">
              <a:lnSpc>
                <a:spcPct val="150000"/>
              </a:lnSpc>
              <a:buClrTx/>
              <a:buSzTx/>
              <a:buFontTx/>
            </a:pPr>
            <a:r>
              <a:rPr lang="en-US" altLang="zh-CN" sz="2000" dirty="0" err="1">
                <a:solidFill>
                  <a:schemeClr val="tx1"/>
                </a:solidFill>
                <a:latin typeface="黑体" panose="02010609060101010101" charset="-122"/>
                <a:ea typeface="黑体" panose="02010609060101010101" charset="-122"/>
              </a:rPr>
              <a:t>MOS与CID相同</a:t>
            </a:r>
            <a:endParaRPr lang="en-US" altLang="zh-CN" sz="2000" dirty="0">
              <a:solidFill>
                <a:schemeClr val="tx1"/>
              </a:solidFill>
              <a:latin typeface="黑体" panose="02010609060101010101" charset="-122"/>
              <a:ea typeface="黑体" panose="02010609060101010101" charset="-122"/>
            </a:endParaRPr>
          </a:p>
          <a:p>
            <a:pPr indent="0" algn="l" fontAlgn="auto">
              <a:lnSpc>
                <a:spcPct val="150000"/>
              </a:lnSpc>
              <a:buClrTx/>
              <a:buSzTx/>
              <a:buFontTx/>
            </a:pPr>
            <a:endParaRPr lang="en-US" altLang="zh-CN" sz="2000" dirty="0">
              <a:solidFill>
                <a:schemeClr val="tx1"/>
              </a:solidFill>
              <a:latin typeface="黑体" panose="02010609060101010101" charset="-122"/>
              <a:ea typeface="黑体" panose="02010609060101010101" charset="-122"/>
            </a:endParaRPr>
          </a:p>
          <a:p>
            <a:pPr indent="0" algn="l" fontAlgn="auto">
              <a:lnSpc>
                <a:spcPct val="150000"/>
              </a:lnSpc>
              <a:buClrTx/>
              <a:buSzTx/>
              <a:buFontTx/>
            </a:pPr>
            <a:endParaRPr lang="en-US" altLang="zh-CN" sz="2000" b="1" dirty="0">
              <a:solidFill>
                <a:srgbClr val="0000FF"/>
              </a:solidFill>
              <a:latin typeface="黑体" panose="02010609060101010101" charset="-122"/>
              <a:ea typeface="黑体" panose="02010609060101010101" charset="-122"/>
            </a:endParaRPr>
          </a:p>
          <a:p>
            <a:pPr indent="0" algn="l" fontAlgn="auto">
              <a:lnSpc>
                <a:spcPct val="150000"/>
              </a:lnSpc>
              <a:buClrTx/>
              <a:buSzTx/>
              <a:buFontTx/>
            </a:pPr>
            <a:r>
              <a:rPr lang="en-US" altLang="zh-CN" sz="2000" b="1" dirty="0" err="1">
                <a:solidFill>
                  <a:srgbClr val="0000FF"/>
                </a:solidFill>
                <a:latin typeface="黑体" panose="02010609060101010101" charset="-122"/>
                <a:ea typeface="黑体" panose="02010609060101010101" charset="-122"/>
              </a:rPr>
              <a:t>固体图像传感器的特点</a:t>
            </a:r>
            <a:r>
              <a:rPr lang="en-US" altLang="zh-CN" sz="2000" b="1" dirty="0">
                <a:solidFill>
                  <a:srgbClr val="0000FF"/>
                </a:solidFill>
                <a:latin typeface="黑体" panose="02010609060101010101" charset="-122"/>
                <a:ea typeface="黑体" panose="02010609060101010101" charset="-122"/>
              </a:rPr>
              <a:t>：</a:t>
            </a:r>
          </a:p>
          <a:p>
            <a:pPr indent="0" algn="l" fontAlgn="auto">
              <a:lnSpc>
                <a:spcPct val="150000"/>
              </a:lnSpc>
              <a:buClrTx/>
              <a:buSzTx/>
              <a:buFontTx/>
            </a:pPr>
            <a:r>
              <a:rPr lang="en-US" altLang="zh-CN" sz="2400" b="1" dirty="0">
                <a:solidFill>
                  <a:srgbClr val="FF0000"/>
                </a:solidFill>
                <a:latin typeface="黑体" panose="02010609060101010101" charset="-122"/>
                <a:ea typeface="黑体" panose="02010609060101010101" charset="-122"/>
              </a:rPr>
              <a:t>(1)</a:t>
            </a:r>
            <a:r>
              <a:rPr lang="en-US" altLang="zh-CN" sz="2400" b="1" dirty="0" err="1">
                <a:solidFill>
                  <a:srgbClr val="FF0000"/>
                </a:solidFill>
                <a:latin typeface="黑体" panose="02010609060101010101" charset="-122"/>
                <a:ea typeface="黑体" panose="02010609060101010101" charset="-122"/>
              </a:rPr>
              <a:t>由于是一种固体器件，体积小、重量轻、功耗低、可靠性高、寿命长</a:t>
            </a:r>
            <a:r>
              <a:rPr lang="en-US" altLang="zh-CN" sz="2400" b="1" dirty="0">
                <a:solidFill>
                  <a:srgbClr val="FF0000"/>
                </a:solidFill>
                <a:latin typeface="黑体" panose="02010609060101010101" charset="-122"/>
                <a:ea typeface="黑体" panose="02010609060101010101" charset="-122"/>
              </a:rPr>
              <a:t>；</a:t>
            </a:r>
          </a:p>
          <a:p>
            <a:pPr indent="0" algn="l" fontAlgn="auto">
              <a:lnSpc>
                <a:spcPct val="150000"/>
              </a:lnSpc>
              <a:buClrTx/>
              <a:buSzTx/>
              <a:buFontTx/>
            </a:pPr>
            <a:r>
              <a:rPr lang="en-US" altLang="zh-CN" sz="2400" b="1" dirty="0">
                <a:solidFill>
                  <a:srgbClr val="FF0000"/>
                </a:solidFill>
                <a:latin typeface="黑体" panose="02010609060101010101" charset="-122"/>
                <a:ea typeface="黑体" panose="02010609060101010101" charset="-122"/>
              </a:rPr>
              <a:t>(2)</a:t>
            </a:r>
            <a:r>
              <a:rPr lang="en-US" altLang="zh-CN" sz="2400" b="1" dirty="0" err="1">
                <a:solidFill>
                  <a:srgbClr val="FF0000"/>
                </a:solidFill>
                <a:latin typeface="黑体" panose="02010609060101010101" charset="-122"/>
                <a:ea typeface="黑体" panose="02010609060101010101" charset="-122"/>
              </a:rPr>
              <a:t>图像失真度极小，尺寸重现性好。非常适合测试技术及图像识别技术</a:t>
            </a:r>
            <a:r>
              <a:rPr lang="en-US" altLang="zh-CN" sz="2400" b="1" dirty="0">
                <a:solidFill>
                  <a:srgbClr val="FF0000"/>
                </a:solidFill>
                <a:latin typeface="黑体" panose="02010609060101010101" charset="-122"/>
                <a:ea typeface="黑体" panose="02010609060101010101" charset="-122"/>
              </a:rPr>
              <a:t>；</a:t>
            </a:r>
          </a:p>
          <a:p>
            <a:pPr indent="0" algn="l" fontAlgn="auto">
              <a:lnSpc>
                <a:spcPct val="150000"/>
              </a:lnSpc>
              <a:buClrTx/>
              <a:buSzTx/>
              <a:buFontTx/>
            </a:pPr>
            <a:r>
              <a:rPr lang="en-US" altLang="zh-CN" sz="2400" b="1" dirty="0">
                <a:solidFill>
                  <a:srgbClr val="FF0000"/>
                </a:solidFill>
                <a:latin typeface="黑体" panose="02010609060101010101" charset="-122"/>
                <a:ea typeface="黑体" panose="02010609060101010101" charset="-122"/>
              </a:rPr>
              <a:t>(3)</a:t>
            </a:r>
            <a:r>
              <a:rPr lang="en-US" altLang="zh-CN" sz="2400" b="1" dirty="0" err="1">
                <a:solidFill>
                  <a:srgbClr val="FF0000"/>
                </a:solidFill>
                <a:latin typeface="黑体" panose="02010609060101010101" charset="-122"/>
                <a:ea typeface="黑体" panose="02010609060101010101" charset="-122"/>
              </a:rPr>
              <a:t>具有较高的空间分辨率，光敏元间距的几何尺寸精度高，可获得较高的定</a:t>
            </a:r>
            <a:endParaRPr lang="en-US" altLang="zh-CN" sz="2400" b="1" dirty="0">
              <a:solidFill>
                <a:srgbClr val="FF0000"/>
              </a:solidFill>
              <a:latin typeface="黑体" panose="02010609060101010101" charset="-122"/>
              <a:ea typeface="黑体" panose="02010609060101010101" charset="-122"/>
            </a:endParaRPr>
          </a:p>
          <a:p>
            <a:pPr indent="0" algn="l" fontAlgn="auto">
              <a:lnSpc>
                <a:spcPct val="150000"/>
              </a:lnSpc>
              <a:buClrTx/>
              <a:buSzTx/>
              <a:buFontTx/>
            </a:pPr>
            <a:r>
              <a:rPr lang="en-US" altLang="zh-CN" sz="2400" b="1" dirty="0">
                <a:solidFill>
                  <a:srgbClr val="FF0000"/>
                </a:solidFill>
                <a:latin typeface="黑体" panose="02010609060101010101" charset="-122"/>
                <a:ea typeface="黑体" panose="02010609060101010101" charset="-122"/>
              </a:rPr>
              <a:t>(4)</a:t>
            </a:r>
            <a:r>
              <a:rPr lang="en-US" altLang="zh-CN" sz="2400" b="1" dirty="0" err="1">
                <a:solidFill>
                  <a:srgbClr val="FF0000"/>
                </a:solidFill>
                <a:latin typeface="黑体" panose="02010609060101010101" charset="-122"/>
                <a:ea typeface="黑体" panose="02010609060101010101" charset="-122"/>
              </a:rPr>
              <a:t>具有较高的光电灵敏度和较大的动态范围</a:t>
            </a:r>
            <a:r>
              <a:rPr lang="en-US" altLang="zh-CN" sz="2400" b="1" dirty="0">
                <a:solidFill>
                  <a:srgbClr val="FF0000"/>
                </a:solidFill>
                <a:latin typeface="黑体" panose="02010609060101010101" charset="-122"/>
                <a:ea typeface="黑体" panose="02010609060101010101" charset="-122"/>
              </a:rPr>
              <a:t>。</a:t>
            </a:r>
          </a:p>
          <a:p>
            <a:pPr indent="0" algn="l" fontAlgn="auto">
              <a:lnSpc>
                <a:spcPct val="150000"/>
              </a:lnSpc>
              <a:buClrTx/>
              <a:buSzTx/>
              <a:buFontTx/>
            </a:pPr>
            <a:endParaRPr lang="en-US" altLang="zh-CN" sz="2000" b="1" dirty="0">
              <a:solidFill>
                <a:schemeClr val="tx1"/>
              </a:solidFill>
              <a:latin typeface="黑体" panose="02010609060101010101" charset="-122"/>
              <a:ea typeface="黑体" panose="02010609060101010101" charset="-122"/>
            </a:endParaRPr>
          </a:p>
        </p:txBody>
      </p:sp>
    </p:spTree>
    <p:custDataLst>
      <p:tags r:id="rId1"/>
    </p:custDataLst>
  </p:cSld>
  <p:clrMapOvr>
    <a:masterClrMapping/>
  </p:clrMapOvr>
  <p:transition>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659" y="1916114"/>
            <a:ext cx="3466197"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757" y="2058988"/>
            <a:ext cx="3400597"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 Box 6"/>
          <p:cNvSpPr txBox="1">
            <a:spLocks noChangeArrowheads="1"/>
          </p:cNvSpPr>
          <p:nvPr/>
        </p:nvSpPr>
        <p:spPr bwMode="auto">
          <a:xfrm>
            <a:off x="3351927" y="5495925"/>
            <a:ext cx="914162"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0"/>
              </a:spcBef>
              <a:spcAft>
                <a:spcPct val="0"/>
              </a:spcAft>
            </a:pPr>
            <a:r>
              <a:rPr lang="en-US" altLang="zh-CN" sz="1200" smtClean="0">
                <a:solidFill>
                  <a:srgbClr val="000000"/>
                </a:solidFill>
              </a:rPr>
              <a:t>(c)</a:t>
            </a:r>
          </a:p>
        </p:txBody>
      </p:sp>
      <p:pic>
        <p:nvPicPr>
          <p:cNvPr id="8806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7246" y="4403728"/>
            <a:ext cx="3546609"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9"/>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3856" y="4421191"/>
            <a:ext cx="353391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1" name="Text Box 10"/>
          <p:cNvSpPr txBox="1">
            <a:spLocks noChangeArrowheads="1"/>
          </p:cNvSpPr>
          <p:nvPr/>
        </p:nvSpPr>
        <p:spPr bwMode="auto">
          <a:xfrm>
            <a:off x="996691" y="2516191"/>
            <a:ext cx="19298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mtClean="0">
                <a:solidFill>
                  <a:srgbClr val="000000"/>
                </a:solidFill>
                <a:latin typeface="Arial" pitchFamily="34" charset="0"/>
              </a:rPr>
              <a:t>Original images</a:t>
            </a:r>
          </a:p>
        </p:txBody>
      </p:sp>
      <p:sp>
        <p:nvSpPr>
          <p:cNvPr id="88072" name="Text Box 11"/>
          <p:cNvSpPr txBox="1">
            <a:spLocks noChangeArrowheads="1"/>
          </p:cNvSpPr>
          <p:nvPr/>
        </p:nvSpPr>
        <p:spPr bwMode="auto">
          <a:xfrm>
            <a:off x="1094034" y="4970463"/>
            <a:ext cx="19298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mtClean="0">
                <a:solidFill>
                  <a:srgbClr val="000000"/>
                </a:solidFill>
                <a:latin typeface="Arial" pitchFamily="34" charset="0"/>
              </a:rPr>
              <a:t>Results</a:t>
            </a:r>
          </a:p>
        </p:txBody>
      </p:sp>
      <p:sp>
        <p:nvSpPr>
          <p:cNvPr id="88073" name="Rectangle 12"/>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en-US" altLang="zh-CN" sz="3600" smtClean="0">
                <a:solidFill>
                  <a:srgbClr val="333399"/>
                </a:solidFill>
                <a:latin typeface="Times New Roman" pitchFamily="18" charset="0"/>
              </a:rPr>
              <a:t>Example 1</a:t>
            </a:r>
            <a:endParaRPr lang="zh-CN" altLang="en-US" sz="3600" smtClean="0">
              <a:solidFill>
                <a:srgbClr val="333399"/>
              </a:solidFill>
              <a:latin typeface="Times New Roman" pitchFamily="18" charset="0"/>
            </a:endParaRPr>
          </a:p>
        </p:txBody>
      </p:sp>
    </p:spTree>
    <p:extLst>
      <p:ext uri="{BB962C8B-B14F-4D97-AF65-F5344CB8AC3E}">
        <p14:creationId xmlns:p14="http://schemas.microsoft.com/office/powerpoint/2010/main" val="15528033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887" y="4332288"/>
            <a:ext cx="3546609"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932" y="1908178"/>
            <a:ext cx="3466197"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298" y="2174878"/>
            <a:ext cx="3364624"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5091" y="4298950"/>
            <a:ext cx="3546609"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 Box 10"/>
          <p:cNvSpPr txBox="1">
            <a:spLocks noChangeArrowheads="1"/>
          </p:cNvSpPr>
          <p:nvPr/>
        </p:nvSpPr>
        <p:spPr bwMode="auto">
          <a:xfrm>
            <a:off x="1047478" y="2546353"/>
            <a:ext cx="19298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mtClean="0">
                <a:solidFill>
                  <a:srgbClr val="000000"/>
                </a:solidFill>
                <a:latin typeface="Arial" pitchFamily="34" charset="0"/>
              </a:rPr>
              <a:t>Original images</a:t>
            </a:r>
          </a:p>
        </p:txBody>
      </p:sp>
      <p:sp>
        <p:nvSpPr>
          <p:cNvPr id="89095" name="Text Box 11"/>
          <p:cNvSpPr txBox="1">
            <a:spLocks noChangeArrowheads="1"/>
          </p:cNvSpPr>
          <p:nvPr/>
        </p:nvSpPr>
        <p:spPr bwMode="auto">
          <a:xfrm>
            <a:off x="1250625" y="5000625"/>
            <a:ext cx="19298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mtClean="0">
                <a:solidFill>
                  <a:srgbClr val="000000"/>
                </a:solidFill>
                <a:latin typeface="Arial" pitchFamily="34" charset="0"/>
              </a:rPr>
              <a:t>Results</a:t>
            </a:r>
          </a:p>
        </p:txBody>
      </p:sp>
      <p:sp>
        <p:nvSpPr>
          <p:cNvPr id="89096" name="Rectangle 13"/>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en-US" altLang="zh-CN" sz="3600" smtClean="0">
                <a:solidFill>
                  <a:srgbClr val="333399"/>
                </a:solidFill>
                <a:latin typeface="Times New Roman" pitchFamily="18" charset="0"/>
              </a:rPr>
              <a:t>Example 2</a:t>
            </a:r>
            <a:endParaRPr lang="zh-CN" altLang="en-US" sz="3600" smtClean="0">
              <a:solidFill>
                <a:srgbClr val="333399"/>
              </a:solidFill>
              <a:latin typeface="Times New Roman" pitchFamily="18" charset="0"/>
            </a:endParaRPr>
          </a:p>
        </p:txBody>
      </p:sp>
    </p:spTree>
    <p:extLst>
      <p:ext uri="{BB962C8B-B14F-4D97-AF65-F5344CB8AC3E}">
        <p14:creationId xmlns:p14="http://schemas.microsoft.com/office/powerpoint/2010/main" val="22905028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534185" y="982666"/>
            <a:ext cx="10388010" cy="693737"/>
          </a:xfrm>
        </p:spPr>
        <p:txBody>
          <a:bodyPr/>
          <a:lstStyle/>
          <a:p>
            <a:pPr eaLnBrk="1" hangingPunct="1"/>
            <a:r>
              <a:rPr lang="zh-CN" altLang="en-US" sz="4000" smtClean="0"/>
              <a:t>主要内容</a:t>
            </a:r>
            <a:endParaRPr lang="en-US" altLang="zh-CN" sz="4000" smtClean="0"/>
          </a:p>
        </p:txBody>
      </p:sp>
      <p:sp>
        <p:nvSpPr>
          <p:cNvPr id="90115" name="Rectangle 3"/>
          <p:cNvSpPr>
            <a:spLocks noChangeArrowheads="1"/>
          </p:cNvSpPr>
          <p:nvPr/>
        </p:nvSpPr>
        <p:spPr bwMode="auto">
          <a:xfrm>
            <a:off x="624255" y="2347914"/>
            <a:ext cx="10629247" cy="36734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图像传感器</a:t>
            </a:r>
            <a:endParaRPr kumimoji="1" lang="en-US" altLang="zh-CN" sz="3600" b="1" smtClean="0">
              <a:solidFill>
                <a:srgbClr val="333399"/>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信息融合概述</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图像融合简介</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图像配准方法</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800000"/>
                </a:solidFill>
                <a:latin typeface="Arial" pitchFamily="34" charset="0"/>
                <a:ea typeface="楷体_GB2312" pitchFamily="49" charset="-122"/>
              </a:rPr>
              <a:t>图像融合方法</a:t>
            </a:r>
            <a:endParaRPr kumimoji="1" lang="en-US" altLang="zh-CN" sz="3600" b="1" smtClean="0">
              <a:solidFill>
                <a:srgbClr val="800000"/>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1C1C1C"/>
                </a:solidFill>
                <a:latin typeface="Arial" pitchFamily="34" charset="0"/>
                <a:ea typeface="楷体_GB2312" pitchFamily="49" charset="-122"/>
              </a:rPr>
              <a:t>融合效果评价</a:t>
            </a:r>
          </a:p>
        </p:txBody>
      </p:sp>
    </p:spTree>
    <p:extLst>
      <p:ext uri="{BB962C8B-B14F-4D97-AF65-F5344CB8AC3E}">
        <p14:creationId xmlns:p14="http://schemas.microsoft.com/office/powerpoint/2010/main" val="21261433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3"/>
          <p:cNvSpPr>
            <a:spLocks/>
          </p:cNvSpPr>
          <p:nvPr/>
        </p:nvSpPr>
        <p:spPr bwMode="auto">
          <a:xfrm>
            <a:off x="5901847" y="2852739"/>
            <a:ext cx="383016" cy="1368425"/>
          </a:xfrm>
          <a:prstGeom prst="leftBrace">
            <a:avLst>
              <a:gd name="adj1" fmla="val 3968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1139" name="Text Box 4"/>
          <p:cNvSpPr txBox="1">
            <a:spLocks noChangeArrowheads="1"/>
          </p:cNvSpPr>
          <p:nvPr/>
        </p:nvSpPr>
        <p:spPr bwMode="auto">
          <a:xfrm>
            <a:off x="6284863" y="2565402"/>
            <a:ext cx="35702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mtClean="0">
                <a:solidFill>
                  <a:srgbClr val="000000"/>
                </a:solidFill>
                <a:latin typeface="隶书" pitchFamily="49" charset="-122"/>
                <a:ea typeface="隶书" pitchFamily="49" charset="-122"/>
              </a:rPr>
              <a:t>简单组合式图像融合方法</a:t>
            </a:r>
          </a:p>
        </p:txBody>
      </p:sp>
      <p:sp>
        <p:nvSpPr>
          <p:cNvPr id="91140" name="Text Box 5"/>
          <p:cNvSpPr txBox="1">
            <a:spLocks noChangeArrowheads="1"/>
          </p:cNvSpPr>
          <p:nvPr/>
        </p:nvSpPr>
        <p:spPr bwMode="auto">
          <a:xfrm>
            <a:off x="6284864" y="2997202"/>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mtClean="0">
                <a:solidFill>
                  <a:srgbClr val="000000"/>
                </a:solidFill>
                <a:latin typeface="隶书" pitchFamily="49" charset="-122"/>
                <a:ea typeface="隶书" pitchFamily="49" charset="-122"/>
              </a:rPr>
              <a:t>逻辑滤波器法</a:t>
            </a:r>
          </a:p>
        </p:txBody>
      </p:sp>
      <p:sp>
        <p:nvSpPr>
          <p:cNvPr id="91141" name="Text Box 6"/>
          <p:cNvSpPr txBox="1">
            <a:spLocks noChangeArrowheads="1"/>
          </p:cNvSpPr>
          <p:nvPr/>
        </p:nvSpPr>
        <p:spPr bwMode="auto">
          <a:xfrm>
            <a:off x="6284865" y="3502027"/>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mtClean="0">
                <a:solidFill>
                  <a:srgbClr val="000000"/>
                </a:solidFill>
                <a:latin typeface="隶书" pitchFamily="49" charset="-122"/>
                <a:ea typeface="隶书" pitchFamily="49" charset="-122"/>
              </a:rPr>
              <a:t>数学形态法</a:t>
            </a:r>
          </a:p>
        </p:txBody>
      </p:sp>
      <p:sp>
        <p:nvSpPr>
          <p:cNvPr id="91142" name="Text Box 7"/>
          <p:cNvSpPr txBox="1">
            <a:spLocks noChangeArrowheads="1"/>
          </p:cNvSpPr>
          <p:nvPr/>
        </p:nvSpPr>
        <p:spPr bwMode="auto">
          <a:xfrm>
            <a:off x="6284865" y="3933825"/>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mtClean="0">
                <a:solidFill>
                  <a:srgbClr val="000000"/>
                </a:solidFill>
                <a:latin typeface="隶书" pitchFamily="49" charset="-122"/>
                <a:ea typeface="隶书" pitchFamily="49" charset="-122"/>
              </a:rPr>
              <a:t>图像代数法</a:t>
            </a:r>
          </a:p>
        </p:txBody>
      </p:sp>
      <p:sp>
        <p:nvSpPr>
          <p:cNvPr id="91143" name="Text Box 8"/>
          <p:cNvSpPr txBox="1">
            <a:spLocks noChangeArrowheads="1"/>
          </p:cNvSpPr>
          <p:nvPr/>
        </p:nvSpPr>
        <p:spPr bwMode="auto">
          <a:xfrm>
            <a:off x="2253666" y="3213101"/>
            <a:ext cx="2698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z="2800" smtClean="0">
                <a:solidFill>
                  <a:srgbClr val="333399"/>
                </a:solidFill>
                <a:latin typeface="隶书" pitchFamily="49" charset="-122"/>
                <a:ea typeface="隶书" pitchFamily="49" charset="-122"/>
              </a:rPr>
              <a:t>空间域融合方法</a:t>
            </a:r>
          </a:p>
        </p:txBody>
      </p:sp>
      <p:sp>
        <p:nvSpPr>
          <p:cNvPr id="91144" name="AutoShape 9"/>
          <p:cNvSpPr>
            <a:spLocks/>
          </p:cNvSpPr>
          <p:nvPr/>
        </p:nvSpPr>
        <p:spPr bwMode="auto">
          <a:xfrm>
            <a:off x="5901847" y="4724400"/>
            <a:ext cx="383016" cy="1728788"/>
          </a:xfrm>
          <a:prstGeom prst="leftBrace">
            <a:avLst>
              <a:gd name="adj1" fmla="val 5013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1145" name="Text Box 10"/>
          <p:cNvSpPr txBox="1">
            <a:spLocks noChangeArrowheads="1"/>
          </p:cNvSpPr>
          <p:nvPr/>
        </p:nvSpPr>
        <p:spPr bwMode="auto">
          <a:xfrm>
            <a:off x="6284863" y="4437065"/>
            <a:ext cx="1261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en-US" altLang="zh-CN" smtClean="0">
                <a:solidFill>
                  <a:srgbClr val="000000"/>
                </a:solidFill>
                <a:latin typeface="隶书" pitchFamily="49" charset="-122"/>
                <a:ea typeface="隶书" pitchFamily="49" charset="-122"/>
              </a:rPr>
              <a:t>HIS</a:t>
            </a:r>
            <a:r>
              <a:rPr lang="zh-CN" altLang="en-US" smtClean="0">
                <a:solidFill>
                  <a:srgbClr val="000000"/>
                </a:solidFill>
                <a:latin typeface="隶书" pitchFamily="49" charset="-122"/>
                <a:ea typeface="隶书" pitchFamily="49" charset="-122"/>
              </a:rPr>
              <a:t>变换</a:t>
            </a:r>
          </a:p>
        </p:txBody>
      </p:sp>
      <p:sp>
        <p:nvSpPr>
          <p:cNvPr id="91146" name="Text Box 11"/>
          <p:cNvSpPr txBox="1">
            <a:spLocks noChangeArrowheads="1"/>
          </p:cNvSpPr>
          <p:nvPr/>
        </p:nvSpPr>
        <p:spPr bwMode="auto">
          <a:xfrm>
            <a:off x="6284863" y="4868865"/>
            <a:ext cx="1261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en-US" altLang="zh-CN" smtClean="0">
                <a:solidFill>
                  <a:srgbClr val="000000"/>
                </a:solidFill>
                <a:latin typeface="隶书" pitchFamily="49" charset="-122"/>
                <a:ea typeface="隶书" pitchFamily="49" charset="-122"/>
              </a:rPr>
              <a:t>PCA</a:t>
            </a:r>
            <a:r>
              <a:rPr lang="zh-CN" altLang="en-US" smtClean="0">
                <a:solidFill>
                  <a:srgbClr val="000000"/>
                </a:solidFill>
                <a:latin typeface="隶书" pitchFamily="49" charset="-122"/>
                <a:ea typeface="隶书" pitchFamily="49" charset="-122"/>
              </a:rPr>
              <a:t>变换</a:t>
            </a:r>
          </a:p>
        </p:txBody>
      </p:sp>
      <p:sp>
        <p:nvSpPr>
          <p:cNvPr id="91147" name="Text Box 12"/>
          <p:cNvSpPr txBox="1">
            <a:spLocks noChangeArrowheads="1"/>
          </p:cNvSpPr>
          <p:nvPr/>
        </p:nvSpPr>
        <p:spPr bwMode="auto">
          <a:xfrm>
            <a:off x="6284863" y="5281615"/>
            <a:ext cx="2492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mtClean="0">
                <a:solidFill>
                  <a:srgbClr val="000000"/>
                </a:solidFill>
                <a:latin typeface="隶书" pitchFamily="49" charset="-122"/>
                <a:ea typeface="隶书" pitchFamily="49" charset="-122"/>
              </a:rPr>
              <a:t>高通滤波法</a:t>
            </a:r>
            <a:r>
              <a:rPr lang="en-US" altLang="zh-CN" smtClean="0">
                <a:solidFill>
                  <a:srgbClr val="000000"/>
                </a:solidFill>
                <a:latin typeface="隶书" pitchFamily="49" charset="-122"/>
                <a:ea typeface="隶书" pitchFamily="49" charset="-122"/>
              </a:rPr>
              <a:t>(HPF)</a:t>
            </a:r>
            <a:endParaRPr lang="zh-CN" altLang="en-US" smtClean="0">
              <a:solidFill>
                <a:srgbClr val="000000"/>
              </a:solidFill>
              <a:latin typeface="隶书" pitchFamily="49" charset="-122"/>
              <a:ea typeface="隶书" pitchFamily="49" charset="-122"/>
            </a:endParaRPr>
          </a:p>
        </p:txBody>
      </p:sp>
      <p:sp>
        <p:nvSpPr>
          <p:cNvPr id="91148" name="Text Box 13"/>
          <p:cNvSpPr txBox="1">
            <a:spLocks noChangeArrowheads="1"/>
          </p:cNvSpPr>
          <p:nvPr/>
        </p:nvSpPr>
        <p:spPr bwMode="auto">
          <a:xfrm>
            <a:off x="6284865" y="5727702"/>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mtClean="0">
                <a:solidFill>
                  <a:srgbClr val="000000"/>
                </a:solidFill>
                <a:latin typeface="隶书" pitchFamily="49" charset="-122"/>
                <a:ea typeface="隶书" pitchFamily="49" charset="-122"/>
              </a:rPr>
              <a:t>塔式分解法</a:t>
            </a:r>
          </a:p>
        </p:txBody>
      </p:sp>
      <p:sp>
        <p:nvSpPr>
          <p:cNvPr id="91149" name="Text Box 14"/>
          <p:cNvSpPr txBox="1">
            <a:spLocks noChangeArrowheads="1"/>
          </p:cNvSpPr>
          <p:nvPr/>
        </p:nvSpPr>
        <p:spPr bwMode="auto">
          <a:xfrm>
            <a:off x="2253666" y="5084763"/>
            <a:ext cx="2698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z="2800" smtClean="0">
                <a:solidFill>
                  <a:srgbClr val="333399"/>
                </a:solidFill>
                <a:latin typeface="隶书" pitchFamily="49" charset="-122"/>
                <a:ea typeface="隶书" pitchFamily="49" charset="-122"/>
              </a:rPr>
              <a:t>变换域融合方法</a:t>
            </a:r>
          </a:p>
        </p:txBody>
      </p:sp>
      <p:sp>
        <p:nvSpPr>
          <p:cNvPr id="91150" name="Text Box 15"/>
          <p:cNvSpPr txBox="1">
            <a:spLocks noChangeArrowheads="1"/>
          </p:cNvSpPr>
          <p:nvPr/>
        </p:nvSpPr>
        <p:spPr bwMode="auto">
          <a:xfrm>
            <a:off x="6284865" y="6159502"/>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mtClean="0">
                <a:solidFill>
                  <a:srgbClr val="000000"/>
                </a:solidFill>
                <a:latin typeface="隶书" pitchFamily="49" charset="-122"/>
                <a:ea typeface="隶书" pitchFamily="49" charset="-122"/>
              </a:rPr>
              <a:t>小波变换法</a:t>
            </a:r>
          </a:p>
        </p:txBody>
      </p:sp>
      <p:sp>
        <p:nvSpPr>
          <p:cNvPr id="91151" name="AutoShape 16"/>
          <p:cNvSpPr>
            <a:spLocks/>
          </p:cNvSpPr>
          <p:nvPr/>
        </p:nvSpPr>
        <p:spPr bwMode="auto">
          <a:xfrm>
            <a:off x="1775422" y="3500438"/>
            <a:ext cx="383016" cy="1993900"/>
          </a:xfrm>
          <a:prstGeom prst="leftBrace">
            <a:avLst>
              <a:gd name="adj1" fmla="val 5782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1152" name="Rectangle 18"/>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91153" name="Text Box 19"/>
          <p:cNvSpPr txBox="1">
            <a:spLocks noChangeArrowheads="1"/>
          </p:cNvSpPr>
          <p:nvPr/>
        </p:nvSpPr>
        <p:spPr bwMode="auto">
          <a:xfrm>
            <a:off x="814707" y="2074864"/>
            <a:ext cx="767938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Char char="n"/>
            </a:pPr>
            <a:r>
              <a:rPr lang="zh-CN" altLang="en-US" sz="3200" smtClean="0">
                <a:solidFill>
                  <a:srgbClr val="000099"/>
                </a:solidFill>
                <a:latin typeface="华文新魏" pitchFamily="2" charset="-122"/>
                <a:ea typeface="华文新魏" pitchFamily="2" charset="-122"/>
                <a:cs typeface="Angsana New" pitchFamily="18" charset="-34"/>
              </a:rPr>
              <a:t>常用的融合方法</a:t>
            </a:r>
            <a:endParaRPr lang="en-US" altLang="zh-CN" sz="3200" smtClean="0">
              <a:solidFill>
                <a:srgbClr val="000099"/>
              </a:solidFill>
              <a:latin typeface="华文新魏" pitchFamily="2" charset="-122"/>
              <a:ea typeface="华文新魏" pitchFamily="2" charset="-122"/>
              <a:cs typeface="Angsana New" pitchFamily="18" charset="-34"/>
            </a:endParaRPr>
          </a:p>
        </p:txBody>
      </p:sp>
    </p:spTree>
    <p:extLst>
      <p:ext uri="{BB962C8B-B14F-4D97-AF65-F5344CB8AC3E}">
        <p14:creationId xmlns:p14="http://schemas.microsoft.com/office/powerpoint/2010/main" val="26298089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0"/>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92163" name="Text Box 11"/>
          <p:cNvSpPr txBox="1">
            <a:spLocks noChangeArrowheads="1"/>
          </p:cNvSpPr>
          <p:nvPr/>
        </p:nvSpPr>
        <p:spPr bwMode="auto">
          <a:xfrm>
            <a:off x="814707" y="2074864"/>
            <a:ext cx="767938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None/>
            </a:pPr>
            <a:r>
              <a:rPr lang="en-US" altLang="zh-CN" sz="3200" smtClean="0">
                <a:solidFill>
                  <a:srgbClr val="000099"/>
                </a:solidFill>
                <a:latin typeface="华文新魏" pitchFamily="2" charset="-122"/>
                <a:ea typeface="华文新魏" pitchFamily="2" charset="-122"/>
                <a:cs typeface="Angsana New" pitchFamily="18" charset="-34"/>
              </a:rPr>
              <a:t>1</a:t>
            </a:r>
            <a:r>
              <a:rPr lang="zh-CN" altLang="en-US" sz="3200" smtClean="0">
                <a:solidFill>
                  <a:srgbClr val="000099"/>
                </a:solidFill>
                <a:latin typeface="华文新魏" pitchFamily="2" charset="-122"/>
                <a:ea typeface="华文新魏" pitchFamily="2" charset="-122"/>
                <a:cs typeface="Angsana New" pitchFamily="18" charset="-34"/>
              </a:rPr>
              <a:t>、空间域融合方法</a:t>
            </a:r>
            <a:endParaRPr lang="en-US" altLang="zh-CN" sz="3200" smtClean="0">
              <a:solidFill>
                <a:srgbClr val="000099"/>
              </a:solidFill>
              <a:latin typeface="华文新魏" pitchFamily="2" charset="-122"/>
              <a:ea typeface="华文新魏" pitchFamily="2" charset="-122"/>
              <a:cs typeface="Angsana New" pitchFamily="18" charset="-34"/>
            </a:endParaRPr>
          </a:p>
        </p:txBody>
      </p:sp>
      <p:sp>
        <p:nvSpPr>
          <p:cNvPr id="92164" name="Text Box 12"/>
          <p:cNvSpPr txBox="1">
            <a:spLocks noChangeArrowheads="1"/>
          </p:cNvSpPr>
          <p:nvPr/>
        </p:nvSpPr>
        <p:spPr bwMode="auto">
          <a:xfrm>
            <a:off x="1104614" y="2852738"/>
            <a:ext cx="835019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lang="zh-CN" altLang="en-US" b="1" smtClean="0">
                <a:solidFill>
                  <a:srgbClr val="000000"/>
                </a:solidFill>
                <a:ea typeface="华文新魏" pitchFamily="2" charset="-122"/>
              </a:rPr>
              <a:t>常见的融合规则：</a:t>
            </a:r>
          </a:p>
        </p:txBody>
      </p:sp>
      <p:sp>
        <p:nvSpPr>
          <p:cNvPr id="1559565" name="Text Box 13"/>
          <p:cNvSpPr txBox="1">
            <a:spLocks noChangeArrowheads="1"/>
          </p:cNvSpPr>
          <p:nvPr/>
        </p:nvSpPr>
        <p:spPr bwMode="auto">
          <a:xfrm>
            <a:off x="1102497" y="3357563"/>
            <a:ext cx="892789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fontAlgn="base">
              <a:lnSpc>
                <a:spcPct val="150000"/>
              </a:lnSpc>
              <a:spcBef>
                <a:spcPct val="0"/>
              </a:spcBef>
              <a:spcAft>
                <a:spcPct val="0"/>
              </a:spcAft>
              <a:buClr>
                <a:srgbClr val="006600"/>
              </a:buClr>
              <a:buSzPct val="80000"/>
              <a:buFont typeface="Wingdings" pitchFamily="2" charset="2"/>
              <a:buChar char="p"/>
              <a:defRPr/>
            </a:pPr>
            <a:r>
              <a:rPr kumimoji="1" lang="zh-CN" altLang="en-US" sz="2400" b="1">
                <a:solidFill>
                  <a:srgbClr val="333399"/>
                </a:solidFill>
                <a:effectLst>
                  <a:outerShdw blurRad="38100" dist="38100" dir="2700000" algn="tl">
                    <a:srgbClr val="C0C0C0"/>
                  </a:outerShdw>
                </a:effectLst>
                <a:latin typeface="华文新魏" pitchFamily="2" charset="-122"/>
                <a:ea typeface="华文新魏" pitchFamily="2" charset="-122"/>
              </a:rPr>
              <a:t> 对应像素取最大值</a:t>
            </a:r>
          </a:p>
          <a:p>
            <a:pPr fontAlgn="base">
              <a:lnSpc>
                <a:spcPct val="150000"/>
              </a:lnSpc>
              <a:spcBef>
                <a:spcPct val="0"/>
              </a:spcBef>
              <a:spcAft>
                <a:spcPct val="0"/>
              </a:spcAft>
              <a:buClr>
                <a:srgbClr val="006600"/>
              </a:buClr>
              <a:buSzPct val="80000"/>
              <a:buFont typeface="Wingdings" pitchFamily="2" charset="2"/>
              <a:buChar char="p"/>
              <a:defRPr/>
            </a:pPr>
            <a:r>
              <a:rPr kumimoji="1" lang="zh-CN" altLang="en-US" sz="2400" b="1">
                <a:solidFill>
                  <a:srgbClr val="333399"/>
                </a:solidFill>
                <a:effectLst>
                  <a:outerShdw blurRad="38100" dist="38100" dir="2700000" algn="tl">
                    <a:srgbClr val="C0C0C0"/>
                  </a:outerShdw>
                </a:effectLst>
                <a:latin typeface="华文新魏" pitchFamily="2" charset="-122"/>
                <a:ea typeface="华文新魏" pitchFamily="2" charset="-122"/>
              </a:rPr>
              <a:t> 对应像素取最小值</a:t>
            </a:r>
          </a:p>
          <a:p>
            <a:pPr fontAlgn="base">
              <a:lnSpc>
                <a:spcPct val="150000"/>
              </a:lnSpc>
              <a:spcBef>
                <a:spcPct val="0"/>
              </a:spcBef>
              <a:spcAft>
                <a:spcPct val="0"/>
              </a:spcAft>
              <a:buClr>
                <a:srgbClr val="006600"/>
              </a:buClr>
              <a:buSzPct val="80000"/>
              <a:buFont typeface="Wingdings" pitchFamily="2" charset="2"/>
              <a:buChar char="p"/>
              <a:defRPr/>
            </a:pPr>
            <a:r>
              <a:rPr kumimoji="1" lang="zh-CN" altLang="en-US" sz="2400" b="1">
                <a:solidFill>
                  <a:srgbClr val="333399"/>
                </a:solidFill>
                <a:effectLst>
                  <a:outerShdw blurRad="38100" dist="38100" dir="2700000" algn="tl">
                    <a:srgbClr val="C0C0C0"/>
                  </a:outerShdw>
                </a:effectLst>
                <a:latin typeface="华文新魏" pitchFamily="2" charset="-122"/>
                <a:ea typeface="华文新魏" pitchFamily="2" charset="-122"/>
              </a:rPr>
              <a:t> 对应像素取平均值</a:t>
            </a:r>
          </a:p>
          <a:p>
            <a:pPr fontAlgn="base">
              <a:lnSpc>
                <a:spcPct val="150000"/>
              </a:lnSpc>
              <a:spcBef>
                <a:spcPct val="0"/>
              </a:spcBef>
              <a:spcAft>
                <a:spcPct val="0"/>
              </a:spcAft>
              <a:buClr>
                <a:srgbClr val="006600"/>
              </a:buClr>
              <a:buSzPct val="80000"/>
              <a:buFont typeface="Wingdings" pitchFamily="2" charset="2"/>
              <a:buChar char="p"/>
              <a:defRPr/>
            </a:pPr>
            <a:r>
              <a:rPr kumimoji="1" lang="zh-CN" altLang="en-US" sz="2400" b="1">
                <a:solidFill>
                  <a:srgbClr val="333399"/>
                </a:solidFill>
                <a:effectLst>
                  <a:outerShdw blurRad="38100" dist="38100" dir="2700000" algn="tl">
                    <a:srgbClr val="C0C0C0"/>
                  </a:outerShdw>
                </a:effectLst>
                <a:latin typeface="华文新魏" pitchFamily="2" charset="-122"/>
                <a:ea typeface="华文新魏" pitchFamily="2" charset="-122"/>
              </a:rPr>
              <a:t> 加权平均法</a:t>
            </a:r>
          </a:p>
          <a:p>
            <a:pPr fontAlgn="base">
              <a:lnSpc>
                <a:spcPct val="150000"/>
              </a:lnSpc>
              <a:spcBef>
                <a:spcPct val="0"/>
              </a:spcBef>
              <a:spcAft>
                <a:spcPct val="0"/>
              </a:spcAft>
              <a:buClr>
                <a:srgbClr val="006600"/>
              </a:buClr>
              <a:buSzPct val="80000"/>
              <a:buFont typeface="Wingdings" pitchFamily="2" charset="2"/>
              <a:buChar char="p"/>
              <a:defRPr/>
            </a:pPr>
            <a:r>
              <a:rPr kumimoji="1" lang="zh-CN" altLang="en-US" sz="2400" b="1">
                <a:solidFill>
                  <a:srgbClr val="333399"/>
                </a:solidFill>
                <a:effectLst>
                  <a:outerShdw blurRad="38100" dist="38100" dir="2700000" algn="tl">
                    <a:srgbClr val="C0C0C0"/>
                  </a:outerShdw>
                </a:effectLst>
                <a:latin typeface="华文新魏" pitchFamily="2" charset="-122"/>
                <a:ea typeface="华文新魏" pitchFamily="2" charset="-122"/>
              </a:rPr>
              <a:t> 逻辑运算</a:t>
            </a:r>
            <a:endParaRPr lang="zh-CN" altLang="en-US" sz="2400" b="1">
              <a:solidFill>
                <a:srgbClr val="333399"/>
              </a:solidFill>
              <a:latin typeface="华文新魏" pitchFamily="2" charset="-122"/>
              <a:ea typeface="华文新魏" pitchFamily="2" charset="-122"/>
            </a:endParaRPr>
          </a:p>
        </p:txBody>
      </p:sp>
    </p:spTree>
    <p:extLst>
      <p:ext uri="{BB962C8B-B14F-4D97-AF65-F5344CB8AC3E}">
        <p14:creationId xmlns:p14="http://schemas.microsoft.com/office/powerpoint/2010/main" val="9727177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080" y="1916113"/>
            <a:ext cx="8447533"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187" name="Text Box 4"/>
          <p:cNvSpPr txBox="1">
            <a:spLocks noChangeArrowheads="1"/>
          </p:cNvSpPr>
          <p:nvPr/>
        </p:nvSpPr>
        <p:spPr bwMode="auto">
          <a:xfrm>
            <a:off x="10627558" y="2133600"/>
            <a:ext cx="553998"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kumimoji="1" lang="zh-CN" altLang="en-US" smtClean="0">
                <a:solidFill>
                  <a:srgbClr val="333399"/>
                </a:solidFill>
                <a:latin typeface="黑体" pitchFamily="49" charset="-122"/>
                <a:ea typeface="黑体" pitchFamily="49" charset="-122"/>
              </a:rPr>
              <a:t>简单组合融合（取小）</a:t>
            </a:r>
          </a:p>
        </p:txBody>
      </p:sp>
      <p:sp>
        <p:nvSpPr>
          <p:cNvPr id="93188"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融合实例</a:t>
            </a:r>
          </a:p>
        </p:txBody>
      </p:sp>
    </p:spTree>
    <p:extLst>
      <p:ext uri="{BB962C8B-B14F-4D97-AF65-F5344CB8AC3E}">
        <p14:creationId xmlns:p14="http://schemas.microsoft.com/office/powerpoint/2010/main" val="9727604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p:cNvSpPr txBox="1">
            <a:spLocks noChangeArrowheads="1"/>
          </p:cNvSpPr>
          <p:nvPr/>
        </p:nvSpPr>
        <p:spPr bwMode="auto">
          <a:xfrm>
            <a:off x="10591583" y="2159003"/>
            <a:ext cx="553998"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kumimoji="1" lang="zh-CN" altLang="en-US" smtClean="0">
                <a:solidFill>
                  <a:srgbClr val="333399"/>
                </a:solidFill>
                <a:latin typeface="黑体" pitchFamily="49" charset="-122"/>
                <a:ea typeface="黑体" pitchFamily="49" charset="-122"/>
              </a:rPr>
              <a:t>对应像素取平均</a:t>
            </a:r>
          </a:p>
        </p:txBody>
      </p:sp>
      <p:pic>
        <p:nvPicPr>
          <p:cNvPr id="942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499" y="1909766"/>
            <a:ext cx="8458114" cy="475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2" name="Rectangle 8"/>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融合实例</a:t>
            </a:r>
          </a:p>
        </p:txBody>
      </p:sp>
    </p:spTree>
    <p:extLst>
      <p:ext uri="{BB962C8B-B14F-4D97-AF65-F5344CB8AC3E}">
        <p14:creationId xmlns:p14="http://schemas.microsoft.com/office/powerpoint/2010/main" val="621023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499" y="1912938"/>
            <a:ext cx="8458114"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5" name="Text Box 5"/>
          <p:cNvSpPr txBox="1">
            <a:spLocks noChangeArrowheads="1"/>
          </p:cNvSpPr>
          <p:nvPr/>
        </p:nvSpPr>
        <p:spPr bwMode="auto">
          <a:xfrm>
            <a:off x="10532332" y="2205041"/>
            <a:ext cx="553998"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kumimoji="1" lang="zh-CN" altLang="en-US" smtClean="0">
                <a:solidFill>
                  <a:srgbClr val="333399"/>
                </a:solidFill>
                <a:latin typeface="黑体" pitchFamily="49" charset="-122"/>
                <a:ea typeface="黑体" pitchFamily="49" charset="-122"/>
              </a:rPr>
              <a:t>对应像素加权平均</a:t>
            </a:r>
          </a:p>
        </p:txBody>
      </p:sp>
      <p:sp>
        <p:nvSpPr>
          <p:cNvPr id="95236" name="Rectangle 8"/>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融合实例</a:t>
            </a:r>
          </a:p>
        </p:txBody>
      </p:sp>
    </p:spTree>
    <p:extLst>
      <p:ext uri="{BB962C8B-B14F-4D97-AF65-F5344CB8AC3E}">
        <p14:creationId xmlns:p14="http://schemas.microsoft.com/office/powerpoint/2010/main" val="2799149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6"/>
          <p:cNvSpPr>
            <a:spLocks noChangeArrowheads="1"/>
          </p:cNvSpPr>
          <p:nvPr/>
        </p:nvSpPr>
        <p:spPr bwMode="auto">
          <a:xfrm>
            <a:off x="912048" y="2780931"/>
            <a:ext cx="812588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buClr>
                <a:srgbClr val="006600"/>
              </a:buClr>
              <a:buSzPct val="80000"/>
              <a:buFont typeface="Wingdings" pitchFamily="2" charset="2"/>
              <a:buChar char="p"/>
            </a:pPr>
            <a:r>
              <a:rPr kumimoji="1" lang="en-US" altLang="zh-CN" sz="2800" dirty="0" smtClean="0">
                <a:solidFill>
                  <a:srgbClr val="333399"/>
                </a:solidFill>
                <a:latin typeface="华文新魏" pitchFamily="2" charset="-122"/>
                <a:ea typeface="华文新魏" pitchFamily="2" charset="-122"/>
              </a:rPr>
              <a:t> </a:t>
            </a:r>
            <a:r>
              <a:rPr kumimoji="1" lang="en-US" altLang="zh-CN" sz="2800" dirty="0" smtClean="0">
                <a:solidFill>
                  <a:srgbClr val="333399"/>
                </a:solidFill>
                <a:latin typeface="Times New Roman" pitchFamily="18" charset="0"/>
                <a:ea typeface="华文新魏" pitchFamily="2" charset="-122"/>
              </a:rPr>
              <a:t>RGB-IHS</a:t>
            </a:r>
            <a:r>
              <a:rPr kumimoji="1" lang="zh-CN" altLang="en-US" sz="2800" dirty="0" smtClean="0">
                <a:solidFill>
                  <a:srgbClr val="333399"/>
                </a:solidFill>
                <a:latin typeface="Times New Roman" pitchFamily="18" charset="0"/>
                <a:ea typeface="华文新魏" pitchFamily="2" charset="-122"/>
              </a:rPr>
              <a:t>变换法。</a:t>
            </a:r>
            <a:endParaRPr kumimoji="1" lang="en-US" altLang="zh-CN" sz="2800" dirty="0" smtClean="0">
              <a:solidFill>
                <a:srgbClr val="333399"/>
              </a:solidFill>
              <a:latin typeface="Times New Roman" pitchFamily="18" charset="0"/>
              <a:ea typeface="华文新魏" pitchFamily="2" charset="-122"/>
            </a:endParaRPr>
          </a:p>
        </p:txBody>
      </p:sp>
      <p:sp>
        <p:nvSpPr>
          <p:cNvPr id="96259" name="Rectangle 17"/>
          <p:cNvSpPr>
            <a:spLocks noChangeArrowheads="1"/>
          </p:cNvSpPr>
          <p:nvPr/>
        </p:nvSpPr>
        <p:spPr bwMode="auto">
          <a:xfrm>
            <a:off x="912046" y="4149080"/>
            <a:ext cx="1046207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fontAlgn="base">
              <a:spcBef>
                <a:spcPct val="0"/>
              </a:spcBef>
              <a:spcAft>
                <a:spcPct val="0"/>
              </a:spcAft>
              <a:buClr>
                <a:srgbClr val="006600"/>
              </a:buClr>
              <a:buSzPct val="80000"/>
              <a:buFont typeface="Wingdings" pitchFamily="2" charset="2"/>
              <a:buChar char="p"/>
              <a:tabLst>
                <a:tab pos="4343400" algn="l"/>
              </a:tabLst>
            </a:pPr>
            <a:r>
              <a:rPr kumimoji="1" lang="en-US" altLang="zh-CN" sz="2800" dirty="0" smtClean="0">
                <a:solidFill>
                  <a:srgbClr val="333399"/>
                </a:solidFill>
                <a:latin typeface="华文新魏" pitchFamily="2" charset="-122"/>
                <a:ea typeface="华文新魏" pitchFamily="2" charset="-122"/>
              </a:rPr>
              <a:t> </a:t>
            </a:r>
            <a:r>
              <a:rPr kumimoji="1" lang="en-US" altLang="zh-CN" sz="2800" dirty="0" err="1" smtClean="0">
                <a:solidFill>
                  <a:srgbClr val="333399"/>
                </a:solidFill>
                <a:latin typeface="Times New Roman" pitchFamily="18" charset="0"/>
                <a:ea typeface="华文新魏" pitchFamily="2" charset="-122"/>
              </a:rPr>
              <a:t>Brovery</a:t>
            </a:r>
            <a:r>
              <a:rPr kumimoji="1" lang="en-US" altLang="zh-CN" sz="2800" dirty="0" smtClean="0">
                <a:solidFill>
                  <a:srgbClr val="333399"/>
                </a:solidFill>
                <a:latin typeface="Times New Roman" pitchFamily="18" charset="0"/>
                <a:ea typeface="华文新魏" pitchFamily="2" charset="-122"/>
              </a:rPr>
              <a:t> </a:t>
            </a:r>
            <a:r>
              <a:rPr kumimoji="1" lang="zh-CN" altLang="en-US" sz="2800" dirty="0" smtClean="0">
                <a:solidFill>
                  <a:srgbClr val="333399"/>
                </a:solidFill>
                <a:latin typeface="Times New Roman" pitchFamily="18" charset="0"/>
                <a:ea typeface="华文新魏" pitchFamily="2" charset="-122"/>
              </a:rPr>
              <a:t>变换法。</a:t>
            </a:r>
            <a:endParaRPr kumimoji="1" lang="en-US" altLang="zh-CN" sz="2800" dirty="0" smtClean="0">
              <a:solidFill>
                <a:srgbClr val="333399"/>
              </a:solidFill>
              <a:latin typeface="Times New Roman" pitchFamily="18" charset="0"/>
              <a:ea typeface="华文新魏" pitchFamily="2" charset="-122"/>
            </a:endParaRPr>
          </a:p>
          <a:p>
            <a:pPr algn="just" fontAlgn="base">
              <a:spcBef>
                <a:spcPct val="0"/>
              </a:spcBef>
              <a:spcAft>
                <a:spcPct val="0"/>
              </a:spcAft>
              <a:buClr>
                <a:srgbClr val="006600"/>
              </a:buClr>
              <a:buSzPct val="80000"/>
              <a:tabLst>
                <a:tab pos="4343400" algn="l"/>
              </a:tabLst>
            </a:pPr>
            <a:r>
              <a:rPr kumimoji="1" lang="en-US" altLang="zh-CN" sz="2400" dirty="0" err="1" smtClean="0">
                <a:solidFill>
                  <a:srgbClr val="FF0000"/>
                </a:solidFill>
                <a:latin typeface="Times New Roman" pitchFamily="18" charset="0"/>
                <a:ea typeface="华文新魏" pitchFamily="2" charset="-122"/>
              </a:rPr>
              <a:t>Brovery</a:t>
            </a:r>
            <a:r>
              <a:rPr kumimoji="1" lang="zh-CN" altLang="en-US" sz="2400" dirty="0" smtClean="0">
                <a:solidFill>
                  <a:srgbClr val="FF0000"/>
                </a:solidFill>
                <a:latin typeface="Times New Roman" pitchFamily="18" charset="0"/>
                <a:ea typeface="华文新魏" pitchFamily="2" charset="-122"/>
              </a:rPr>
              <a:t>变换融合也被称为彩色标准变换融合，它是将多光谱波段颜色（红、绿、蓝）归一化，将高分辨率影像与多光谱各波段（通常取三波段）相乘完成融合。融合算法非常简单。</a:t>
            </a:r>
          </a:p>
        </p:txBody>
      </p:sp>
      <p:sp>
        <p:nvSpPr>
          <p:cNvPr id="96260" name="Rectangle 18"/>
          <p:cNvSpPr>
            <a:spLocks noChangeArrowheads="1"/>
          </p:cNvSpPr>
          <p:nvPr/>
        </p:nvSpPr>
        <p:spPr bwMode="auto">
          <a:xfrm>
            <a:off x="1199840" y="1004890"/>
            <a:ext cx="1038801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96261" name="Text Box 19"/>
          <p:cNvSpPr txBox="1">
            <a:spLocks noChangeArrowheads="1"/>
          </p:cNvSpPr>
          <p:nvPr/>
        </p:nvSpPr>
        <p:spPr bwMode="auto">
          <a:xfrm>
            <a:off x="814707" y="2128841"/>
            <a:ext cx="767938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None/>
            </a:pPr>
            <a:r>
              <a:rPr lang="en-US" altLang="zh-CN" sz="3200" smtClean="0">
                <a:solidFill>
                  <a:srgbClr val="000099"/>
                </a:solidFill>
                <a:latin typeface="华文新魏" pitchFamily="2" charset="-122"/>
                <a:ea typeface="华文新魏" pitchFamily="2" charset="-122"/>
                <a:cs typeface="Angsana New" pitchFamily="18" charset="-34"/>
              </a:rPr>
              <a:t>2</a:t>
            </a:r>
            <a:r>
              <a:rPr lang="zh-CN" altLang="en-US" sz="3200" smtClean="0">
                <a:solidFill>
                  <a:srgbClr val="000099"/>
                </a:solidFill>
                <a:latin typeface="华文新魏" pitchFamily="2" charset="-122"/>
                <a:ea typeface="华文新魏" pitchFamily="2" charset="-122"/>
                <a:cs typeface="Angsana New" pitchFamily="18" charset="-34"/>
              </a:rPr>
              <a:t>、颜色空间变换法 </a:t>
            </a:r>
          </a:p>
        </p:txBody>
      </p:sp>
      <p:sp>
        <p:nvSpPr>
          <p:cNvPr id="96262" name="Text Box 20"/>
          <p:cNvSpPr txBox="1">
            <a:spLocks noChangeArrowheads="1"/>
          </p:cNvSpPr>
          <p:nvPr/>
        </p:nvSpPr>
        <p:spPr bwMode="auto">
          <a:xfrm>
            <a:off x="1971593" y="3356992"/>
            <a:ext cx="76772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lang="zh-CN" altLang="en-US" smtClean="0">
                <a:solidFill>
                  <a:srgbClr val="000099"/>
                </a:solidFill>
              </a:rPr>
              <a:t>强度（</a:t>
            </a:r>
            <a:r>
              <a:rPr lang="en-US" altLang="zh-CN" smtClean="0">
                <a:solidFill>
                  <a:srgbClr val="000099"/>
                </a:solidFill>
              </a:rPr>
              <a:t>I</a:t>
            </a:r>
            <a:r>
              <a:rPr lang="zh-CN" altLang="en-US" smtClean="0">
                <a:solidFill>
                  <a:srgbClr val="000099"/>
                </a:solidFill>
              </a:rPr>
              <a:t>）、色调（</a:t>
            </a:r>
            <a:r>
              <a:rPr lang="en-US" altLang="zh-CN" smtClean="0">
                <a:solidFill>
                  <a:srgbClr val="000099"/>
                </a:solidFill>
              </a:rPr>
              <a:t>H</a:t>
            </a:r>
            <a:r>
              <a:rPr lang="zh-CN" altLang="en-US" smtClean="0">
                <a:solidFill>
                  <a:srgbClr val="000099"/>
                </a:solidFill>
              </a:rPr>
              <a:t>）和饱和度（</a:t>
            </a:r>
            <a:r>
              <a:rPr lang="en-US" altLang="zh-CN" smtClean="0">
                <a:solidFill>
                  <a:srgbClr val="000099"/>
                </a:solidFill>
              </a:rPr>
              <a:t>S</a:t>
            </a:r>
            <a:r>
              <a:rPr lang="zh-CN" altLang="en-US" smtClean="0">
                <a:solidFill>
                  <a:srgbClr val="000099"/>
                </a:solidFill>
              </a:rPr>
              <a:t>）</a:t>
            </a:r>
            <a:endParaRPr lang="zh-CN" altLang="en-US" smtClean="0">
              <a:solidFill>
                <a:srgbClr val="000000"/>
              </a:solidFill>
            </a:endParaRPr>
          </a:p>
        </p:txBody>
      </p:sp>
    </p:spTree>
    <p:extLst>
      <p:ext uri="{BB962C8B-B14F-4D97-AF65-F5344CB8AC3E}">
        <p14:creationId xmlns:p14="http://schemas.microsoft.com/office/powerpoint/2010/main" val="19851855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p:cNvSpPr>
            <a:spLocks noChangeArrowheads="1"/>
          </p:cNvSpPr>
          <p:nvPr/>
        </p:nvSpPr>
        <p:spPr bwMode="auto">
          <a:xfrm>
            <a:off x="1199840" y="1004890"/>
            <a:ext cx="1038801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97283" name="Text Box 6"/>
          <p:cNvSpPr txBox="1">
            <a:spLocks noChangeArrowheads="1"/>
          </p:cNvSpPr>
          <p:nvPr/>
        </p:nvSpPr>
        <p:spPr bwMode="auto">
          <a:xfrm>
            <a:off x="814707" y="2128841"/>
            <a:ext cx="767938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None/>
            </a:pPr>
            <a:r>
              <a:rPr lang="en-US" altLang="zh-CN" sz="3200" smtClean="0">
                <a:solidFill>
                  <a:srgbClr val="000099"/>
                </a:solidFill>
                <a:ea typeface="华文新魏" pitchFamily="2" charset="-122"/>
                <a:cs typeface="Angsana New" pitchFamily="18" charset="-34"/>
              </a:rPr>
              <a:t>(1) RGB-IHS</a:t>
            </a:r>
            <a:r>
              <a:rPr lang="zh-CN" altLang="en-US" sz="3200" smtClean="0">
                <a:solidFill>
                  <a:srgbClr val="000099"/>
                </a:solidFill>
                <a:ea typeface="华文新魏" pitchFamily="2" charset="-122"/>
                <a:cs typeface="Angsana New" pitchFamily="18" charset="-34"/>
              </a:rPr>
              <a:t>变换法</a:t>
            </a:r>
            <a:r>
              <a:rPr lang="zh-CN" altLang="en-US" sz="3200" smtClean="0">
                <a:solidFill>
                  <a:srgbClr val="000099"/>
                </a:solidFill>
                <a:latin typeface="华文新魏" pitchFamily="2" charset="-122"/>
                <a:ea typeface="华文新魏" pitchFamily="2" charset="-122"/>
                <a:cs typeface="Angsana New" pitchFamily="18" charset="-34"/>
              </a:rPr>
              <a:t> </a:t>
            </a:r>
          </a:p>
        </p:txBody>
      </p:sp>
      <p:sp>
        <p:nvSpPr>
          <p:cNvPr id="97284" name="Line 10"/>
          <p:cNvSpPr>
            <a:spLocks noChangeShapeType="1"/>
          </p:cNvSpPr>
          <p:nvPr/>
        </p:nvSpPr>
        <p:spPr bwMode="auto">
          <a:xfrm>
            <a:off x="9615629" y="5391150"/>
            <a:ext cx="395714"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285" name="Line 11"/>
          <p:cNvSpPr>
            <a:spLocks noChangeShapeType="1"/>
          </p:cNvSpPr>
          <p:nvPr/>
        </p:nvSpPr>
        <p:spPr bwMode="auto">
          <a:xfrm flipH="1" flipV="1">
            <a:off x="7878300" y="4826003"/>
            <a:ext cx="313185" cy="22066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286" name="Line 12"/>
          <p:cNvSpPr>
            <a:spLocks noChangeShapeType="1"/>
          </p:cNvSpPr>
          <p:nvPr/>
        </p:nvSpPr>
        <p:spPr bwMode="auto">
          <a:xfrm flipH="1">
            <a:off x="8041241" y="5656263"/>
            <a:ext cx="393597" cy="22066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287" name="Text Box 18"/>
          <p:cNvSpPr txBox="1">
            <a:spLocks noChangeArrowheads="1"/>
          </p:cNvSpPr>
          <p:nvPr/>
        </p:nvSpPr>
        <p:spPr bwMode="auto">
          <a:xfrm>
            <a:off x="9837821" y="4071938"/>
            <a:ext cx="313185" cy="4079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pPr>
            <a:r>
              <a:rPr lang="en-US" altLang="zh-CN" sz="1800" b="1" smtClean="0">
                <a:solidFill>
                  <a:srgbClr val="000000"/>
                </a:solidFill>
              </a:rPr>
              <a:t>I</a:t>
            </a:r>
            <a:endParaRPr lang="en-US" altLang="zh-CN" sz="1800" smtClean="0">
              <a:solidFill>
                <a:srgbClr val="000000"/>
              </a:solidFill>
              <a:latin typeface="Tahoma" pitchFamily="34" charset="0"/>
            </a:endParaRPr>
          </a:p>
        </p:txBody>
      </p:sp>
      <p:sp>
        <p:nvSpPr>
          <p:cNvPr id="97288" name="Text Box 21"/>
          <p:cNvSpPr txBox="1">
            <a:spLocks noChangeArrowheads="1"/>
          </p:cNvSpPr>
          <p:nvPr/>
        </p:nvSpPr>
        <p:spPr bwMode="auto">
          <a:xfrm>
            <a:off x="10404943" y="3429000"/>
            <a:ext cx="393597" cy="407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pPr>
            <a:r>
              <a:rPr lang="en-US" altLang="zh-CN" sz="1800" smtClean="0">
                <a:solidFill>
                  <a:srgbClr val="000000"/>
                </a:solidFill>
              </a:rPr>
              <a:t>R</a:t>
            </a:r>
            <a:endParaRPr lang="en-US" altLang="zh-CN" sz="1800" smtClean="0">
              <a:solidFill>
                <a:srgbClr val="000000"/>
              </a:solidFill>
              <a:latin typeface="Tahoma" pitchFamily="34" charset="0"/>
            </a:endParaRPr>
          </a:p>
        </p:txBody>
      </p:sp>
      <p:grpSp>
        <p:nvGrpSpPr>
          <p:cNvPr id="97289" name="Group 22"/>
          <p:cNvGrpSpPr>
            <a:grpSpLocks/>
          </p:cNvGrpSpPr>
          <p:nvPr/>
        </p:nvGrpSpPr>
        <p:grpSpPr bwMode="auto">
          <a:xfrm>
            <a:off x="7251930" y="2935291"/>
            <a:ext cx="2886381" cy="2770187"/>
            <a:chOff x="1966" y="12524"/>
            <a:chExt cx="1773" cy="2495"/>
          </a:xfrm>
        </p:grpSpPr>
        <p:sp>
          <p:nvSpPr>
            <p:cNvPr id="97301" name="Oval 23"/>
            <p:cNvSpPr>
              <a:spLocks noChangeArrowheads="1"/>
            </p:cNvSpPr>
            <p:nvPr/>
          </p:nvSpPr>
          <p:spPr bwMode="auto">
            <a:xfrm>
              <a:off x="2329" y="14344"/>
              <a:ext cx="1089" cy="675"/>
            </a:xfrm>
            <a:prstGeom prst="ellipse">
              <a:avLst/>
            </a:prstGeom>
            <a:solidFill>
              <a:srgbClr val="808080"/>
            </a:solidFill>
            <a:ln w="9525">
              <a:solidFill>
                <a:srgbClr val="000000"/>
              </a:solidFill>
              <a:round/>
              <a:headEnd/>
              <a:tailEnd/>
            </a:ln>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302" name="Oval 24"/>
            <p:cNvSpPr>
              <a:spLocks noChangeArrowheads="1"/>
            </p:cNvSpPr>
            <p:nvPr/>
          </p:nvSpPr>
          <p:spPr bwMode="auto">
            <a:xfrm>
              <a:off x="2329" y="12817"/>
              <a:ext cx="1089" cy="675"/>
            </a:xfrm>
            <a:prstGeom prst="ellipse">
              <a:avLst/>
            </a:prstGeom>
            <a:solidFill>
              <a:srgbClr val="FFFFFF"/>
            </a:solidFill>
            <a:ln w="9525">
              <a:solidFill>
                <a:srgbClr val="000000"/>
              </a:solidFill>
              <a:round/>
              <a:headEnd/>
              <a:tailEnd/>
            </a:ln>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303" name="Line 25"/>
            <p:cNvSpPr>
              <a:spLocks noChangeShapeType="1"/>
            </p:cNvSpPr>
            <p:nvPr/>
          </p:nvSpPr>
          <p:spPr bwMode="auto">
            <a:xfrm>
              <a:off x="2329" y="13184"/>
              <a:ext cx="0" cy="1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304" name="Line 26"/>
            <p:cNvSpPr>
              <a:spLocks noChangeShapeType="1"/>
            </p:cNvSpPr>
            <p:nvPr/>
          </p:nvSpPr>
          <p:spPr bwMode="auto">
            <a:xfrm>
              <a:off x="3418" y="13184"/>
              <a:ext cx="0" cy="1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305" name="Line 27"/>
            <p:cNvSpPr>
              <a:spLocks noChangeShapeType="1"/>
            </p:cNvSpPr>
            <p:nvPr/>
          </p:nvSpPr>
          <p:spPr bwMode="auto">
            <a:xfrm>
              <a:off x="2892" y="13128"/>
              <a:ext cx="847"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306" name="Line 28"/>
            <p:cNvSpPr>
              <a:spLocks noChangeShapeType="1"/>
            </p:cNvSpPr>
            <p:nvPr/>
          </p:nvSpPr>
          <p:spPr bwMode="auto">
            <a:xfrm flipH="1">
              <a:off x="2200" y="13142"/>
              <a:ext cx="663" cy="48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307" name="Line 29"/>
            <p:cNvSpPr>
              <a:spLocks noChangeShapeType="1"/>
            </p:cNvSpPr>
            <p:nvPr/>
          </p:nvSpPr>
          <p:spPr bwMode="auto">
            <a:xfrm flipH="1" flipV="1">
              <a:off x="2413" y="12524"/>
              <a:ext cx="493" cy="61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308" name="Line 30"/>
            <p:cNvSpPr>
              <a:spLocks noChangeShapeType="1"/>
            </p:cNvSpPr>
            <p:nvPr/>
          </p:nvSpPr>
          <p:spPr bwMode="auto">
            <a:xfrm>
              <a:off x="2897" y="13156"/>
              <a:ext cx="0" cy="1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309" name="Line 31"/>
            <p:cNvSpPr>
              <a:spLocks noChangeShapeType="1"/>
            </p:cNvSpPr>
            <p:nvPr/>
          </p:nvSpPr>
          <p:spPr bwMode="auto">
            <a:xfrm flipV="1">
              <a:off x="3660" y="13918"/>
              <a:ext cx="0" cy="73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7310" name="Text Box 32"/>
            <p:cNvSpPr txBox="1">
              <a:spLocks noChangeArrowheads="1"/>
            </p:cNvSpPr>
            <p:nvPr/>
          </p:nvSpPr>
          <p:spPr bwMode="auto">
            <a:xfrm>
              <a:off x="1966" y="13551"/>
              <a:ext cx="242" cy="3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pPr>
              <a:r>
                <a:rPr lang="en-US" altLang="zh-CN" sz="1800" smtClean="0">
                  <a:solidFill>
                    <a:srgbClr val="000000"/>
                  </a:solidFill>
                </a:rPr>
                <a:t>B</a:t>
              </a:r>
              <a:endParaRPr lang="en-US" altLang="zh-CN" sz="1800" smtClean="0">
                <a:solidFill>
                  <a:srgbClr val="000000"/>
                </a:solidFill>
                <a:latin typeface="Tahoma" pitchFamily="34" charset="0"/>
              </a:endParaRPr>
            </a:p>
          </p:txBody>
        </p:sp>
      </p:grpSp>
      <p:sp>
        <p:nvSpPr>
          <p:cNvPr id="97290" name="Text Box 33"/>
          <p:cNvSpPr txBox="1">
            <a:spLocks noChangeArrowheads="1"/>
          </p:cNvSpPr>
          <p:nvPr/>
        </p:nvSpPr>
        <p:spPr bwMode="auto">
          <a:xfrm>
            <a:off x="7620135" y="2636841"/>
            <a:ext cx="393597" cy="4079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pPr>
            <a:r>
              <a:rPr lang="en-US" altLang="zh-CN" sz="1800" smtClean="0">
                <a:solidFill>
                  <a:srgbClr val="000000"/>
                </a:solidFill>
              </a:rPr>
              <a:t>G</a:t>
            </a:r>
            <a:endParaRPr lang="en-US" altLang="zh-CN" sz="1800" smtClean="0">
              <a:solidFill>
                <a:srgbClr val="000000"/>
              </a:solidFill>
              <a:latin typeface="Tahoma" pitchFamily="34" charset="0"/>
            </a:endParaRPr>
          </a:p>
        </p:txBody>
      </p:sp>
      <p:sp>
        <p:nvSpPr>
          <p:cNvPr id="97291" name="Text Box 34"/>
          <p:cNvSpPr txBox="1">
            <a:spLocks noChangeArrowheads="1"/>
          </p:cNvSpPr>
          <p:nvPr/>
        </p:nvSpPr>
        <p:spPr bwMode="auto">
          <a:xfrm>
            <a:off x="7056156" y="4654552"/>
            <a:ext cx="65" cy="2769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just" eaLnBrk="1" fontAlgn="base" hangingPunct="1">
              <a:spcBef>
                <a:spcPct val="0"/>
              </a:spcBef>
              <a:spcAft>
                <a:spcPct val="0"/>
              </a:spcAft>
            </a:pPr>
            <a:endParaRPr lang="zh-CN" altLang="en-US" sz="1800" smtClean="0">
              <a:solidFill>
                <a:srgbClr val="000000"/>
              </a:solidFill>
              <a:latin typeface="Tahoma" pitchFamily="34" charset="0"/>
            </a:endParaRPr>
          </a:p>
        </p:txBody>
      </p:sp>
      <p:sp>
        <p:nvSpPr>
          <p:cNvPr id="97292" name="Text Box 35"/>
          <p:cNvSpPr txBox="1">
            <a:spLocks noChangeArrowheads="1"/>
          </p:cNvSpPr>
          <p:nvPr/>
        </p:nvSpPr>
        <p:spPr bwMode="auto">
          <a:xfrm>
            <a:off x="7334456" y="5468941"/>
            <a:ext cx="569236" cy="4079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just" eaLnBrk="1" fontAlgn="base" hangingPunct="1">
              <a:spcBef>
                <a:spcPct val="0"/>
              </a:spcBef>
              <a:spcAft>
                <a:spcPct val="0"/>
              </a:spcAft>
            </a:pPr>
            <a:endParaRPr lang="en-US" altLang="zh-CN" sz="1800" smtClean="0">
              <a:solidFill>
                <a:srgbClr val="000000"/>
              </a:solidFill>
              <a:latin typeface="Tahoma" pitchFamily="34" charset="0"/>
            </a:endParaRPr>
          </a:p>
        </p:txBody>
      </p:sp>
      <p:graphicFrame>
        <p:nvGraphicFramePr>
          <p:cNvPr id="97293" name="Object 37"/>
          <p:cNvGraphicFramePr>
            <a:graphicFrameLocks noChangeAspect="1"/>
          </p:cNvGraphicFramePr>
          <p:nvPr/>
        </p:nvGraphicFramePr>
        <p:xfrm>
          <a:off x="7245579" y="4652966"/>
          <a:ext cx="600977" cy="301625"/>
        </p:xfrm>
        <a:graphic>
          <a:graphicData uri="http://schemas.openxmlformats.org/presentationml/2006/ole">
            <mc:AlternateContent xmlns:mc="http://schemas.openxmlformats.org/markup-compatibility/2006">
              <mc:Choice xmlns:v="urn:schemas-microsoft-com:vml" Requires="v">
                <p:oleObj spid="_x0000_s33800" name="Equation" r:id="rId3" imgW="304536" imgH="203024" progId="Equation.DSMT4">
                  <p:embed/>
                </p:oleObj>
              </mc:Choice>
              <mc:Fallback>
                <p:oleObj name="Equation" r:id="rId3" imgW="304536" imgH="20302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579" y="4652966"/>
                        <a:ext cx="60097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4" name="Object 38"/>
          <p:cNvGraphicFramePr>
            <a:graphicFrameLocks noChangeAspect="1"/>
          </p:cNvGraphicFramePr>
          <p:nvPr/>
        </p:nvGraphicFramePr>
        <p:xfrm>
          <a:off x="7245579" y="5805488"/>
          <a:ext cx="687738" cy="317500"/>
        </p:xfrm>
        <a:graphic>
          <a:graphicData uri="http://schemas.openxmlformats.org/presentationml/2006/ole">
            <mc:AlternateContent xmlns:mc="http://schemas.openxmlformats.org/markup-compatibility/2006">
              <mc:Choice xmlns:v="urn:schemas-microsoft-com:vml" Requires="v">
                <p:oleObj spid="_x0000_s33801" name="Equation" r:id="rId5" imgW="330057" imgH="203112" progId="Equation.DSMT4">
                  <p:embed/>
                </p:oleObj>
              </mc:Choice>
              <mc:Fallback>
                <p:oleObj name="Equation" r:id="rId5" imgW="330057"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5579" y="5805488"/>
                        <a:ext cx="687738"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5" name="Object 39"/>
          <p:cNvGraphicFramePr>
            <a:graphicFrameLocks noChangeAspect="1"/>
          </p:cNvGraphicFramePr>
          <p:nvPr/>
        </p:nvGraphicFramePr>
        <p:xfrm>
          <a:off x="10201793" y="5229225"/>
          <a:ext cx="344926" cy="317500"/>
        </p:xfrm>
        <a:graphic>
          <a:graphicData uri="http://schemas.openxmlformats.org/presentationml/2006/ole">
            <mc:AlternateContent xmlns:mc="http://schemas.openxmlformats.org/markup-compatibility/2006">
              <mc:Choice xmlns:v="urn:schemas-microsoft-com:vml" Requires="v">
                <p:oleObj spid="_x0000_s33802" name="Equation" r:id="rId7" imgW="164957" imgH="203024" progId="Equation.DSMT4">
                  <p:embed/>
                </p:oleObj>
              </mc:Choice>
              <mc:Fallback>
                <p:oleObj name="Equation" r:id="rId7" imgW="164957"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1793" y="5229225"/>
                        <a:ext cx="344926"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6" name="Text Box 40"/>
          <p:cNvSpPr txBox="1">
            <a:spLocks noChangeArrowheads="1"/>
          </p:cNvSpPr>
          <p:nvPr/>
        </p:nvSpPr>
        <p:spPr bwMode="auto">
          <a:xfrm>
            <a:off x="7630714" y="6092825"/>
            <a:ext cx="26874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pPr>
            <a:r>
              <a:rPr lang="zh-CN" altLang="en-US" smtClean="0">
                <a:solidFill>
                  <a:srgbClr val="000000"/>
                </a:solidFill>
              </a:rPr>
              <a:t> </a:t>
            </a:r>
            <a:r>
              <a:rPr lang="en-US" altLang="zh-CN" sz="1800" smtClean="0">
                <a:solidFill>
                  <a:srgbClr val="000099"/>
                </a:solidFill>
              </a:rPr>
              <a:t>IHS</a:t>
            </a:r>
            <a:r>
              <a:rPr lang="zh-CN" altLang="en-US" sz="1800" smtClean="0">
                <a:solidFill>
                  <a:srgbClr val="000099"/>
                </a:solidFill>
              </a:rPr>
              <a:t>柱形空间</a:t>
            </a:r>
          </a:p>
        </p:txBody>
      </p:sp>
      <p:sp>
        <p:nvSpPr>
          <p:cNvPr id="97297" name="Text Box 48"/>
          <p:cNvSpPr txBox="1">
            <a:spLocks noChangeArrowheads="1"/>
          </p:cNvSpPr>
          <p:nvPr/>
        </p:nvSpPr>
        <p:spPr bwMode="auto">
          <a:xfrm>
            <a:off x="814707" y="2924177"/>
            <a:ext cx="652821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lang="zh-CN" altLang="en-US" dirty="0" smtClean="0">
                <a:solidFill>
                  <a:srgbClr val="000099"/>
                </a:solidFill>
              </a:rPr>
              <a:t>对任何</a:t>
            </a:r>
            <a:r>
              <a:rPr lang="en-US" altLang="zh-CN" dirty="0" smtClean="0">
                <a:solidFill>
                  <a:srgbClr val="000099"/>
                </a:solidFill>
              </a:rPr>
              <a:t>3</a:t>
            </a:r>
            <a:r>
              <a:rPr lang="zh-CN" altLang="en-US" dirty="0" smtClean="0">
                <a:solidFill>
                  <a:srgbClr val="000099"/>
                </a:solidFill>
              </a:rPr>
              <a:t>个</a:t>
            </a:r>
            <a:r>
              <a:rPr lang="en-US" altLang="zh-CN" dirty="0" smtClean="0">
                <a:solidFill>
                  <a:srgbClr val="000099"/>
                </a:solidFill>
              </a:rPr>
              <a:t>[0,1]</a:t>
            </a:r>
            <a:r>
              <a:rPr lang="zh-CN" altLang="en-US" dirty="0" smtClean="0">
                <a:solidFill>
                  <a:srgbClr val="000099"/>
                </a:solidFill>
              </a:rPr>
              <a:t>范围内的</a:t>
            </a:r>
            <a:r>
              <a:rPr lang="en-US" altLang="zh-CN" dirty="0" smtClean="0">
                <a:solidFill>
                  <a:srgbClr val="000099"/>
                </a:solidFill>
              </a:rPr>
              <a:t>R</a:t>
            </a:r>
            <a:r>
              <a:rPr lang="zh-CN" altLang="en-US" dirty="0" smtClean="0">
                <a:solidFill>
                  <a:srgbClr val="000099"/>
                </a:solidFill>
              </a:rPr>
              <a:t>、</a:t>
            </a:r>
            <a:r>
              <a:rPr lang="en-US" altLang="zh-CN" dirty="0" smtClean="0">
                <a:solidFill>
                  <a:srgbClr val="000099"/>
                </a:solidFill>
              </a:rPr>
              <a:t>G</a:t>
            </a:r>
            <a:r>
              <a:rPr lang="zh-CN" altLang="en-US" dirty="0" smtClean="0">
                <a:solidFill>
                  <a:srgbClr val="000099"/>
                </a:solidFill>
              </a:rPr>
              <a:t>、</a:t>
            </a:r>
            <a:r>
              <a:rPr lang="en-US" altLang="zh-CN" dirty="0" smtClean="0">
                <a:solidFill>
                  <a:srgbClr val="000099"/>
                </a:solidFill>
              </a:rPr>
              <a:t>B</a:t>
            </a:r>
            <a:r>
              <a:rPr lang="zh-CN" altLang="en-US" dirty="0" smtClean="0">
                <a:solidFill>
                  <a:srgbClr val="000099"/>
                </a:solidFill>
              </a:rPr>
              <a:t>值都可以用下面的公式转换到对应</a:t>
            </a:r>
            <a:r>
              <a:rPr lang="en-US" altLang="zh-CN" dirty="0" smtClean="0">
                <a:solidFill>
                  <a:srgbClr val="000099"/>
                </a:solidFill>
              </a:rPr>
              <a:t>IHS</a:t>
            </a:r>
            <a:r>
              <a:rPr lang="zh-CN" altLang="en-US" dirty="0" smtClean="0">
                <a:solidFill>
                  <a:srgbClr val="000099"/>
                </a:solidFill>
              </a:rPr>
              <a:t>模型中的</a:t>
            </a:r>
            <a:r>
              <a:rPr lang="en-US" altLang="zh-CN" dirty="0" smtClean="0">
                <a:solidFill>
                  <a:srgbClr val="000099"/>
                </a:solidFill>
              </a:rPr>
              <a:t>I</a:t>
            </a:r>
            <a:r>
              <a:rPr lang="zh-CN" altLang="en-US" dirty="0" smtClean="0">
                <a:solidFill>
                  <a:srgbClr val="000099"/>
                </a:solidFill>
              </a:rPr>
              <a:t>、</a:t>
            </a:r>
            <a:r>
              <a:rPr lang="en-US" altLang="zh-CN" dirty="0" smtClean="0">
                <a:solidFill>
                  <a:srgbClr val="000099"/>
                </a:solidFill>
              </a:rPr>
              <a:t>H</a:t>
            </a:r>
            <a:r>
              <a:rPr lang="zh-CN" altLang="en-US" dirty="0" smtClean="0">
                <a:solidFill>
                  <a:srgbClr val="000099"/>
                </a:solidFill>
              </a:rPr>
              <a:t>、</a:t>
            </a:r>
            <a:r>
              <a:rPr lang="en-US" altLang="zh-CN" dirty="0" smtClean="0">
                <a:solidFill>
                  <a:srgbClr val="000099"/>
                </a:solidFill>
              </a:rPr>
              <a:t>S</a:t>
            </a:r>
            <a:r>
              <a:rPr lang="zh-CN" altLang="en-US" dirty="0" smtClean="0">
                <a:solidFill>
                  <a:srgbClr val="000099"/>
                </a:solidFill>
              </a:rPr>
              <a:t>分量：</a:t>
            </a:r>
            <a:r>
              <a:rPr lang="zh-CN" altLang="en-US" sz="2000" dirty="0" smtClean="0">
                <a:solidFill>
                  <a:srgbClr val="000099"/>
                </a:solidFill>
              </a:rPr>
              <a:t> </a:t>
            </a:r>
          </a:p>
        </p:txBody>
      </p:sp>
      <p:graphicFrame>
        <p:nvGraphicFramePr>
          <p:cNvPr id="97298" name="Object 49"/>
          <p:cNvGraphicFramePr>
            <a:graphicFrameLocks noChangeAspect="1"/>
          </p:cNvGraphicFramePr>
          <p:nvPr/>
        </p:nvGraphicFramePr>
        <p:xfrm>
          <a:off x="912048" y="4064000"/>
          <a:ext cx="2399675" cy="660400"/>
        </p:xfrm>
        <a:graphic>
          <a:graphicData uri="http://schemas.openxmlformats.org/presentationml/2006/ole">
            <mc:AlternateContent xmlns:mc="http://schemas.openxmlformats.org/markup-compatibility/2006">
              <mc:Choice xmlns:v="urn:schemas-microsoft-com:vml" Requires="v">
                <p:oleObj spid="_x0000_s33803" name="Equation" r:id="rId9" imgW="1079032" imgH="393529" progId="Equation.DSMT4">
                  <p:embed/>
                </p:oleObj>
              </mc:Choice>
              <mc:Fallback>
                <p:oleObj name="Equation" r:id="rId9" imgW="1079032" imgH="39352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048" y="4064000"/>
                        <a:ext cx="23996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9" name="Object 51"/>
          <p:cNvGraphicFramePr>
            <a:graphicFrameLocks noChangeAspect="1"/>
          </p:cNvGraphicFramePr>
          <p:nvPr/>
        </p:nvGraphicFramePr>
        <p:xfrm>
          <a:off x="912048" y="4797428"/>
          <a:ext cx="4126425" cy="631825"/>
        </p:xfrm>
        <a:graphic>
          <a:graphicData uri="http://schemas.openxmlformats.org/presentationml/2006/ole">
            <mc:AlternateContent xmlns:mc="http://schemas.openxmlformats.org/markup-compatibility/2006">
              <mc:Choice xmlns:v="urn:schemas-microsoft-com:vml" Requires="v">
                <p:oleObj spid="_x0000_s33804" name="Equation" r:id="rId11" imgW="2082800" imgH="419100" progId="Equation.DSMT4">
                  <p:embed/>
                </p:oleObj>
              </mc:Choice>
              <mc:Fallback>
                <p:oleObj name="Equation" r:id="rId11" imgW="20828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048" y="4797428"/>
                        <a:ext cx="41264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300" name="Object 53"/>
          <p:cNvGraphicFramePr>
            <a:graphicFrameLocks noChangeAspect="1"/>
          </p:cNvGraphicFramePr>
          <p:nvPr/>
        </p:nvGraphicFramePr>
        <p:xfrm>
          <a:off x="912046" y="5445125"/>
          <a:ext cx="5662725" cy="939800"/>
        </p:xfrm>
        <a:graphic>
          <a:graphicData uri="http://schemas.openxmlformats.org/presentationml/2006/ole">
            <mc:AlternateContent xmlns:mc="http://schemas.openxmlformats.org/markup-compatibility/2006">
              <mc:Choice xmlns:v="urn:schemas-microsoft-com:vml" Requires="v">
                <p:oleObj spid="_x0000_s33805" name="Equation" r:id="rId13" imgW="2743200" imgH="609600" progId="Equation.DSMT4">
                  <p:embed/>
                </p:oleObj>
              </mc:Choice>
              <mc:Fallback>
                <p:oleObj name="Equation" r:id="rId13" imgW="2743200" imgH="609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2046" y="5445125"/>
                        <a:ext cx="56627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90798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8400" y="371678"/>
            <a:ext cx="10850101" cy="441964"/>
          </a:xfrm>
        </p:spPr>
        <p:txBody>
          <a:bodyPr/>
          <a:lstStyle/>
          <a:p>
            <a:r>
              <a:rPr lang="zh-CN" altLang="en-US" dirty="0">
                <a:solidFill>
                  <a:srgbClr val="0000FF"/>
                </a:solidFill>
              </a:rPr>
              <a:t> </a:t>
            </a:r>
            <a:r>
              <a:rPr lang="zh-CN" altLang="en-US" sz="3600" dirty="0">
                <a:solidFill>
                  <a:srgbClr val="0000FF"/>
                </a:solidFill>
              </a:rPr>
              <a:t>电荷耦合图像传感器</a:t>
            </a:r>
          </a:p>
        </p:txBody>
      </p:sp>
      <p:sp>
        <p:nvSpPr>
          <p:cNvPr id="6" name="Rectangle 2">
            <a:extLst>
              <a:ext uri="{FF2B5EF4-FFF2-40B4-BE49-F238E27FC236}">
                <a16:creationId xmlns="" xmlns:a16="http://schemas.microsoft.com/office/drawing/2014/main" id="{E0ED7FD2-9807-44FB-BF25-73B283290A43}"/>
              </a:ext>
            </a:extLst>
          </p:cNvPr>
          <p:cNvSpPr>
            <a:spLocks noChangeArrowheads="1"/>
          </p:cNvSpPr>
          <p:nvPr/>
        </p:nvSpPr>
        <p:spPr bwMode="auto">
          <a:xfrm>
            <a:off x="1729274" y="1098802"/>
            <a:ext cx="6781800" cy="6413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3600" b="1" dirty="0">
                <a:solidFill>
                  <a:schemeClr val="bg1"/>
                </a:solidFill>
                <a:ea typeface="黑体" panose="02010609060101010101" pitchFamily="49" charset="-122"/>
              </a:rPr>
              <a:t>MOS</a:t>
            </a:r>
            <a:r>
              <a:rPr lang="zh-CN" altLang="en-US" sz="3600" b="1" dirty="0">
                <a:solidFill>
                  <a:schemeClr val="bg1"/>
                </a:solidFill>
                <a:ea typeface="黑体" panose="02010609060101010101" pitchFamily="49" charset="-122"/>
              </a:rPr>
              <a:t>光敏阵列</a:t>
            </a:r>
            <a:r>
              <a:rPr lang="en-US" altLang="zh-CN" sz="3600" b="1" dirty="0">
                <a:solidFill>
                  <a:schemeClr val="bg1"/>
                </a:solidFill>
                <a:ea typeface="黑体" panose="02010609060101010101" pitchFamily="49" charset="-122"/>
              </a:rPr>
              <a:t>+</a:t>
            </a:r>
            <a:r>
              <a:rPr lang="zh-CN" altLang="en-US" sz="3600" b="1" dirty="0">
                <a:solidFill>
                  <a:schemeClr val="bg1"/>
                </a:solidFill>
                <a:ea typeface="黑体" panose="02010609060101010101" pitchFamily="49" charset="-122"/>
              </a:rPr>
              <a:t>读出移位寄存器</a:t>
            </a:r>
          </a:p>
        </p:txBody>
      </p:sp>
      <p:sp>
        <p:nvSpPr>
          <p:cNvPr id="7" name="Rectangle 3">
            <a:extLst>
              <a:ext uri="{FF2B5EF4-FFF2-40B4-BE49-F238E27FC236}">
                <a16:creationId xmlns="" xmlns:a16="http://schemas.microsoft.com/office/drawing/2014/main" id="{A0CB08E4-C5E0-433E-BF35-C76EBD51732B}"/>
              </a:ext>
            </a:extLst>
          </p:cNvPr>
          <p:cNvSpPr>
            <a:spLocks noChangeArrowheads="1"/>
          </p:cNvSpPr>
          <p:nvPr/>
        </p:nvSpPr>
        <p:spPr bwMode="auto">
          <a:xfrm>
            <a:off x="1542784" y="1834734"/>
            <a:ext cx="4800600" cy="701675"/>
          </a:xfrm>
          <a:prstGeom prst="rect">
            <a:avLst/>
          </a:prstGeom>
          <a:noFill/>
          <a:ln>
            <a:noFill/>
          </a:ln>
          <a:effectLst/>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4000" b="1" dirty="0">
                <a:solidFill>
                  <a:srgbClr val="FF0066"/>
                </a:solidFill>
                <a:latin typeface="黑体" panose="02010609060101010101" pitchFamily="49" charset="-122"/>
                <a:ea typeface="黑体" panose="02010609060101010101" pitchFamily="49" charset="-122"/>
              </a:rPr>
              <a:t>一</a:t>
            </a:r>
            <a:r>
              <a:rPr lang="en-US" altLang="zh-CN" sz="4000" b="1" dirty="0">
                <a:solidFill>
                  <a:srgbClr val="FF0066"/>
                </a:solidFill>
                <a:latin typeface="黑体" panose="02010609060101010101" pitchFamily="49" charset="-122"/>
                <a:ea typeface="黑体" panose="02010609060101010101" pitchFamily="49" charset="-122"/>
              </a:rPr>
              <a:t>.MOS</a:t>
            </a:r>
            <a:r>
              <a:rPr lang="zh-CN" altLang="en-US" sz="4000" b="1" dirty="0">
                <a:solidFill>
                  <a:srgbClr val="FF0066"/>
                </a:solidFill>
                <a:latin typeface="黑体" panose="02010609060101010101" pitchFamily="49" charset="-122"/>
                <a:ea typeface="黑体" panose="02010609060101010101" pitchFamily="49" charset="-122"/>
              </a:rPr>
              <a:t>光敏单元</a:t>
            </a:r>
          </a:p>
        </p:txBody>
      </p:sp>
      <p:sp>
        <p:nvSpPr>
          <p:cNvPr id="8" name="Rectangle 4">
            <a:extLst>
              <a:ext uri="{FF2B5EF4-FFF2-40B4-BE49-F238E27FC236}">
                <a16:creationId xmlns="" xmlns:a16="http://schemas.microsoft.com/office/drawing/2014/main" id="{20C88309-5849-4B56-B56D-F7D28955027A}"/>
              </a:ext>
            </a:extLst>
          </p:cNvPr>
          <p:cNvSpPr>
            <a:spLocks noChangeArrowheads="1"/>
          </p:cNvSpPr>
          <p:nvPr/>
        </p:nvSpPr>
        <p:spPr bwMode="auto">
          <a:xfrm>
            <a:off x="1492653" y="2442414"/>
            <a:ext cx="807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3600" b="1" dirty="0">
                <a:solidFill>
                  <a:srgbClr val="0000FF"/>
                </a:solidFill>
                <a:latin typeface="楷体_GB2312" pitchFamily="49" charset="-122"/>
                <a:ea typeface="楷体_GB2312" pitchFamily="49" charset="-122"/>
              </a:rPr>
              <a:t>1.MOS(</a:t>
            </a:r>
            <a:r>
              <a:rPr lang="zh-CN" altLang="en-US" sz="3600" b="1" dirty="0">
                <a:solidFill>
                  <a:srgbClr val="0000FF"/>
                </a:solidFill>
                <a:latin typeface="楷体_GB2312" pitchFamily="49" charset="-122"/>
                <a:ea typeface="楷体_GB2312" pitchFamily="49" charset="-122"/>
              </a:rPr>
              <a:t>金属</a:t>
            </a:r>
            <a:r>
              <a:rPr lang="en-US" altLang="zh-CN" sz="3600" b="1" dirty="0">
                <a:solidFill>
                  <a:srgbClr val="0000FF"/>
                </a:solidFill>
                <a:latin typeface="楷体_GB2312" pitchFamily="49" charset="-122"/>
                <a:ea typeface="楷体_GB2312" pitchFamily="49" charset="-122"/>
              </a:rPr>
              <a:t>-</a:t>
            </a:r>
            <a:r>
              <a:rPr lang="zh-CN" altLang="en-US" sz="3600" b="1" dirty="0">
                <a:solidFill>
                  <a:srgbClr val="0000FF"/>
                </a:solidFill>
                <a:latin typeface="楷体_GB2312" pitchFamily="49" charset="-122"/>
                <a:ea typeface="楷体_GB2312" pitchFamily="49" charset="-122"/>
              </a:rPr>
              <a:t>氧化物</a:t>
            </a:r>
            <a:r>
              <a:rPr lang="en-US" altLang="zh-CN" sz="3600" b="1" dirty="0">
                <a:solidFill>
                  <a:srgbClr val="0000FF"/>
                </a:solidFill>
                <a:latin typeface="楷体_GB2312" pitchFamily="49" charset="-122"/>
                <a:ea typeface="楷体_GB2312" pitchFamily="49" charset="-122"/>
              </a:rPr>
              <a:t>-</a:t>
            </a:r>
            <a:r>
              <a:rPr lang="zh-CN" altLang="en-US" sz="3600" b="1" dirty="0">
                <a:solidFill>
                  <a:srgbClr val="0000FF"/>
                </a:solidFill>
                <a:latin typeface="楷体_GB2312" pitchFamily="49" charset="-122"/>
                <a:ea typeface="楷体_GB2312" pitchFamily="49" charset="-122"/>
              </a:rPr>
              <a:t>半导体</a:t>
            </a:r>
            <a:r>
              <a:rPr lang="en-US" altLang="zh-CN" sz="3600" b="1" dirty="0">
                <a:solidFill>
                  <a:srgbClr val="0000FF"/>
                </a:solidFill>
                <a:latin typeface="楷体_GB2312" pitchFamily="49" charset="-122"/>
                <a:ea typeface="楷体_GB2312" pitchFamily="49" charset="-122"/>
              </a:rPr>
              <a:t>)</a:t>
            </a:r>
            <a:r>
              <a:rPr lang="zh-CN" altLang="en-US" sz="3600" b="1" dirty="0">
                <a:solidFill>
                  <a:srgbClr val="0000FF"/>
                </a:solidFill>
                <a:latin typeface="楷体_GB2312" pitchFamily="49" charset="-122"/>
                <a:ea typeface="楷体_GB2312" pitchFamily="49" charset="-122"/>
              </a:rPr>
              <a:t>电容器</a:t>
            </a:r>
          </a:p>
        </p:txBody>
      </p:sp>
      <p:graphicFrame>
        <p:nvGraphicFramePr>
          <p:cNvPr id="11" name="Object 7">
            <a:extLst>
              <a:ext uri="{FF2B5EF4-FFF2-40B4-BE49-F238E27FC236}">
                <a16:creationId xmlns="" xmlns:a16="http://schemas.microsoft.com/office/drawing/2014/main" id="{269A6E98-F10B-40F2-A68F-EEFFDAEDBF7B}"/>
              </a:ext>
            </a:extLst>
          </p:cNvPr>
          <p:cNvGraphicFramePr>
            <a:graphicFrameLocks noChangeAspect="1"/>
          </p:cNvGraphicFramePr>
          <p:nvPr>
            <p:extLst>
              <p:ext uri="{D42A27DB-BD31-4B8C-83A1-F6EECF244321}">
                <p14:modId xmlns:p14="http://schemas.microsoft.com/office/powerpoint/2010/main" val="640376499"/>
              </p:ext>
            </p:extLst>
          </p:nvPr>
        </p:nvGraphicFramePr>
        <p:xfrm>
          <a:off x="1424474" y="3380792"/>
          <a:ext cx="8567738" cy="3197225"/>
        </p:xfrm>
        <a:graphic>
          <a:graphicData uri="http://schemas.openxmlformats.org/presentationml/2006/ole">
            <mc:AlternateContent xmlns:mc="http://schemas.openxmlformats.org/markup-compatibility/2006">
              <mc:Choice xmlns:v="urn:schemas-microsoft-com:vml" Requires="v">
                <p:oleObj spid="_x0000_s6158" name="Microsoft Drawing" r:id="rId4" imgW="8567738" imgH="3197225" progId="MSDraw">
                  <p:embed/>
                </p:oleObj>
              </mc:Choice>
              <mc:Fallback>
                <p:oleObj name="Microsoft Drawing" r:id="rId4" imgW="8567738" imgH="3197225" progId="MSDraw">
                  <p:embed/>
                  <p:pic>
                    <p:nvPicPr>
                      <p:cNvPr id="63495" name="Object 7">
                        <a:extLst>
                          <a:ext uri="{FF2B5EF4-FFF2-40B4-BE49-F238E27FC236}">
                            <a16:creationId xmlns="" xmlns:a16="http://schemas.microsoft.com/office/drawing/2014/main" id="{F5C075FC-BE25-4919-9913-C62A8303C2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474" y="3380792"/>
                        <a:ext cx="8567738" cy="319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8">
            <a:extLst>
              <a:ext uri="{FF2B5EF4-FFF2-40B4-BE49-F238E27FC236}">
                <a16:creationId xmlns="" xmlns:a16="http://schemas.microsoft.com/office/drawing/2014/main" id="{2FB2ED09-C7ED-44FE-A32C-223672024BAF}"/>
              </a:ext>
            </a:extLst>
          </p:cNvPr>
          <p:cNvSpPr>
            <a:spLocks noChangeArrowheads="1"/>
          </p:cNvSpPr>
          <p:nvPr/>
        </p:nvSpPr>
        <p:spPr bwMode="auto">
          <a:xfrm>
            <a:off x="6529874" y="3609392"/>
            <a:ext cx="3962400"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0"/>
              </a:spcBef>
              <a:buClrTx/>
              <a:buSzTx/>
              <a:buFontTx/>
              <a:buNone/>
            </a:pPr>
            <a:r>
              <a:rPr lang="zh-CN" altLang="en-US" sz="3600" b="1">
                <a:solidFill>
                  <a:srgbClr val="A50021"/>
                </a:solidFill>
                <a:ea typeface="华文行楷" panose="02010800040101010101" pitchFamily="2" charset="-122"/>
              </a:rPr>
              <a:t>栅极加正电压，</a:t>
            </a:r>
          </a:p>
          <a:p>
            <a:pPr eaLnBrk="1" hangingPunct="1">
              <a:lnSpc>
                <a:spcPct val="85000"/>
              </a:lnSpc>
              <a:spcBef>
                <a:spcPct val="0"/>
              </a:spcBef>
              <a:buClrTx/>
              <a:buSzTx/>
              <a:buFontTx/>
              <a:buNone/>
            </a:pPr>
            <a:r>
              <a:rPr lang="zh-CN" altLang="en-US" sz="3600" b="1">
                <a:solidFill>
                  <a:srgbClr val="A50021"/>
                </a:solidFill>
                <a:ea typeface="华文行楷" panose="02010800040101010101" pitchFamily="2" charset="-122"/>
              </a:rPr>
              <a:t>空穴被排斥到</a:t>
            </a:r>
          </a:p>
          <a:p>
            <a:pPr eaLnBrk="1" hangingPunct="1">
              <a:lnSpc>
                <a:spcPct val="85000"/>
              </a:lnSpc>
              <a:spcBef>
                <a:spcPct val="0"/>
              </a:spcBef>
              <a:buClrTx/>
              <a:buSzTx/>
              <a:buFontTx/>
              <a:buNone/>
            </a:pPr>
            <a:r>
              <a:rPr lang="zh-CN" altLang="en-US" sz="3600" b="1">
                <a:solidFill>
                  <a:srgbClr val="A50021"/>
                </a:solidFill>
                <a:ea typeface="华文行楷" panose="02010800040101010101" pitchFamily="2" charset="-122"/>
              </a:rPr>
              <a:t>下极板引走，</a:t>
            </a:r>
          </a:p>
          <a:p>
            <a:pPr eaLnBrk="1" hangingPunct="1">
              <a:lnSpc>
                <a:spcPct val="85000"/>
              </a:lnSpc>
              <a:spcBef>
                <a:spcPct val="0"/>
              </a:spcBef>
              <a:buClrTx/>
              <a:buSzTx/>
              <a:buFontTx/>
              <a:buNone/>
            </a:pPr>
            <a:r>
              <a:rPr lang="zh-CN" altLang="en-US" sz="3600" b="1">
                <a:solidFill>
                  <a:srgbClr val="A50021"/>
                </a:solidFill>
                <a:ea typeface="华文行楷" panose="02010800040101010101" pitchFamily="2" charset="-122"/>
              </a:rPr>
              <a:t>形成容纳电子</a:t>
            </a:r>
          </a:p>
          <a:p>
            <a:pPr eaLnBrk="1" hangingPunct="1">
              <a:lnSpc>
                <a:spcPct val="85000"/>
              </a:lnSpc>
              <a:spcBef>
                <a:spcPct val="0"/>
              </a:spcBef>
              <a:buClrTx/>
              <a:buSzTx/>
              <a:buFontTx/>
              <a:buNone/>
            </a:pPr>
            <a:r>
              <a:rPr lang="zh-CN" altLang="en-US" sz="3600" b="1">
                <a:solidFill>
                  <a:srgbClr val="A50021"/>
                </a:solidFill>
                <a:ea typeface="华文行楷" panose="02010800040101010101" pitchFamily="2" charset="-122"/>
              </a:rPr>
              <a:t>的势阱；</a:t>
            </a:r>
          </a:p>
        </p:txBody>
      </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ppt_x</p:attrName>
                                        </p:attrNameLst>
                                      </p:cBhvr>
                                      <p:tavLst>
                                        <p:tav tm="0">
                                          <p:val>
                                            <p:strVal val="#ppt_x-#ppt_w/2"/>
                                          </p:val>
                                        </p:tav>
                                        <p:tav tm="100000">
                                          <p:val>
                                            <p:strVal val="#ppt_x"/>
                                          </p:val>
                                        </p:tav>
                                      </p:tavLst>
                                    </p:anim>
                                    <p:anim calcmode="lin" valueType="num">
                                      <p:cBhvr>
                                        <p:cTn id="19" dur="500" fill="hold"/>
                                        <p:tgtEl>
                                          <p:spTgt spid="7"/>
                                        </p:tgtEl>
                                        <p:attrNameLst>
                                          <p:attrName>ppt_y</p:attrName>
                                        </p:attrNameLst>
                                      </p:cBhvr>
                                      <p:tavLst>
                                        <p:tav tm="0">
                                          <p:val>
                                            <p:strVal val="#ppt_y"/>
                                          </p:val>
                                        </p:tav>
                                        <p:tav tm="100000">
                                          <p:val>
                                            <p:strVal val="#ppt_y"/>
                                          </p:val>
                                        </p:tav>
                                      </p:tavLst>
                                    </p:anim>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autoUpdateAnimBg="0"/>
      <p:bldP spid="7" grpId="0" autoUpdateAnimBg="0"/>
      <p:bldP spid="8" grpId="0" autoUpdateAnimBg="0"/>
      <p:bldP spid="12"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2031471" y="838203"/>
            <a:ext cx="538339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2800" b="1" smtClean="0">
                <a:solidFill>
                  <a:srgbClr val="FFFFFF"/>
                </a:solidFill>
                <a:latin typeface="楷体_GB2312" pitchFamily="49" charset="-122"/>
                <a:ea typeface="楷体_GB2312" pitchFamily="49" charset="-122"/>
              </a:rPr>
              <a:t>（</a:t>
            </a:r>
            <a:r>
              <a:rPr kumimoji="1" lang="en-US" altLang="zh-CN" sz="2800" b="1" smtClean="0">
                <a:solidFill>
                  <a:srgbClr val="FFFFFF"/>
                </a:solidFill>
                <a:latin typeface="楷体_GB2312" pitchFamily="49" charset="-122"/>
                <a:ea typeface="楷体_GB2312" pitchFamily="49" charset="-122"/>
              </a:rPr>
              <a:t>5</a:t>
            </a:r>
            <a:r>
              <a:rPr kumimoji="1" lang="zh-CN" altLang="en-US" sz="2800" b="1" smtClean="0">
                <a:solidFill>
                  <a:srgbClr val="FFFFFF"/>
                </a:solidFill>
                <a:latin typeface="楷体_GB2312" pitchFamily="49" charset="-122"/>
                <a:ea typeface="楷体_GB2312" pitchFamily="49" charset="-122"/>
              </a:rPr>
              <a:t>）</a:t>
            </a:r>
            <a:r>
              <a:rPr kumimoji="1" lang="en-US" altLang="zh-CN" sz="2800" b="1" smtClean="0">
                <a:solidFill>
                  <a:srgbClr val="FFFFFF"/>
                </a:solidFill>
                <a:latin typeface="楷体_GB2312" pitchFamily="49" charset="-122"/>
                <a:ea typeface="楷体_GB2312" pitchFamily="49" charset="-122"/>
              </a:rPr>
              <a:t>RGB-IHS</a:t>
            </a:r>
            <a:r>
              <a:rPr kumimoji="1" lang="zh-CN" altLang="en-US" sz="2800" b="1" smtClean="0">
                <a:solidFill>
                  <a:srgbClr val="FFFFFF"/>
                </a:solidFill>
                <a:latin typeface="楷体_GB2312" pitchFamily="49" charset="-122"/>
                <a:ea typeface="楷体_GB2312" pitchFamily="49" charset="-122"/>
              </a:rPr>
              <a:t>变换法 </a:t>
            </a:r>
          </a:p>
        </p:txBody>
      </p:sp>
      <p:grpSp>
        <p:nvGrpSpPr>
          <p:cNvPr id="98307" name="Group 3"/>
          <p:cNvGrpSpPr>
            <a:grpSpLocks/>
          </p:cNvGrpSpPr>
          <p:nvPr/>
        </p:nvGrpSpPr>
        <p:grpSpPr bwMode="auto">
          <a:xfrm>
            <a:off x="1157516" y="2936875"/>
            <a:ext cx="10311830" cy="1644650"/>
            <a:chOff x="384" y="1124"/>
            <a:chExt cx="4873" cy="1036"/>
          </a:xfrm>
        </p:grpSpPr>
        <p:sp>
          <p:nvSpPr>
            <p:cNvPr id="98311" name="Rectangle 4"/>
            <p:cNvSpPr>
              <a:spLocks noChangeArrowheads="1"/>
            </p:cNvSpPr>
            <p:nvPr/>
          </p:nvSpPr>
          <p:spPr bwMode="auto">
            <a:xfrm>
              <a:off x="384" y="1124"/>
              <a:ext cx="457" cy="98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3366FF"/>
                  </a:solidFill>
                </a14:hiddenFill>
              </a:ext>
            </a:extLst>
          </p:spPr>
          <p:txBody>
            <a:bodyPr/>
            <a:lstStyle/>
            <a:p>
              <a:pPr algn="just" eaLnBrk="0" fontAlgn="base" hangingPunct="0">
                <a:lnSpc>
                  <a:spcPct val="75000"/>
                </a:lnSpc>
                <a:spcBef>
                  <a:spcPct val="0"/>
                </a:spcBef>
                <a:spcAft>
                  <a:spcPct val="0"/>
                </a:spcAft>
              </a:pPr>
              <a:r>
                <a:rPr lang="zh-CN" altLang="en-US" sz="2400" b="1" smtClean="0">
                  <a:solidFill>
                    <a:srgbClr val="000000"/>
                  </a:solidFill>
                  <a:latin typeface="楷体_GB2312" pitchFamily="49" charset="-122"/>
                  <a:ea typeface="楷体_GB2312" pitchFamily="49" charset="-122"/>
                </a:rPr>
                <a:t> </a:t>
              </a:r>
              <a:r>
                <a:rPr lang="en-US" altLang="zh-CN" sz="2400" b="1" smtClean="0">
                  <a:solidFill>
                    <a:srgbClr val="000000"/>
                  </a:solidFill>
                  <a:latin typeface="楷体_GB2312" pitchFamily="49" charset="-122"/>
                  <a:ea typeface="楷体_GB2312" pitchFamily="49" charset="-122"/>
                </a:rPr>
                <a:t>R</a:t>
              </a:r>
            </a:p>
            <a:p>
              <a:pPr algn="just" eaLnBrk="0" fontAlgn="base" hangingPunct="0">
                <a:lnSpc>
                  <a:spcPct val="75000"/>
                </a:lnSpc>
                <a:spcBef>
                  <a:spcPct val="0"/>
                </a:spcBef>
                <a:spcAft>
                  <a:spcPct val="0"/>
                </a:spcAft>
              </a:pPr>
              <a:endParaRPr lang="en-US" altLang="zh-CN" sz="2400" b="1"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r>
                <a:rPr lang="en-US" altLang="zh-CN" sz="2400" b="1" smtClean="0">
                  <a:solidFill>
                    <a:srgbClr val="000000"/>
                  </a:solidFill>
                  <a:latin typeface="楷体_GB2312" pitchFamily="49" charset="-122"/>
                  <a:ea typeface="楷体_GB2312" pitchFamily="49" charset="-122"/>
                </a:rPr>
                <a:t> G</a:t>
              </a:r>
            </a:p>
            <a:p>
              <a:pPr algn="just" eaLnBrk="0" fontAlgn="base" hangingPunct="0">
                <a:lnSpc>
                  <a:spcPct val="75000"/>
                </a:lnSpc>
                <a:spcBef>
                  <a:spcPct val="0"/>
                </a:spcBef>
                <a:spcAft>
                  <a:spcPct val="0"/>
                </a:spcAft>
              </a:pPr>
              <a:endParaRPr lang="en-US" altLang="zh-CN" sz="2400" b="1"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r>
                <a:rPr lang="en-US" altLang="zh-CN" sz="2400" b="1" smtClean="0">
                  <a:solidFill>
                    <a:srgbClr val="000000"/>
                  </a:solidFill>
                  <a:latin typeface="楷体_GB2312" pitchFamily="49" charset="-122"/>
                  <a:ea typeface="楷体_GB2312" pitchFamily="49" charset="-122"/>
                </a:rPr>
                <a:t> B</a:t>
              </a:r>
            </a:p>
          </p:txBody>
        </p:sp>
        <p:sp>
          <p:nvSpPr>
            <p:cNvPr id="98312" name="Rectangle 5"/>
            <p:cNvSpPr>
              <a:spLocks noChangeArrowheads="1"/>
            </p:cNvSpPr>
            <p:nvPr/>
          </p:nvSpPr>
          <p:spPr bwMode="auto">
            <a:xfrm>
              <a:off x="3852" y="1124"/>
              <a:ext cx="534" cy="103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3366FF"/>
                  </a:solidFill>
                </a14:hiddenFill>
              </a:ext>
            </a:extLst>
          </p:spPr>
          <p:txBody>
            <a:bodyPr/>
            <a:lstStyle/>
            <a:p>
              <a:pPr algn="just" eaLnBrk="0" fontAlgn="base" hangingPunct="0">
                <a:lnSpc>
                  <a:spcPct val="75000"/>
                </a:lnSpc>
                <a:spcBef>
                  <a:spcPct val="0"/>
                </a:spcBef>
                <a:spcAft>
                  <a:spcPct val="0"/>
                </a:spcAft>
              </a:pPr>
              <a:r>
                <a:rPr lang="zh-CN" altLang="en-US" sz="2400" b="1" smtClean="0">
                  <a:solidFill>
                    <a:srgbClr val="000000"/>
                  </a:solidFill>
                  <a:latin typeface="楷体_GB2312" pitchFamily="49" charset="-122"/>
                  <a:ea typeface="楷体_GB2312" pitchFamily="49" charset="-122"/>
                </a:rPr>
                <a:t> </a:t>
              </a:r>
              <a:r>
                <a:rPr lang="en-US" altLang="zh-CN" sz="2400" b="1" smtClean="0">
                  <a:solidFill>
                    <a:srgbClr val="000000"/>
                  </a:solidFill>
                  <a:latin typeface="楷体_GB2312" pitchFamily="49" charset="-122"/>
                  <a:ea typeface="楷体_GB2312" pitchFamily="49" charset="-122"/>
                </a:rPr>
                <a:t>R</a:t>
              </a:r>
              <a:r>
                <a:rPr lang="en-US" altLang="zh-CN" sz="2400" b="1" baseline="30000" smtClean="0">
                  <a:solidFill>
                    <a:srgbClr val="000000"/>
                  </a:solidFill>
                  <a:latin typeface="Times New Roman" pitchFamily="18" charset="0"/>
                  <a:ea typeface="楷体_GB2312" pitchFamily="49" charset="-122"/>
                </a:rPr>
                <a:t>’</a:t>
              </a:r>
              <a:endParaRPr lang="en-US" altLang="zh-CN" sz="2400" b="1" baseline="30000"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endParaRPr lang="en-US" altLang="zh-CN" sz="2400" b="1"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r>
                <a:rPr lang="en-US" altLang="zh-CN" sz="2400" b="1" smtClean="0">
                  <a:solidFill>
                    <a:srgbClr val="000000"/>
                  </a:solidFill>
                  <a:latin typeface="楷体_GB2312" pitchFamily="49" charset="-122"/>
                  <a:ea typeface="楷体_GB2312" pitchFamily="49" charset="-122"/>
                </a:rPr>
                <a:t> G</a:t>
              </a:r>
              <a:r>
                <a:rPr lang="en-US" altLang="zh-CN" sz="2400" b="1" baseline="30000" smtClean="0">
                  <a:solidFill>
                    <a:srgbClr val="000000"/>
                  </a:solidFill>
                  <a:latin typeface="Times New Roman" pitchFamily="18" charset="0"/>
                  <a:ea typeface="楷体_GB2312" pitchFamily="49" charset="-122"/>
                </a:rPr>
                <a:t>’</a:t>
              </a:r>
              <a:endParaRPr lang="en-US" altLang="zh-CN" sz="2400" b="1" baseline="30000"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endParaRPr lang="en-US" altLang="zh-CN" sz="2400" b="1"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r>
                <a:rPr lang="en-US" altLang="zh-CN" sz="2400" b="1" smtClean="0">
                  <a:solidFill>
                    <a:srgbClr val="000000"/>
                  </a:solidFill>
                  <a:latin typeface="楷体_GB2312" pitchFamily="49" charset="-122"/>
                  <a:ea typeface="楷体_GB2312" pitchFamily="49" charset="-122"/>
                </a:rPr>
                <a:t> B</a:t>
              </a:r>
              <a:r>
                <a:rPr lang="en-US" altLang="zh-CN" sz="2400" b="1" baseline="30000" smtClean="0">
                  <a:solidFill>
                    <a:srgbClr val="000000"/>
                  </a:solidFill>
                  <a:latin typeface="Times New Roman" pitchFamily="18" charset="0"/>
                  <a:ea typeface="楷体_GB2312" pitchFamily="49" charset="-122"/>
                </a:rPr>
                <a:t>’</a:t>
              </a:r>
              <a:endParaRPr lang="en-US" altLang="zh-CN" sz="2400" b="1" baseline="30000" smtClean="0">
                <a:solidFill>
                  <a:srgbClr val="000000"/>
                </a:solidFill>
                <a:latin typeface="楷体_GB2312" pitchFamily="49" charset="-122"/>
                <a:ea typeface="楷体_GB2312" pitchFamily="49" charset="-122"/>
              </a:endParaRPr>
            </a:p>
          </p:txBody>
        </p:sp>
        <p:sp>
          <p:nvSpPr>
            <p:cNvPr id="98313" name="Rectangle 6"/>
            <p:cNvSpPr>
              <a:spLocks noChangeArrowheads="1"/>
            </p:cNvSpPr>
            <p:nvPr/>
          </p:nvSpPr>
          <p:spPr bwMode="auto">
            <a:xfrm>
              <a:off x="2633" y="1124"/>
              <a:ext cx="457" cy="98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3366FF"/>
                  </a:solidFill>
                </a14:hiddenFill>
              </a:ext>
            </a:extLst>
          </p:spPr>
          <p:txBody>
            <a:bodyPr/>
            <a:lstStyle/>
            <a:p>
              <a:pPr algn="just" eaLnBrk="0" fontAlgn="base" hangingPunct="0">
                <a:lnSpc>
                  <a:spcPct val="75000"/>
                </a:lnSpc>
                <a:spcBef>
                  <a:spcPct val="0"/>
                </a:spcBef>
                <a:spcAft>
                  <a:spcPct val="0"/>
                </a:spcAft>
              </a:pPr>
              <a:r>
                <a:rPr lang="zh-CN" altLang="en-US" sz="2400" b="1" smtClean="0">
                  <a:solidFill>
                    <a:srgbClr val="000000"/>
                  </a:solidFill>
                  <a:latin typeface="楷体_GB2312" pitchFamily="49" charset="-122"/>
                  <a:ea typeface="楷体_GB2312" pitchFamily="49" charset="-122"/>
                </a:rPr>
                <a:t> </a:t>
              </a:r>
              <a:r>
                <a:rPr lang="en-US" altLang="zh-CN" sz="2400" b="1" smtClean="0">
                  <a:solidFill>
                    <a:srgbClr val="000000"/>
                  </a:solidFill>
                  <a:latin typeface="楷体_GB2312" pitchFamily="49" charset="-122"/>
                  <a:ea typeface="楷体_GB2312" pitchFamily="49" charset="-122"/>
                </a:rPr>
                <a:t>H</a:t>
              </a:r>
            </a:p>
            <a:p>
              <a:pPr algn="just" eaLnBrk="0" fontAlgn="base" hangingPunct="0">
                <a:lnSpc>
                  <a:spcPct val="75000"/>
                </a:lnSpc>
                <a:spcBef>
                  <a:spcPct val="0"/>
                </a:spcBef>
                <a:spcAft>
                  <a:spcPct val="0"/>
                </a:spcAft>
              </a:pPr>
              <a:endParaRPr lang="en-US" altLang="zh-CN" sz="2400" b="1"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r>
                <a:rPr lang="en-US" altLang="zh-CN" sz="2400" b="1" smtClean="0">
                  <a:solidFill>
                    <a:srgbClr val="000000"/>
                  </a:solidFill>
                  <a:latin typeface="楷体_GB2312" pitchFamily="49" charset="-122"/>
                  <a:ea typeface="楷体_GB2312" pitchFamily="49" charset="-122"/>
                </a:rPr>
                <a:t> I</a:t>
              </a:r>
              <a:r>
                <a:rPr lang="en-US" altLang="zh-CN" sz="2400" b="1" baseline="-25000" smtClean="0">
                  <a:solidFill>
                    <a:srgbClr val="000000"/>
                  </a:solidFill>
                  <a:latin typeface="楷体_GB2312" pitchFamily="49" charset="-122"/>
                  <a:ea typeface="楷体_GB2312" pitchFamily="49" charset="-122"/>
                </a:rPr>
                <a:t>p</a:t>
              </a:r>
              <a:r>
                <a:rPr lang="en-US" altLang="zh-CN" sz="2400" b="1" baseline="30000" smtClean="0">
                  <a:solidFill>
                    <a:srgbClr val="000000"/>
                  </a:solidFill>
                  <a:latin typeface="Times New Roman" pitchFamily="18" charset="0"/>
                  <a:ea typeface="楷体_GB2312" pitchFamily="49" charset="-122"/>
                </a:rPr>
                <a:t>’</a:t>
              </a:r>
              <a:endParaRPr lang="en-US" altLang="zh-CN" sz="2400" b="1" baseline="30000"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endParaRPr lang="en-US" altLang="zh-CN" sz="2400" b="1"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r>
                <a:rPr lang="en-US" altLang="zh-CN" sz="2400" b="1" smtClean="0">
                  <a:solidFill>
                    <a:srgbClr val="000000"/>
                  </a:solidFill>
                  <a:latin typeface="楷体_GB2312" pitchFamily="49" charset="-122"/>
                  <a:ea typeface="楷体_GB2312" pitchFamily="49" charset="-122"/>
                </a:rPr>
                <a:t> S</a:t>
              </a:r>
            </a:p>
          </p:txBody>
        </p:sp>
        <p:sp>
          <p:nvSpPr>
            <p:cNvPr id="98314" name="Rectangle 7"/>
            <p:cNvSpPr>
              <a:spLocks noChangeArrowheads="1"/>
            </p:cNvSpPr>
            <p:nvPr/>
          </p:nvSpPr>
          <p:spPr bwMode="auto">
            <a:xfrm>
              <a:off x="4800" y="1124"/>
              <a:ext cx="457" cy="103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3366FF"/>
                  </a:solidFill>
                </a14:hiddenFill>
              </a:ext>
            </a:extLst>
          </p:spPr>
          <p:txBody>
            <a:bodyPr/>
            <a:lstStyle/>
            <a:p>
              <a:pPr algn="just" eaLnBrk="0" fontAlgn="base" hangingPunct="0">
                <a:lnSpc>
                  <a:spcPct val="75000"/>
                </a:lnSpc>
                <a:spcBef>
                  <a:spcPct val="0"/>
                </a:spcBef>
                <a:spcAft>
                  <a:spcPct val="0"/>
                </a:spcAft>
              </a:pPr>
              <a:r>
                <a:rPr lang="zh-CN" altLang="en-US" sz="2400" b="1" smtClean="0">
                  <a:solidFill>
                    <a:srgbClr val="000000"/>
                  </a:solidFill>
                  <a:latin typeface="楷体_GB2312" pitchFamily="49" charset="-122"/>
                  <a:ea typeface="楷体_GB2312" pitchFamily="49" charset="-122"/>
                </a:rPr>
                <a:t> </a:t>
              </a:r>
            </a:p>
            <a:p>
              <a:pPr algn="just" eaLnBrk="0" fontAlgn="base" hangingPunct="0">
                <a:lnSpc>
                  <a:spcPct val="85000"/>
                </a:lnSpc>
                <a:spcBef>
                  <a:spcPct val="0"/>
                </a:spcBef>
                <a:spcAft>
                  <a:spcPct val="0"/>
                </a:spcAft>
              </a:pPr>
              <a:r>
                <a:rPr lang="zh-CN" altLang="en-US" sz="2400" b="1" smtClean="0">
                  <a:solidFill>
                    <a:srgbClr val="000000"/>
                  </a:solidFill>
                  <a:latin typeface="楷体_GB2312" pitchFamily="49" charset="-122"/>
                  <a:ea typeface="楷体_GB2312" pitchFamily="49" charset="-122"/>
                </a:rPr>
                <a:t> 彩</a:t>
              </a:r>
            </a:p>
            <a:p>
              <a:pPr algn="just" eaLnBrk="0" fontAlgn="base" hangingPunct="0">
                <a:lnSpc>
                  <a:spcPct val="85000"/>
                </a:lnSpc>
                <a:spcBef>
                  <a:spcPct val="0"/>
                </a:spcBef>
                <a:spcAft>
                  <a:spcPct val="0"/>
                </a:spcAft>
              </a:pPr>
              <a:r>
                <a:rPr lang="zh-CN" altLang="en-US" sz="2400" b="1" smtClean="0">
                  <a:solidFill>
                    <a:srgbClr val="000000"/>
                  </a:solidFill>
                  <a:latin typeface="楷体_GB2312" pitchFamily="49" charset="-122"/>
                  <a:ea typeface="楷体_GB2312" pitchFamily="49" charset="-122"/>
                </a:rPr>
                <a:t> 色</a:t>
              </a:r>
            </a:p>
            <a:p>
              <a:pPr algn="just" eaLnBrk="0" fontAlgn="base" hangingPunct="0">
                <a:lnSpc>
                  <a:spcPct val="85000"/>
                </a:lnSpc>
                <a:spcBef>
                  <a:spcPct val="0"/>
                </a:spcBef>
                <a:spcAft>
                  <a:spcPct val="0"/>
                </a:spcAft>
              </a:pPr>
              <a:r>
                <a:rPr lang="zh-CN" altLang="en-US" sz="2400" b="1" smtClean="0">
                  <a:solidFill>
                    <a:srgbClr val="000000"/>
                  </a:solidFill>
                  <a:latin typeface="楷体_GB2312" pitchFamily="49" charset="-122"/>
                  <a:ea typeface="楷体_GB2312" pitchFamily="49" charset="-122"/>
                </a:rPr>
                <a:t> 合</a:t>
              </a:r>
            </a:p>
            <a:p>
              <a:pPr algn="just" eaLnBrk="0" fontAlgn="base" hangingPunct="0">
                <a:lnSpc>
                  <a:spcPct val="85000"/>
                </a:lnSpc>
                <a:spcBef>
                  <a:spcPct val="0"/>
                </a:spcBef>
                <a:spcAft>
                  <a:spcPct val="0"/>
                </a:spcAft>
              </a:pPr>
              <a:r>
                <a:rPr lang="zh-CN" altLang="en-US" sz="2400" b="1" smtClean="0">
                  <a:solidFill>
                    <a:srgbClr val="000000"/>
                  </a:solidFill>
                  <a:latin typeface="楷体_GB2312" pitchFamily="49" charset="-122"/>
                  <a:ea typeface="楷体_GB2312" pitchFamily="49" charset="-122"/>
                </a:rPr>
                <a:t> 成</a:t>
              </a:r>
            </a:p>
          </p:txBody>
        </p:sp>
        <p:sp>
          <p:nvSpPr>
            <p:cNvPr id="98315" name="Rectangle 8"/>
            <p:cNvSpPr>
              <a:spLocks noChangeArrowheads="1"/>
            </p:cNvSpPr>
            <p:nvPr/>
          </p:nvSpPr>
          <p:spPr bwMode="auto">
            <a:xfrm>
              <a:off x="1488" y="1124"/>
              <a:ext cx="457" cy="98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3366FF"/>
                  </a:solidFill>
                </a14:hiddenFill>
              </a:ext>
            </a:extLst>
          </p:spPr>
          <p:txBody>
            <a:bodyPr/>
            <a:lstStyle/>
            <a:p>
              <a:pPr algn="just" eaLnBrk="0" fontAlgn="base" hangingPunct="0">
                <a:lnSpc>
                  <a:spcPct val="75000"/>
                </a:lnSpc>
                <a:spcBef>
                  <a:spcPct val="0"/>
                </a:spcBef>
                <a:spcAft>
                  <a:spcPct val="0"/>
                </a:spcAft>
              </a:pPr>
              <a:r>
                <a:rPr lang="zh-CN" altLang="en-US" sz="2400" b="1" smtClean="0">
                  <a:solidFill>
                    <a:srgbClr val="000000"/>
                  </a:solidFill>
                  <a:latin typeface="楷体_GB2312" pitchFamily="49" charset="-122"/>
                  <a:ea typeface="楷体_GB2312" pitchFamily="49" charset="-122"/>
                </a:rPr>
                <a:t> </a:t>
              </a:r>
              <a:r>
                <a:rPr lang="en-US" altLang="zh-CN" sz="2400" b="1" smtClean="0">
                  <a:solidFill>
                    <a:srgbClr val="000000"/>
                  </a:solidFill>
                  <a:latin typeface="楷体_GB2312" pitchFamily="49" charset="-122"/>
                  <a:ea typeface="楷体_GB2312" pitchFamily="49" charset="-122"/>
                </a:rPr>
                <a:t>H</a:t>
              </a:r>
            </a:p>
            <a:p>
              <a:pPr algn="just" eaLnBrk="0" fontAlgn="base" hangingPunct="0">
                <a:lnSpc>
                  <a:spcPct val="75000"/>
                </a:lnSpc>
                <a:spcBef>
                  <a:spcPct val="0"/>
                </a:spcBef>
                <a:spcAft>
                  <a:spcPct val="0"/>
                </a:spcAft>
              </a:pPr>
              <a:endParaRPr lang="en-US" altLang="zh-CN" sz="2400" b="1"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r>
                <a:rPr lang="en-US" altLang="zh-CN" sz="2400" b="1" smtClean="0">
                  <a:solidFill>
                    <a:srgbClr val="000000"/>
                  </a:solidFill>
                  <a:latin typeface="楷体_GB2312" pitchFamily="49" charset="-122"/>
                  <a:ea typeface="楷体_GB2312" pitchFamily="49" charset="-122"/>
                </a:rPr>
                <a:t> I</a:t>
              </a:r>
            </a:p>
            <a:p>
              <a:pPr algn="just" eaLnBrk="0" fontAlgn="base" hangingPunct="0">
                <a:lnSpc>
                  <a:spcPct val="75000"/>
                </a:lnSpc>
                <a:spcBef>
                  <a:spcPct val="0"/>
                </a:spcBef>
                <a:spcAft>
                  <a:spcPct val="0"/>
                </a:spcAft>
              </a:pPr>
              <a:endParaRPr lang="en-US" altLang="zh-CN" sz="2400" b="1" smtClean="0">
                <a:solidFill>
                  <a:srgbClr val="000000"/>
                </a:solidFill>
                <a:latin typeface="楷体_GB2312" pitchFamily="49" charset="-122"/>
                <a:ea typeface="楷体_GB2312" pitchFamily="49" charset="-122"/>
              </a:endParaRPr>
            </a:p>
            <a:p>
              <a:pPr algn="just" eaLnBrk="0" fontAlgn="base" hangingPunct="0">
                <a:lnSpc>
                  <a:spcPct val="75000"/>
                </a:lnSpc>
                <a:spcBef>
                  <a:spcPct val="0"/>
                </a:spcBef>
                <a:spcAft>
                  <a:spcPct val="0"/>
                </a:spcAft>
              </a:pPr>
              <a:r>
                <a:rPr lang="en-US" altLang="zh-CN" sz="2400" b="1" smtClean="0">
                  <a:solidFill>
                    <a:srgbClr val="000000"/>
                  </a:solidFill>
                  <a:latin typeface="楷体_GB2312" pitchFamily="49" charset="-122"/>
                  <a:ea typeface="楷体_GB2312" pitchFamily="49" charset="-122"/>
                </a:rPr>
                <a:t> S</a:t>
              </a:r>
            </a:p>
          </p:txBody>
        </p:sp>
        <p:sp>
          <p:nvSpPr>
            <p:cNvPr id="98316" name="Line 9"/>
            <p:cNvSpPr>
              <a:spLocks noChangeShapeType="1"/>
            </p:cNvSpPr>
            <p:nvPr/>
          </p:nvSpPr>
          <p:spPr bwMode="auto">
            <a:xfrm>
              <a:off x="864" y="1688"/>
              <a:ext cx="61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8317" name="Line 10"/>
            <p:cNvSpPr>
              <a:spLocks noChangeShapeType="1"/>
            </p:cNvSpPr>
            <p:nvPr/>
          </p:nvSpPr>
          <p:spPr bwMode="auto">
            <a:xfrm flipV="1">
              <a:off x="1968" y="1680"/>
              <a:ext cx="67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8318" name="Line 11"/>
            <p:cNvSpPr>
              <a:spLocks noChangeShapeType="1"/>
            </p:cNvSpPr>
            <p:nvPr/>
          </p:nvSpPr>
          <p:spPr bwMode="auto">
            <a:xfrm>
              <a:off x="3090" y="1688"/>
              <a:ext cx="76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8319" name="Line 12"/>
            <p:cNvSpPr>
              <a:spLocks noChangeShapeType="1"/>
            </p:cNvSpPr>
            <p:nvPr/>
          </p:nvSpPr>
          <p:spPr bwMode="auto">
            <a:xfrm flipV="1">
              <a:off x="4416" y="1680"/>
              <a:ext cx="384"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8320" name="Rectangle 13"/>
            <p:cNvSpPr>
              <a:spLocks noChangeArrowheads="1"/>
            </p:cNvSpPr>
            <p:nvPr/>
          </p:nvSpPr>
          <p:spPr bwMode="auto">
            <a:xfrm>
              <a:off x="831" y="1460"/>
              <a:ext cx="8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75000"/>
                </a:lnSpc>
                <a:spcBef>
                  <a:spcPct val="0"/>
                </a:spcBef>
                <a:spcAft>
                  <a:spcPct val="0"/>
                </a:spcAft>
              </a:pPr>
              <a:r>
                <a:rPr kumimoji="1" lang="en-US" altLang="zh-CN" sz="2000" b="1" smtClean="0">
                  <a:solidFill>
                    <a:srgbClr val="000000"/>
                  </a:solidFill>
                  <a:latin typeface="楷体_GB2312" pitchFamily="49" charset="-122"/>
                  <a:ea typeface="楷体_GB2312" pitchFamily="49" charset="-122"/>
                </a:rPr>
                <a:t>IHS</a:t>
              </a:r>
              <a:r>
                <a:rPr kumimoji="1" lang="zh-CN" altLang="en-US" sz="2000" b="1" smtClean="0">
                  <a:solidFill>
                    <a:srgbClr val="000000"/>
                  </a:solidFill>
                  <a:latin typeface="楷体_GB2312" pitchFamily="49" charset="-122"/>
                  <a:ea typeface="楷体_GB2312" pitchFamily="49" charset="-122"/>
                </a:rPr>
                <a:t>变换 </a:t>
              </a:r>
            </a:p>
          </p:txBody>
        </p:sp>
        <p:sp>
          <p:nvSpPr>
            <p:cNvPr id="98321" name="Rectangle 14"/>
            <p:cNvSpPr>
              <a:spLocks noChangeArrowheads="1"/>
            </p:cNvSpPr>
            <p:nvPr/>
          </p:nvSpPr>
          <p:spPr bwMode="auto">
            <a:xfrm>
              <a:off x="1920" y="1460"/>
              <a:ext cx="954"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75000"/>
                </a:lnSpc>
                <a:spcBef>
                  <a:spcPct val="0"/>
                </a:spcBef>
                <a:spcAft>
                  <a:spcPct val="0"/>
                </a:spcAft>
              </a:pPr>
              <a:r>
                <a:rPr kumimoji="1" lang="en-US" altLang="zh-CN" sz="2000" b="1" smtClean="0">
                  <a:solidFill>
                    <a:srgbClr val="000000"/>
                  </a:solidFill>
                  <a:latin typeface="楷体_GB2312" pitchFamily="49" charset="-122"/>
                  <a:ea typeface="楷体_GB2312" pitchFamily="49" charset="-122"/>
                </a:rPr>
                <a:t>I</a:t>
              </a:r>
              <a:r>
                <a:rPr kumimoji="1" lang="en-US" altLang="zh-CN" sz="2000" b="1" baseline="-30000" smtClean="0">
                  <a:solidFill>
                    <a:srgbClr val="000000"/>
                  </a:solidFill>
                  <a:latin typeface="楷体_GB2312" pitchFamily="49" charset="-122"/>
                  <a:ea typeface="楷体_GB2312" pitchFamily="49" charset="-122"/>
                </a:rPr>
                <a:t>p</a:t>
              </a:r>
              <a:r>
                <a:rPr kumimoji="1" lang="en-US" altLang="zh-CN" sz="2000" b="1" baseline="30000" smtClean="0">
                  <a:solidFill>
                    <a:srgbClr val="000000"/>
                  </a:solidFill>
                  <a:latin typeface="Times New Roman" pitchFamily="18" charset="0"/>
                  <a:ea typeface="楷体_GB2312" pitchFamily="49" charset="-122"/>
                </a:rPr>
                <a:t>’</a:t>
              </a:r>
              <a:r>
                <a:rPr kumimoji="1" lang="zh-CN" altLang="en-US" sz="2000" b="1" smtClean="0">
                  <a:solidFill>
                    <a:srgbClr val="000000"/>
                  </a:solidFill>
                  <a:latin typeface="楷体_GB2312" pitchFamily="49" charset="-122"/>
                  <a:ea typeface="楷体_GB2312" pitchFamily="49" charset="-122"/>
                </a:rPr>
                <a:t>代替</a:t>
              </a:r>
              <a:r>
                <a:rPr kumimoji="1" lang="en-US" altLang="zh-CN" sz="2000" b="1" smtClean="0">
                  <a:solidFill>
                    <a:srgbClr val="000000"/>
                  </a:solidFill>
                  <a:latin typeface="楷体_GB2312" pitchFamily="49" charset="-122"/>
                  <a:ea typeface="楷体_GB2312" pitchFamily="49" charset="-122"/>
                </a:rPr>
                <a:t>I  </a:t>
              </a:r>
            </a:p>
          </p:txBody>
        </p:sp>
        <p:sp>
          <p:nvSpPr>
            <p:cNvPr id="98322" name="Rectangle 15"/>
            <p:cNvSpPr>
              <a:spLocks noChangeArrowheads="1"/>
            </p:cNvSpPr>
            <p:nvPr/>
          </p:nvSpPr>
          <p:spPr bwMode="auto">
            <a:xfrm>
              <a:off x="2966" y="1412"/>
              <a:ext cx="106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75000"/>
                </a:lnSpc>
                <a:spcBef>
                  <a:spcPct val="0"/>
                </a:spcBef>
                <a:spcAft>
                  <a:spcPct val="0"/>
                </a:spcAft>
              </a:pPr>
              <a:r>
                <a:rPr kumimoji="1" lang="zh-CN" altLang="en-US" sz="2000" b="1" smtClean="0">
                  <a:solidFill>
                    <a:srgbClr val="000000"/>
                  </a:solidFill>
                  <a:latin typeface="楷体_GB2312" pitchFamily="49" charset="-122"/>
                  <a:ea typeface="楷体_GB2312" pitchFamily="49" charset="-122"/>
                </a:rPr>
                <a:t> </a:t>
              </a:r>
              <a:r>
                <a:rPr kumimoji="1" lang="en-US" altLang="zh-CN" sz="2000" b="1" smtClean="0">
                  <a:solidFill>
                    <a:srgbClr val="000000"/>
                  </a:solidFill>
                  <a:latin typeface="楷体_GB2312" pitchFamily="49" charset="-122"/>
                  <a:ea typeface="楷体_GB2312" pitchFamily="49" charset="-122"/>
                </a:rPr>
                <a:t>IHS</a:t>
              </a:r>
              <a:r>
                <a:rPr kumimoji="1" lang="zh-CN" altLang="en-US" sz="2000" b="1" smtClean="0">
                  <a:solidFill>
                    <a:srgbClr val="000000"/>
                  </a:solidFill>
                  <a:latin typeface="楷体_GB2312" pitchFamily="49" charset="-122"/>
                  <a:ea typeface="楷体_GB2312" pitchFamily="49" charset="-122"/>
                </a:rPr>
                <a:t>逆变换 </a:t>
              </a:r>
            </a:p>
          </p:txBody>
        </p:sp>
      </p:grpSp>
      <p:sp>
        <p:nvSpPr>
          <p:cNvPr id="98308" name="Rectangle 16"/>
          <p:cNvSpPr>
            <a:spLocks noChangeArrowheads="1"/>
          </p:cNvSpPr>
          <p:nvPr/>
        </p:nvSpPr>
        <p:spPr bwMode="auto">
          <a:xfrm>
            <a:off x="334348" y="4710114"/>
            <a:ext cx="1134872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2000" dirty="0" smtClean="0">
                <a:solidFill>
                  <a:srgbClr val="333399"/>
                </a:solidFill>
                <a:latin typeface="华文新魏" pitchFamily="2" charset="-122"/>
                <a:ea typeface="华文新魏" pitchFamily="2" charset="-122"/>
              </a:rPr>
              <a:t>高分辨率全色影像与多光谱影像融合时，先把多光谱影像利用</a:t>
            </a:r>
            <a:r>
              <a:rPr kumimoji="1" lang="en-US" altLang="zh-CN" sz="2000" dirty="0" smtClean="0">
                <a:solidFill>
                  <a:srgbClr val="333399"/>
                </a:solidFill>
                <a:latin typeface="华文新魏" pitchFamily="2" charset="-122"/>
                <a:ea typeface="华文新魏" pitchFamily="2" charset="-122"/>
              </a:rPr>
              <a:t>IHS </a:t>
            </a:r>
            <a:r>
              <a:rPr kumimoji="1" lang="zh-CN" altLang="en-US" sz="2000" dirty="0" smtClean="0">
                <a:solidFill>
                  <a:srgbClr val="333399"/>
                </a:solidFill>
                <a:latin typeface="华文新魏" pitchFamily="2" charset="-122"/>
                <a:ea typeface="华文新魏" pitchFamily="2" charset="-122"/>
              </a:rPr>
              <a:t>变换从</a:t>
            </a:r>
            <a:r>
              <a:rPr kumimoji="1" lang="en-US" altLang="zh-CN" sz="2000" dirty="0" smtClean="0">
                <a:solidFill>
                  <a:srgbClr val="333399"/>
                </a:solidFill>
                <a:latin typeface="华文新魏" pitchFamily="2" charset="-122"/>
                <a:ea typeface="华文新魏" pitchFamily="2" charset="-122"/>
              </a:rPr>
              <a:t>RGB</a:t>
            </a:r>
            <a:r>
              <a:rPr kumimoji="1" lang="zh-CN" altLang="en-US" sz="2000" dirty="0" smtClean="0">
                <a:solidFill>
                  <a:srgbClr val="333399"/>
                </a:solidFill>
                <a:latin typeface="华文新魏" pitchFamily="2" charset="-122"/>
                <a:ea typeface="华文新魏" pitchFamily="2" charset="-122"/>
              </a:rPr>
              <a:t>系统变换至</a:t>
            </a:r>
            <a:r>
              <a:rPr kumimoji="1" lang="en-US" altLang="zh-CN" sz="2000" dirty="0" smtClean="0">
                <a:solidFill>
                  <a:srgbClr val="333399"/>
                </a:solidFill>
                <a:latin typeface="华文新魏" pitchFamily="2" charset="-122"/>
                <a:ea typeface="华文新魏" pitchFamily="2" charset="-122"/>
              </a:rPr>
              <a:t>IHS </a:t>
            </a:r>
            <a:r>
              <a:rPr kumimoji="1" lang="zh-CN" altLang="en-US" sz="2000" dirty="0" smtClean="0">
                <a:solidFill>
                  <a:srgbClr val="333399"/>
                </a:solidFill>
                <a:latin typeface="华文新魏" pitchFamily="2" charset="-122"/>
                <a:ea typeface="华文新魏" pitchFamily="2" charset="-122"/>
              </a:rPr>
              <a:t>空间，同时将单波段的高分辨率图像经过灰度拉伸，使其灰度的均值和方差和</a:t>
            </a:r>
            <a:r>
              <a:rPr kumimoji="1" lang="en-US" altLang="zh-CN" sz="2000" dirty="0" smtClean="0">
                <a:solidFill>
                  <a:srgbClr val="333399"/>
                </a:solidFill>
                <a:latin typeface="华文新魏" pitchFamily="2" charset="-122"/>
                <a:ea typeface="华文新魏" pitchFamily="2" charset="-122"/>
              </a:rPr>
              <a:t>IHS </a:t>
            </a:r>
            <a:r>
              <a:rPr kumimoji="1" lang="zh-CN" altLang="en-US" sz="2000" dirty="0" smtClean="0">
                <a:solidFill>
                  <a:srgbClr val="333399"/>
                </a:solidFill>
                <a:latin typeface="华文新魏" pitchFamily="2" charset="-122"/>
                <a:ea typeface="华文新魏" pitchFamily="2" charset="-122"/>
              </a:rPr>
              <a:t>空间中亮度分量图像一致；然后将拉伸后的高分辨率图像作为新的亮度分量代入到</a:t>
            </a:r>
            <a:r>
              <a:rPr kumimoji="1" lang="en-US" altLang="zh-CN" sz="2000" dirty="0" smtClean="0">
                <a:solidFill>
                  <a:srgbClr val="333399"/>
                </a:solidFill>
                <a:latin typeface="华文新魏" pitchFamily="2" charset="-122"/>
                <a:ea typeface="华文新魏" pitchFamily="2" charset="-122"/>
              </a:rPr>
              <a:t>IHS</a:t>
            </a:r>
            <a:r>
              <a:rPr kumimoji="1" lang="zh-CN" altLang="en-US" sz="2000" dirty="0" smtClean="0">
                <a:solidFill>
                  <a:srgbClr val="333399"/>
                </a:solidFill>
                <a:latin typeface="华文新魏" pitchFamily="2" charset="-122"/>
                <a:ea typeface="华文新魏" pitchFamily="2" charset="-122"/>
              </a:rPr>
              <a:t>，经过反变换还原到原始空间。</a:t>
            </a:r>
            <a:r>
              <a:rPr kumimoji="1" lang="zh-CN" altLang="en-US" sz="2000" b="1" dirty="0" smtClean="0">
                <a:solidFill>
                  <a:srgbClr val="FF0000"/>
                </a:solidFill>
                <a:latin typeface="华文新魏" pitchFamily="2" charset="-122"/>
                <a:ea typeface="华文新魏" pitchFamily="2" charset="-122"/>
              </a:rPr>
              <a:t>这样获得的图像既有较高的空间分辨率，又有与原图像相同的色度和饱和度。</a:t>
            </a:r>
            <a:endParaRPr kumimoji="1" lang="en-US" altLang="zh-CN" sz="2000" b="1" dirty="0" smtClean="0">
              <a:solidFill>
                <a:srgbClr val="FF0000"/>
              </a:solidFill>
              <a:latin typeface="华文新魏" pitchFamily="2" charset="-122"/>
              <a:ea typeface="华文新魏" pitchFamily="2" charset="-122"/>
            </a:endParaRPr>
          </a:p>
        </p:txBody>
      </p:sp>
      <p:sp>
        <p:nvSpPr>
          <p:cNvPr id="98309" name="Rectangle 18"/>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98310" name="Text Box 19"/>
          <p:cNvSpPr txBox="1">
            <a:spLocks noChangeArrowheads="1"/>
          </p:cNvSpPr>
          <p:nvPr/>
        </p:nvSpPr>
        <p:spPr bwMode="auto">
          <a:xfrm>
            <a:off x="814707" y="2128841"/>
            <a:ext cx="767938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None/>
            </a:pPr>
            <a:r>
              <a:rPr lang="en-US" altLang="zh-CN" sz="3200" smtClean="0">
                <a:solidFill>
                  <a:srgbClr val="000099"/>
                </a:solidFill>
                <a:ea typeface="华文新魏" pitchFamily="2" charset="-122"/>
                <a:cs typeface="Angsana New" pitchFamily="18" charset="-34"/>
              </a:rPr>
              <a:t>(1) RGB-IHS</a:t>
            </a:r>
            <a:r>
              <a:rPr lang="zh-CN" altLang="en-US" sz="3200" smtClean="0">
                <a:solidFill>
                  <a:srgbClr val="000099"/>
                </a:solidFill>
                <a:ea typeface="华文新魏" pitchFamily="2" charset="-122"/>
                <a:cs typeface="Angsana New" pitchFamily="18" charset="-34"/>
              </a:rPr>
              <a:t>变换法</a:t>
            </a:r>
            <a:r>
              <a:rPr lang="zh-CN" altLang="en-US" sz="3200" smtClean="0">
                <a:solidFill>
                  <a:srgbClr val="000099"/>
                </a:solidFill>
                <a:latin typeface="华文新魏" pitchFamily="2" charset="-122"/>
                <a:ea typeface="华文新魏" pitchFamily="2" charset="-122"/>
                <a:cs typeface="Angsana New" pitchFamily="18" charset="-34"/>
              </a:rPr>
              <a:t> </a:t>
            </a:r>
          </a:p>
        </p:txBody>
      </p:sp>
    </p:spTree>
    <p:extLst>
      <p:ext uri="{BB962C8B-B14F-4D97-AF65-F5344CB8AC3E}">
        <p14:creationId xmlns:p14="http://schemas.microsoft.com/office/powerpoint/2010/main" val="14594958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814705" y="2139950"/>
            <a:ext cx="721172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3600" b="1" dirty="0" smtClean="0">
                <a:solidFill>
                  <a:srgbClr val="333399"/>
                </a:solidFill>
                <a:latin typeface="楷体_GB2312" pitchFamily="49" charset="-122"/>
                <a:ea typeface="楷体_GB2312" pitchFamily="49" charset="-122"/>
              </a:rPr>
              <a:t>(2)</a:t>
            </a:r>
            <a:r>
              <a:rPr kumimoji="1" lang="en-US" altLang="zh-CN" sz="3600" b="1" dirty="0" err="1" smtClean="0">
                <a:solidFill>
                  <a:srgbClr val="333399"/>
                </a:solidFill>
                <a:latin typeface="楷体_GB2312" pitchFamily="49" charset="-122"/>
                <a:ea typeface="楷体_GB2312" pitchFamily="49" charset="-122"/>
              </a:rPr>
              <a:t>Brovery</a:t>
            </a:r>
            <a:r>
              <a:rPr kumimoji="1" lang="en-US" altLang="zh-CN" sz="3600" b="1" dirty="0" smtClean="0">
                <a:solidFill>
                  <a:srgbClr val="333399"/>
                </a:solidFill>
                <a:latin typeface="楷体_GB2312" pitchFamily="49" charset="-122"/>
                <a:ea typeface="楷体_GB2312" pitchFamily="49" charset="-122"/>
              </a:rPr>
              <a:t> </a:t>
            </a:r>
            <a:r>
              <a:rPr kumimoji="1" lang="zh-CN" altLang="en-US" sz="3600" b="1" dirty="0" smtClean="0">
                <a:solidFill>
                  <a:srgbClr val="333399"/>
                </a:solidFill>
                <a:latin typeface="楷体_GB2312" pitchFamily="49" charset="-122"/>
                <a:ea typeface="楷体_GB2312" pitchFamily="49" charset="-122"/>
              </a:rPr>
              <a:t>变换法 </a:t>
            </a:r>
          </a:p>
        </p:txBody>
      </p:sp>
      <p:sp>
        <p:nvSpPr>
          <p:cNvPr id="99331" name="Text Box 3"/>
          <p:cNvSpPr txBox="1">
            <a:spLocks noChangeArrowheads="1"/>
          </p:cNvSpPr>
          <p:nvPr/>
        </p:nvSpPr>
        <p:spPr bwMode="auto">
          <a:xfrm>
            <a:off x="814707" y="2814639"/>
            <a:ext cx="10381662"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lnSpc>
                <a:spcPct val="120000"/>
              </a:lnSpc>
              <a:spcBef>
                <a:spcPct val="0"/>
              </a:spcBef>
              <a:spcAft>
                <a:spcPct val="0"/>
              </a:spcAft>
            </a:pPr>
            <a:r>
              <a:rPr kumimoji="1" lang="en-US" altLang="zh-CN" b="1" smtClean="0">
                <a:solidFill>
                  <a:srgbClr val="333399"/>
                </a:solidFill>
                <a:latin typeface="楷体_GB2312" pitchFamily="49" charset="-122"/>
                <a:ea typeface="楷体_GB2312" pitchFamily="49" charset="-122"/>
              </a:rPr>
              <a:t>  Brovery </a:t>
            </a:r>
            <a:r>
              <a:rPr kumimoji="1" lang="zh-CN" altLang="en-US" b="1" smtClean="0">
                <a:solidFill>
                  <a:srgbClr val="333399"/>
                </a:solidFill>
                <a:latin typeface="楷体_GB2312" pitchFamily="49" charset="-122"/>
                <a:ea typeface="楷体_GB2312" pitchFamily="49" charset="-122"/>
              </a:rPr>
              <a:t>变换是一种颜色归一化变换方法，它将</a:t>
            </a:r>
            <a:r>
              <a:rPr kumimoji="1" lang="en-US" altLang="zh-CN" b="1" smtClean="0">
                <a:solidFill>
                  <a:srgbClr val="333399"/>
                </a:solidFill>
                <a:latin typeface="楷体_GB2312" pitchFamily="49" charset="-122"/>
                <a:ea typeface="楷体_GB2312" pitchFamily="49" charset="-122"/>
              </a:rPr>
              <a:t>RGB</a:t>
            </a:r>
            <a:r>
              <a:rPr kumimoji="1" lang="zh-CN" altLang="en-US" b="1" smtClean="0">
                <a:solidFill>
                  <a:srgbClr val="333399"/>
                </a:solidFill>
                <a:latin typeface="楷体_GB2312" pitchFamily="49" charset="-122"/>
                <a:ea typeface="楷体_GB2312" pitchFamily="49" charset="-122"/>
              </a:rPr>
              <a:t>影像进行多光谱波段颜色归一化，并将高分辨率全色影像与各个波段灰度值分别相乘得到融合影像。</a:t>
            </a:r>
          </a:p>
        </p:txBody>
      </p:sp>
      <p:graphicFrame>
        <p:nvGraphicFramePr>
          <p:cNvPr id="99332" name="Object 5"/>
          <p:cNvGraphicFramePr>
            <a:graphicFrameLocks noChangeAspect="1"/>
          </p:cNvGraphicFramePr>
          <p:nvPr/>
        </p:nvGraphicFramePr>
        <p:xfrm>
          <a:off x="2945633" y="4473578"/>
          <a:ext cx="5383398" cy="1260475"/>
        </p:xfrm>
        <a:graphic>
          <a:graphicData uri="http://schemas.openxmlformats.org/presentationml/2006/ole">
            <mc:AlternateContent xmlns:mc="http://schemas.openxmlformats.org/markup-compatibility/2006">
              <mc:Choice xmlns:v="urn:schemas-microsoft-com:vml" Requires="v">
                <p:oleObj spid="_x0000_s34819" name="Equation" r:id="rId3" imgW="1356332" imgH="403983" progId="Equation.3">
                  <p:embed/>
                </p:oleObj>
              </mc:Choice>
              <mc:Fallback>
                <p:oleObj name="Equation" r:id="rId3" imgW="1356332" imgH="40398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5633" y="4473578"/>
                        <a:ext cx="5383398"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33" name="Text Box 6"/>
          <p:cNvSpPr txBox="1">
            <a:spLocks noChangeArrowheads="1"/>
          </p:cNvSpPr>
          <p:nvPr/>
        </p:nvSpPr>
        <p:spPr bwMode="auto">
          <a:xfrm>
            <a:off x="812588" y="5970589"/>
            <a:ext cx="42660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kumimoji="1" lang="zh-CN" altLang="en-US" sz="2000" b="1" smtClean="0">
                <a:solidFill>
                  <a:srgbClr val="333399"/>
                </a:solidFill>
                <a:latin typeface="楷体_GB2312" pitchFamily="49" charset="-122"/>
                <a:ea typeface="楷体_GB2312" pitchFamily="49" charset="-122"/>
              </a:rPr>
              <a:t>融合后的第 </a:t>
            </a:r>
            <a:r>
              <a:rPr kumimoji="1" lang="en-US" altLang="zh-CN" sz="2000" b="1" smtClean="0">
                <a:solidFill>
                  <a:srgbClr val="333399"/>
                </a:solidFill>
                <a:latin typeface="楷体_GB2312" pitchFamily="49" charset="-122"/>
                <a:ea typeface="楷体_GB2312" pitchFamily="49" charset="-122"/>
              </a:rPr>
              <a:t>i</a:t>
            </a:r>
            <a:r>
              <a:rPr kumimoji="1" lang="zh-CN" altLang="en-US" sz="2000" b="1" smtClean="0">
                <a:solidFill>
                  <a:srgbClr val="333399"/>
                </a:solidFill>
                <a:latin typeface="楷体_GB2312" pitchFamily="49" charset="-122"/>
                <a:ea typeface="楷体_GB2312" pitchFamily="49" charset="-122"/>
              </a:rPr>
              <a:t>个波段影像的灰度值</a:t>
            </a:r>
          </a:p>
        </p:txBody>
      </p:sp>
      <p:sp>
        <p:nvSpPr>
          <p:cNvPr id="99334" name="Text Box 7"/>
          <p:cNvSpPr txBox="1">
            <a:spLocks noChangeArrowheads="1"/>
          </p:cNvSpPr>
          <p:nvPr/>
        </p:nvSpPr>
        <p:spPr bwMode="auto">
          <a:xfrm>
            <a:off x="6574773" y="4184651"/>
            <a:ext cx="25074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kumimoji="1" lang="zh-CN" altLang="en-US" sz="2000" b="1" smtClean="0">
                <a:solidFill>
                  <a:srgbClr val="333399"/>
                </a:solidFill>
                <a:latin typeface="楷体_GB2312" pitchFamily="49" charset="-122"/>
                <a:ea typeface="楷体_GB2312" pitchFamily="49" charset="-122"/>
              </a:rPr>
              <a:t>原波段影像的灰度值</a:t>
            </a:r>
          </a:p>
        </p:txBody>
      </p:sp>
      <p:sp>
        <p:nvSpPr>
          <p:cNvPr id="99335" name="Text Box 8"/>
          <p:cNvSpPr txBox="1">
            <a:spLocks noChangeArrowheads="1"/>
          </p:cNvSpPr>
          <p:nvPr/>
        </p:nvSpPr>
        <p:spPr bwMode="auto">
          <a:xfrm>
            <a:off x="8494089" y="5776914"/>
            <a:ext cx="2905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kumimoji="1" lang="zh-CN" altLang="en-US" sz="2000" b="1" smtClean="0">
                <a:solidFill>
                  <a:srgbClr val="333399"/>
                </a:solidFill>
                <a:latin typeface="楷体_GB2312" pitchFamily="49" charset="-122"/>
                <a:ea typeface="楷体_GB2312" pitchFamily="49" charset="-122"/>
              </a:rPr>
              <a:t>高分辨率影像的灰度值</a:t>
            </a:r>
          </a:p>
        </p:txBody>
      </p:sp>
      <p:sp>
        <p:nvSpPr>
          <p:cNvPr id="99336" name="Line 9"/>
          <p:cNvSpPr>
            <a:spLocks noChangeShapeType="1"/>
          </p:cNvSpPr>
          <p:nvPr/>
        </p:nvSpPr>
        <p:spPr bwMode="auto">
          <a:xfrm flipV="1">
            <a:off x="6177711" y="4467225"/>
            <a:ext cx="406294" cy="2286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9337" name="Line 10"/>
          <p:cNvSpPr>
            <a:spLocks noChangeShapeType="1"/>
          </p:cNvSpPr>
          <p:nvPr/>
        </p:nvSpPr>
        <p:spPr bwMode="auto">
          <a:xfrm>
            <a:off x="8246504" y="5272088"/>
            <a:ext cx="1015735" cy="533400"/>
          </a:xfrm>
          <a:prstGeom prst="line">
            <a:avLst/>
          </a:prstGeom>
          <a:noFill/>
          <a:ln w="254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9338" name="Line 11"/>
          <p:cNvSpPr>
            <a:spLocks noChangeShapeType="1"/>
          </p:cNvSpPr>
          <p:nvPr/>
        </p:nvSpPr>
        <p:spPr bwMode="auto">
          <a:xfrm flipH="1">
            <a:off x="2158438" y="5259388"/>
            <a:ext cx="812588" cy="7620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99339" name="Rectangle 12"/>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Tree>
    <p:extLst>
      <p:ext uri="{BB962C8B-B14F-4D97-AF65-F5344CB8AC3E}">
        <p14:creationId xmlns:p14="http://schemas.microsoft.com/office/powerpoint/2010/main" val="26662713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3"/>
          <p:cNvSpPr txBox="1">
            <a:spLocks noChangeArrowheads="1"/>
          </p:cNvSpPr>
          <p:nvPr/>
        </p:nvSpPr>
        <p:spPr bwMode="auto">
          <a:xfrm>
            <a:off x="10766795" y="0"/>
            <a:ext cx="142203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kumimoji="1" lang="zh-CN" altLang="en-US" smtClean="0">
                <a:solidFill>
                  <a:srgbClr val="000000"/>
                </a:solidFill>
                <a:latin typeface="宋体" pitchFamily="2" charset="-122"/>
              </a:rPr>
              <a:t>  </a:t>
            </a:r>
            <a:endParaRPr kumimoji="1" lang="en-US" altLang="zh-CN" smtClean="0">
              <a:solidFill>
                <a:srgbClr val="000000"/>
              </a:solidFill>
              <a:latin typeface="宋体" pitchFamily="2" charset="-122"/>
            </a:endParaRPr>
          </a:p>
        </p:txBody>
      </p:sp>
      <p:sp>
        <p:nvSpPr>
          <p:cNvPr id="100355" name="Rectangle 13"/>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100356" name="Text Box 15"/>
          <p:cNvSpPr txBox="1">
            <a:spLocks noChangeArrowheads="1"/>
          </p:cNvSpPr>
          <p:nvPr/>
        </p:nvSpPr>
        <p:spPr bwMode="auto">
          <a:xfrm>
            <a:off x="814707" y="2128841"/>
            <a:ext cx="767938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None/>
            </a:pPr>
            <a:r>
              <a:rPr lang="en-US" altLang="zh-CN" sz="3200" smtClean="0">
                <a:solidFill>
                  <a:srgbClr val="000099"/>
                </a:solidFill>
                <a:ea typeface="华文新魏" pitchFamily="2" charset="-122"/>
                <a:cs typeface="Angsana New" pitchFamily="18" charset="-34"/>
              </a:rPr>
              <a:t>3</a:t>
            </a:r>
            <a:r>
              <a:rPr lang="zh-CN" altLang="en-US" sz="3200" smtClean="0">
                <a:solidFill>
                  <a:srgbClr val="000099"/>
                </a:solidFill>
                <a:ea typeface="华文新魏" pitchFamily="2" charset="-122"/>
                <a:cs typeface="Angsana New" pitchFamily="18" charset="-34"/>
              </a:rPr>
              <a:t>、小波变换法 </a:t>
            </a:r>
          </a:p>
        </p:txBody>
      </p:sp>
      <p:sp>
        <p:nvSpPr>
          <p:cNvPr id="100357" name="Text Box 18"/>
          <p:cNvSpPr txBox="1">
            <a:spLocks noChangeArrowheads="1"/>
          </p:cNvSpPr>
          <p:nvPr/>
        </p:nvSpPr>
        <p:spPr bwMode="auto">
          <a:xfrm>
            <a:off x="1102499" y="2903539"/>
            <a:ext cx="9983833"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lnSpc>
                <a:spcPct val="130000"/>
              </a:lnSpc>
              <a:spcBef>
                <a:spcPct val="0"/>
              </a:spcBef>
              <a:spcAft>
                <a:spcPct val="0"/>
              </a:spcAft>
            </a:pPr>
            <a:r>
              <a:rPr kumimoji="1" lang="en-US" altLang="zh-CN" b="1" smtClean="0">
                <a:solidFill>
                  <a:srgbClr val="333399"/>
                </a:solidFill>
                <a:latin typeface="楷体_GB2312" pitchFamily="49" charset="-122"/>
                <a:ea typeface="楷体_GB2312" pitchFamily="49" charset="-122"/>
              </a:rPr>
              <a:t>  </a:t>
            </a:r>
            <a:r>
              <a:rPr kumimoji="1" lang="zh-CN" altLang="en-US" b="1" smtClean="0">
                <a:solidFill>
                  <a:srgbClr val="333399"/>
                </a:solidFill>
                <a:latin typeface="华文新魏" pitchFamily="2" charset="-122"/>
                <a:ea typeface="华文新魏" pitchFamily="2" charset="-122"/>
              </a:rPr>
              <a:t>首先，将已经配准后的两幅（或多幅）图像分别进行小波变换，</a:t>
            </a:r>
            <a:r>
              <a:rPr kumimoji="1" lang="zh-CN" altLang="en-US" b="1" u="sng" smtClean="0">
                <a:solidFill>
                  <a:srgbClr val="FF0000"/>
                </a:solidFill>
                <a:latin typeface="华文新魏" pitchFamily="2" charset="-122"/>
                <a:ea typeface="华文新魏" pitchFamily="2" charset="-122"/>
              </a:rPr>
              <a:t>分解</a:t>
            </a:r>
            <a:r>
              <a:rPr kumimoji="1" lang="zh-CN" altLang="en-US" b="1" smtClean="0">
                <a:solidFill>
                  <a:srgbClr val="333399"/>
                </a:solidFill>
                <a:latin typeface="华文新魏" pitchFamily="2" charset="-122"/>
                <a:ea typeface="华文新魏" pitchFamily="2" charset="-122"/>
              </a:rPr>
              <a:t>为小波系数；然后，将其对应的小波系数依据一定的准则进行</a:t>
            </a:r>
            <a:r>
              <a:rPr kumimoji="1" lang="zh-CN" altLang="en-US" b="1" u="sng" smtClean="0">
                <a:solidFill>
                  <a:srgbClr val="FF0000"/>
                </a:solidFill>
                <a:latin typeface="华文新魏" pitchFamily="2" charset="-122"/>
                <a:ea typeface="华文新魏" pitchFamily="2" charset="-122"/>
              </a:rPr>
              <a:t>融合</a:t>
            </a:r>
            <a:r>
              <a:rPr kumimoji="1" lang="zh-CN" altLang="en-US" b="1" smtClean="0">
                <a:solidFill>
                  <a:srgbClr val="333399"/>
                </a:solidFill>
                <a:latin typeface="华文新魏" pitchFamily="2" charset="-122"/>
                <a:ea typeface="华文新魏" pitchFamily="2" charset="-122"/>
              </a:rPr>
              <a:t>，最后，将融合的系数进行逆变换，进行图像</a:t>
            </a:r>
            <a:r>
              <a:rPr kumimoji="1" lang="zh-CN" altLang="en-US" b="1" u="sng" smtClean="0">
                <a:solidFill>
                  <a:srgbClr val="FF0000"/>
                </a:solidFill>
                <a:latin typeface="华文新魏" pitchFamily="2" charset="-122"/>
                <a:ea typeface="华文新魏" pitchFamily="2" charset="-122"/>
              </a:rPr>
              <a:t>重构</a:t>
            </a:r>
            <a:r>
              <a:rPr kumimoji="1" lang="zh-CN" altLang="en-US" b="1" smtClean="0">
                <a:solidFill>
                  <a:srgbClr val="333399"/>
                </a:solidFill>
                <a:latin typeface="华文新魏" pitchFamily="2" charset="-122"/>
                <a:ea typeface="华文新魏" pitchFamily="2" charset="-122"/>
              </a:rPr>
              <a:t>，即可获得融合后的图像。</a:t>
            </a:r>
          </a:p>
          <a:p>
            <a:pPr eaLnBrk="1" fontAlgn="base" hangingPunct="1">
              <a:lnSpc>
                <a:spcPct val="130000"/>
              </a:lnSpc>
              <a:spcBef>
                <a:spcPct val="0"/>
              </a:spcBef>
              <a:spcAft>
                <a:spcPct val="0"/>
              </a:spcAft>
            </a:pPr>
            <a:r>
              <a:rPr kumimoji="1" lang="zh-CN" altLang="en-US" b="1" smtClean="0">
                <a:solidFill>
                  <a:srgbClr val="333399"/>
                </a:solidFill>
                <a:latin typeface="华文新魏" pitchFamily="2" charset="-122"/>
                <a:ea typeface="华文新魏" pitchFamily="2" charset="-122"/>
              </a:rPr>
              <a:t>    该方法充分利用了小波分解的多尺度、多分辨特性。</a:t>
            </a:r>
          </a:p>
        </p:txBody>
      </p:sp>
    </p:spTree>
    <p:extLst>
      <p:ext uri="{BB962C8B-B14F-4D97-AF65-F5344CB8AC3E}">
        <p14:creationId xmlns:p14="http://schemas.microsoft.com/office/powerpoint/2010/main" val="1206721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423" y="2630488"/>
            <a:ext cx="8350192" cy="3967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379" name="Rectangle 4"/>
          <p:cNvSpPr>
            <a:spLocks noChangeArrowheads="1"/>
          </p:cNvSpPr>
          <p:nvPr/>
        </p:nvSpPr>
        <p:spPr bwMode="auto">
          <a:xfrm>
            <a:off x="9378624" y="3441702"/>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1200" b="1" smtClean="0">
                <a:solidFill>
                  <a:srgbClr val="000000"/>
                </a:solidFill>
                <a:latin typeface="Arial" pitchFamily="34" charset="0"/>
              </a:rPr>
              <a:t>低频</a:t>
            </a:r>
          </a:p>
        </p:txBody>
      </p:sp>
      <p:sp>
        <p:nvSpPr>
          <p:cNvPr id="101380"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101381" name="Text Box 9"/>
          <p:cNvSpPr txBox="1">
            <a:spLocks noChangeArrowheads="1"/>
          </p:cNvSpPr>
          <p:nvPr/>
        </p:nvSpPr>
        <p:spPr bwMode="auto">
          <a:xfrm>
            <a:off x="814707" y="2074863"/>
            <a:ext cx="767938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Char char="n"/>
            </a:pPr>
            <a:r>
              <a:rPr lang="zh-CN" altLang="en-US" sz="2800" smtClean="0">
                <a:solidFill>
                  <a:srgbClr val="000099"/>
                </a:solidFill>
                <a:latin typeface="华文新魏" pitchFamily="2" charset="-122"/>
                <a:ea typeface="华文新魏" pitchFamily="2" charset="-122"/>
                <a:cs typeface="Angsana New" pitchFamily="18" charset="-34"/>
              </a:rPr>
              <a:t> 小波变换示意图</a:t>
            </a:r>
            <a:endParaRPr lang="en-US" altLang="zh-CN" sz="2800" smtClean="0">
              <a:solidFill>
                <a:srgbClr val="000099"/>
              </a:solidFill>
              <a:latin typeface="华文新魏" pitchFamily="2" charset="-122"/>
              <a:ea typeface="华文新魏" pitchFamily="2" charset="-122"/>
              <a:cs typeface="Angsana New" pitchFamily="18" charset="-34"/>
            </a:endParaRPr>
          </a:p>
        </p:txBody>
      </p:sp>
    </p:spTree>
    <p:extLst>
      <p:ext uri="{BB962C8B-B14F-4D97-AF65-F5344CB8AC3E}">
        <p14:creationId xmlns:p14="http://schemas.microsoft.com/office/powerpoint/2010/main" val="10748972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Object 2"/>
          <p:cNvGraphicFramePr>
            <a:graphicFrameLocks noChangeAspect="1"/>
          </p:cNvGraphicFramePr>
          <p:nvPr/>
        </p:nvGraphicFramePr>
        <p:xfrm>
          <a:off x="1007273" y="2295528"/>
          <a:ext cx="9459036" cy="4373563"/>
        </p:xfrm>
        <a:graphic>
          <a:graphicData uri="http://schemas.openxmlformats.org/presentationml/2006/ole">
            <mc:AlternateContent xmlns:mc="http://schemas.openxmlformats.org/markup-compatibility/2006">
              <mc:Choice xmlns:v="urn:schemas-microsoft-com:vml" Requires="v">
                <p:oleObj spid="_x0000_s35843" name="Photo Editor 照片" r:id="rId3" imgW="5657143" imgH="4038095" progId="MSPhotoEd.3">
                  <p:embed/>
                </p:oleObj>
              </mc:Choice>
              <mc:Fallback>
                <p:oleObj name="Photo Editor 照片" r:id="rId3" imgW="5657143" imgH="4038095"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273" y="2295528"/>
                        <a:ext cx="9459036" cy="437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03" name="Rectangle 3"/>
          <p:cNvSpPr>
            <a:spLocks noChangeArrowheads="1"/>
          </p:cNvSpPr>
          <p:nvPr/>
        </p:nvSpPr>
        <p:spPr bwMode="auto">
          <a:xfrm>
            <a:off x="1199840" y="1004890"/>
            <a:ext cx="1038801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en-US" altLang="zh-CN" sz="3600" b="1" smtClean="0">
                <a:solidFill>
                  <a:srgbClr val="333399"/>
                </a:solidFill>
                <a:latin typeface="宋体" pitchFamily="2" charset="-122"/>
              </a:rPr>
              <a:t>Wavelet Transform</a:t>
            </a:r>
          </a:p>
        </p:txBody>
      </p:sp>
      <p:sp>
        <p:nvSpPr>
          <p:cNvPr id="102404" name="Text Box 4"/>
          <p:cNvSpPr txBox="1">
            <a:spLocks noChangeArrowheads="1"/>
          </p:cNvSpPr>
          <p:nvPr/>
        </p:nvSpPr>
        <p:spPr bwMode="auto">
          <a:xfrm>
            <a:off x="814707" y="2074863"/>
            <a:ext cx="767938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Char char="n"/>
            </a:pPr>
            <a:r>
              <a:rPr lang="zh-CN" altLang="en-US" sz="2800" smtClean="0">
                <a:solidFill>
                  <a:srgbClr val="000099"/>
                </a:solidFill>
                <a:latin typeface="华文新魏" pitchFamily="2" charset="-122"/>
                <a:ea typeface="华文新魏" pitchFamily="2" charset="-122"/>
                <a:cs typeface="Angsana New" pitchFamily="18" charset="-34"/>
              </a:rPr>
              <a:t> 小波变换示意图</a:t>
            </a:r>
            <a:endParaRPr lang="en-US" altLang="zh-CN" sz="2800" smtClean="0">
              <a:solidFill>
                <a:srgbClr val="000099"/>
              </a:solidFill>
              <a:latin typeface="华文新魏" pitchFamily="2" charset="-122"/>
              <a:ea typeface="华文新魏" pitchFamily="2" charset="-122"/>
              <a:cs typeface="Angsana New" pitchFamily="18" charset="-34"/>
            </a:endParaRPr>
          </a:p>
        </p:txBody>
      </p:sp>
    </p:spTree>
    <p:extLst>
      <p:ext uri="{BB962C8B-B14F-4D97-AF65-F5344CB8AC3E}">
        <p14:creationId xmlns:p14="http://schemas.microsoft.com/office/powerpoint/2010/main" val="2112129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4" descr="fhar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674" y="2708278"/>
            <a:ext cx="5345308"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5701" name="Picture 5" descr="fhar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979" y="2708278"/>
            <a:ext cx="5527294"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103429" name="Text Box 9"/>
          <p:cNvSpPr txBox="1">
            <a:spLocks noChangeArrowheads="1"/>
          </p:cNvSpPr>
          <p:nvPr/>
        </p:nvSpPr>
        <p:spPr bwMode="auto">
          <a:xfrm>
            <a:off x="814707" y="2074863"/>
            <a:ext cx="76793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Char char="n"/>
            </a:pPr>
            <a:r>
              <a:rPr lang="zh-CN" altLang="en-US" smtClean="0">
                <a:solidFill>
                  <a:srgbClr val="000099"/>
                </a:solidFill>
                <a:latin typeface="华文新魏" pitchFamily="2" charset="-122"/>
                <a:ea typeface="华文新魏" pitchFamily="2" charset="-122"/>
                <a:cs typeface="Angsana New" pitchFamily="18" charset="-34"/>
              </a:rPr>
              <a:t> </a:t>
            </a:r>
            <a:r>
              <a:rPr lang="zh-CN" altLang="en-US" smtClean="0">
                <a:solidFill>
                  <a:srgbClr val="000099"/>
                </a:solidFill>
                <a:ea typeface="华文新魏" pitchFamily="2" charset="-122"/>
                <a:cs typeface="Angsana New" pitchFamily="18" charset="-34"/>
              </a:rPr>
              <a:t>小波</a:t>
            </a:r>
            <a:r>
              <a:rPr lang="en-US" altLang="zh-CN" smtClean="0">
                <a:solidFill>
                  <a:srgbClr val="000099"/>
                </a:solidFill>
                <a:ea typeface="华文新魏" pitchFamily="2" charset="-122"/>
                <a:cs typeface="Angsana New" pitchFamily="18" charset="-34"/>
              </a:rPr>
              <a:t>1</a:t>
            </a:r>
            <a:r>
              <a:rPr lang="zh-CN" altLang="en-US" smtClean="0">
                <a:solidFill>
                  <a:srgbClr val="000099"/>
                </a:solidFill>
                <a:ea typeface="华文新魏" pitchFamily="2" charset="-122"/>
                <a:cs typeface="Angsana New" pitchFamily="18" charset="-34"/>
              </a:rPr>
              <a:t>级及</a:t>
            </a:r>
            <a:r>
              <a:rPr lang="en-US" altLang="zh-CN" smtClean="0">
                <a:solidFill>
                  <a:srgbClr val="000099"/>
                </a:solidFill>
                <a:ea typeface="华文新魏" pitchFamily="2" charset="-122"/>
                <a:cs typeface="Angsana New" pitchFamily="18" charset="-34"/>
              </a:rPr>
              <a:t>2</a:t>
            </a:r>
            <a:r>
              <a:rPr lang="zh-CN" altLang="en-US" smtClean="0">
                <a:solidFill>
                  <a:srgbClr val="000099"/>
                </a:solidFill>
                <a:ea typeface="华文新魏" pitchFamily="2" charset="-122"/>
                <a:cs typeface="Angsana New" pitchFamily="18" charset="-34"/>
              </a:rPr>
              <a:t>级分解图示</a:t>
            </a:r>
            <a:endParaRPr lang="en-US" altLang="zh-CN" smtClean="0">
              <a:solidFill>
                <a:srgbClr val="000099"/>
              </a:solidFill>
              <a:ea typeface="华文新魏" pitchFamily="2" charset="-122"/>
              <a:cs typeface="Angsana New" pitchFamily="18" charset="-34"/>
            </a:endParaRPr>
          </a:p>
        </p:txBody>
      </p:sp>
    </p:spTree>
    <p:extLst>
      <p:ext uri="{BB962C8B-B14F-4D97-AF65-F5344CB8AC3E}">
        <p14:creationId xmlns:p14="http://schemas.microsoft.com/office/powerpoint/2010/main" val="3425211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565701"/>
                                        </p:tgtEl>
                                        <p:attrNameLst>
                                          <p:attrName>style.visibility</p:attrName>
                                        </p:attrNameLst>
                                      </p:cBhvr>
                                      <p:to>
                                        <p:strVal val="visible"/>
                                      </p:to>
                                    </p:set>
                                    <p:animEffect transition="in" filter="fade">
                                      <p:cBhvr>
                                        <p:cTn id="7" dur="1000"/>
                                        <p:tgtEl>
                                          <p:spTgt spid="1565701"/>
                                        </p:tgtEl>
                                      </p:cBhvr>
                                    </p:animEffect>
                                    <p:anim calcmode="lin" valueType="num">
                                      <p:cBhvr>
                                        <p:cTn id="8" dur="1000" fill="hold"/>
                                        <p:tgtEl>
                                          <p:spTgt spid="1565701"/>
                                        </p:tgtEl>
                                        <p:attrNameLst>
                                          <p:attrName>ppt_x</p:attrName>
                                        </p:attrNameLst>
                                      </p:cBhvr>
                                      <p:tavLst>
                                        <p:tav tm="0">
                                          <p:val>
                                            <p:strVal val="#ppt_x"/>
                                          </p:val>
                                        </p:tav>
                                        <p:tav tm="100000">
                                          <p:val>
                                            <p:strVal val="#ppt_x"/>
                                          </p:val>
                                        </p:tav>
                                      </p:tavLst>
                                    </p:anim>
                                    <p:anim calcmode="lin" valueType="num">
                                      <p:cBhvr>
                                        <p:cTn id="9" dur="1000" fill="hold"/>
                                        <p:tgtEl>
                                          <p:spTgt spid="15657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Object 2"/>
          <p:cNvGraphicFramePr>
            <a:graphicFrameLocks noChangeAspect="1"/>
          </p:cNvGraphicFramePr>
          <p:nvPr>
            <p:ph idx="1"/>
          </p:nvPr>
        </p:nvGraphicFramePr>
        <p:xfrm>
          <a:off x="1582856" y="2997201"/>
          <a:ext cx="9357463" cy="2384425"/>
        </p:xfrm>
        <a:graphic>
          <a:graphicData uri="http://schemas.openxmlformats.org/presentationml/2006/ole">
            <mc:AlternateContent xmlns:mc="http://schemas.openxmlformats.org/markup-compatibility/2006">
              <mc:Choice xmlns:v="urn:schemas-microsoft-com:vml" Requires="v">
                <p:oleObj spid="_x0000_s36867" name="SmartDraw" r:id="rId3" imgW="5071872" imgH="2075688" progId="SmartDraw.2">
                  <p:embed/>
                </p:oleObj>
              </mc:Choice>
              <mc:Fallback>
                <p:oleObj name="SmartDraw" r:id="rId3" imgW="5071872" imgH="2075688"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856" y="2997201"/>
                        <a:ext cx="9357463" cy="238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1" name="Rectangle 3"/>
          <p:cNvSpPr>
            <a:spLocks noChangeArrowheads="1"/>
          </p:cNvSpPr>
          <p:nvPr/>
        </p:nvSpPr>
        <p:spPr bwMode="auto">
          <a:xfrm>
            <a:off x="814707" y="2192338"/>
            <a:ext cx="604785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buSzPct val="80000"/>
              <a:buFont typeface="Wingdings" pitchFamily="2" charset="2"/>
              <a:buChar char="n"/>
            </a:pPr>
            <a:r>
              <a:rPr lang="zh-CN" altLang="en-US" sz="2800" smtClean="0">
                <a:solidFill>
                  <a:srgbClr val="000099"/>
                </a:solidFill>
                <a:latin typeface="华文新魏" pitchFamily="2" charset="-122"/>
                <a:ea typeface="华文新魏" pitchFamily="2" charset="-122"/>
                <a:cs typeface="Angsana New" pitchFamily="18" charset="-34"/>
              </a:rPr>
              <a:t> 小波变换图像融合流程</a:t>
            </a:r>
          </a:p>
        </p:txBody>
      </p:sp>
      <p:sp>
        <p:nvSpPr>
          <p:cNvPr id="1566724" name="Rectangle 4"/>
          <p:cNvSpPr>
            <a:spLocks noChangeArrowheads="1"/>
          </p:cNvSpPr>
          <p:nvPr/>
        </p:nvSpPr>
        <p:spPr bwMode="auto">
          <a:xfrm>
            <a:off x="5518831" y="3321051"/>
            <a:ext cx="1826208" cy="18716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04453"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Tree>
    <p:extLst>
      <p:ext uri="{BB962C8B-B14F-4D97-AF65-F5344CB8AC3E}">
        <p14:creationId xmlns:p14="http://schemas.microsoft.com/office/powerpoint/2010/main" val="31670943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body" idx="1"/>
          </p:nvPr>
        </p:nvSpPr>
        <p:spPr>
          <a:xfrm>
            <a:off x="814707" y="2133603"/>
            <a:ext cx="10269508" cy="1655763"/>
          </a:xfrm>
        </p:spPr>
        <p:txBody>
          <a:bodyPr/>
          <a:lstStyle/>
          <a:p>
            <a:pPr eaLnBrk="1" hangingPunct="1"/>
            <a:r>
              <a:rPr lang="zh-CN" altLang="en-US" sz="2800" smtClean="0">
                <a:solidFill>
                  <a:schemeClr val="tx2"/>
                </a:solidFill>
                <a:latin typeface="华文新魏" pitchFamily="2" charset="-122"/>
                <a:ea typeface="华文新魏" pitchFamily="2" charset="-122"/>
              </a:rPr>
              <a:t> 融合规则</a:t>
            </a:r>
          </a:p>
          <a:p>
            <a:pPr eaLnBrk="1" hangingPunct="1">
              <a:buFont typeface="Wingdings" pitchFamily="2" charset="2"/>
              <a:buNone/>
            </a:pPr>
            <a:r>
              <a:rPr lang="zh-CN" altLang="en-US" sz="2400" smtClean="0">
                <a:latin typeface="黑体" pitchFamily="49" charset="-122"/>
                <a:ea typeface="黑体" pitchFamily="49" charset="-122"/>
              </a:rPr>
              <a:t>      </a:t>
            </a:r>
            <a:r>
              <a:rPr lang="zh-CN" altLang="en-US" sz="2400" smtClean="0">
                <a:solidFill>
                  <a:schemeClr val="tx2"/>
                </a:solidFill>
                <a:latin typeface="华文新魏" pitchFamily="2" charset="-122"/>
                <a:ea typeface="华文新魏" pitchFamily="2" charset="-122"/>
              </a:rPr>
              <a:t>多数融合算法都是基于这样的假设，即图像中的特征都表现在小波系数绝对值大的地方，因此出现了一些基本规则：</a:t>
            </a:r>
            <a:endParaRPr lang="zh-CN" altLang="en-US" sz="2400" b="1" smtClean="0">
              <a:solidFill>
                <a:schemeClr val="tx2"/>
              </a:solidFill>
              <a:latin typeface="华文新魏" pitchFamily="2" charset="-122"/>
              <a:ea typeface="华文新魏" pitchFamily="2" charset="-122"/>
            </a:endParaRPr>
          </a:p>
        </p:txBody>
      </p:sp>
      <p:sp>
        <p:nvSpPr>
          <p:cNvPr id="105475" name="Rectangle 5"/>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105476" name="Text Box 6"/>
          <p:cNvSpPr txBox="1">
            <a:spLocks noChangeArrowheads="1"/>
          </p:cNvSpPr>
          <p:nvPr/>
        </p:nvSpPr>
        <p:spPr bwMode="auto">
          <a:xfrm>
            <a:off x="1295063" y="3933825"/>
            <a:ext cx="940613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FontTx/>
              <a:buAutoNum type="arabicParenBoth"/>
            </a:pPr>
            <a:r>
              <a:rPr lang="zh-CN" altLang="en-US" b="1" smtClean="0">
                <a:solidFill>
                  <a:srgbClr val="333399"/>
                </a:solidFill>
                <a:ea typeface="华文新魏" pitchFamily="2" charset="-122"/>
              </a:rPr>
              <a:t>取最大值</a:t>
            </a:r>
          </a:p>
          <a:p>
            <a:pPr eaLnBrk="1" fontAlgn="base" hangingPunct="1">
              <a:spcBef>
                <a:spcPct val="0"/>
              </a:spcBef>
              <a:spcAft>
                <a:spcPct val="0"/>
              </a:spcAft>
              <a:buFontTx/>
              <a:buAutoNum type="arabicParenBoth"/>
            </a:pPr>
            <a:r>
              <a:rPr lang="zh-CN" altLang="en-US" b="1" smtClean="0">
                <a:solidFill>
                  <a:srgbClr val="333399"/>
                </a:solidFill>
                <a:ea typeface="华文新魏" pitchFamily="2" charset="-122"/>
              </a:rPr>
              <a:t>加权平均法</a:t>
            </a:r>
            <a:r>
              <a:rPr lang="en-US" altLang="zh-CN" b="1" smtClean="0">
                <a:solidFill>
                  <a:srgbClr val="333399"/>
                </a:solidFill>
                <a:ea typeface="华文新魏" pitchFamily="2" charset="-122"/>
              </a:rPr>
              <a:t> </a:t>
            </a:r>
          </a:p>
          <a:p>
            <a:pPr eaLnBrk="1" fontAlgn="base" hangingPunct="1">
              <a:spcBef>
                <a:spcPct val="0"/>
              </a:spcBef>
              <a:spcAft>
                <a:spcPct val="0"/>
              </a:spcAft>
              <a:buFontTx/>
              <a:buAutoNum type="arabicParenBoth"/>
            </a:pPr>
            <a:r>
              <a:rPr lang="zh-CN" altLang="en-US" b="1" smtClean="0">
                <a:solidFill>
                  <a:srgbClr val="333399"/>
                </a:solidFill>
                <a:ea typeface="华文新魏" pitchFamily="2" charset="-122"/>
              </a:rPr>
              <a:t>方差协方差准则 </a:t>
            </a:r>
            <a:r>
              <a:rPr lang="en-US" altLang="zh-CN" b="1" smtClean="0">
                <a:solidFill>
                  <a:srgbClr val="333399"/>
                </a:solidFill>
                <a:ea typeface="华文新魏" pitchFamily="2" charset="-122"/>
              </a:rPr>
              <a:t> </a:t>
            </a:r>
          </a:p>
          <a:p>
            <a:pPr eaLnBrk="1" fontAlgn="base" hangingPunct="1">
              <a:spcBef>
                <a:spcPct val="0"/>
              </a:spcBef>
              <a:spcAft>
                <a:spcPct val="0"/>
              </a:spcAft>
              <a:buFontTx/>
              <a:buAutoNum type="arabicParenBoth"/>
            </a:pPr>
            <a:r>
              <a:rPr lang="zh-CN" altLang="en-US" b="1" smtClean="0">
                <a:solidFill>
                  <a:srgbClr val="333399"/>
                </a:solidFill>
                <a:ea typeface="华文新魏" pitchFamily="2" charset="-122"/>
              </a:rPr>
              <a:t>梯度准则</a:t>
            </a:r>
          </a:p>
          <a:p>
            <a:pPr eaLnBrk="1" fontAlgn="base" hangingPunct="1">
              <a:spcBef>
                <a:spcPct val="0"/>
              </a:spcBef>
              <a:spcAft>
                <a:spcPct val="0"/>
              </a:spcAft>
              <a:buFontTx/>
              <a:buAutoNum type="arabicParenBoth"/>
            </a:pPr>
            <a:r>
              <a:rPr lang="zh-CN" altLang="en-US" b="1" smtClean="0">
                <a:solidFill>
                  <a:srgbClr val="333399"/>
                </a:solidFill>
                <a:ea typeface="华文新魏" pitchFamily="2" charset="-122"/>
              </a:rPr>
              <a:t>局部能量法</a:t>
            </a:r>
            <a:endParaRPr lang="en-US" altLang="zh-CN" b="1" smtClean="0">
              <a:solidFill>
                <a:srgbClr val="000000"/>
              </a:solidFill>
              <a:ea typeface="华文新魏" pitchFamily="2" charset="-122"/>
            </a:endParaRPr>
          </a:p>
        </p:txBody>
      </p:sp>
    </p:spTree>
    <p:extLst>
      <p:ext uri="{BB962C8B-B14F-4D97-AF65-F5344CB8AC3E}">
        <p14:creationId xmlns:p14="http://schemas.microsoft.com/office/powerpoint/2010/main" val="10760945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1"/>
          </p:nvPr>
        </p:nvSpPr>
        <p:spPr>
          <a:xfrm>
            <a:off x="816822" y="2060575"/>
            <a:ext cx="10269509" cy="503238"/>
          </a:xfrm>
        </p:spPr>
        <p:txBody>
          <a:bodyPr/>
          <a:lstStyle/>
          <a:p>
            <a:pPr eaLnBrk="1" hangingPunct="1"/>
            <a:r>
              <a:rPr lang="zh-CN" altLang="en-US" sz="2800" smtClean="0">
                <a:solidFill>
                  <a:schemeClr val="tx2"/>
                </a:solidFill>
                <a:latin typeface="华文新魏" pitchFamily="2" charset="-122"/>
                <a:ea typeface="华文新魏" pitchFamily="2" charset="-122"/>
              </a:rPr>
              <a:t> 小波变换图像融合</a:t>
            </a:r>
            <a:r>
              <a:rPr lang="en-US" altLang="zh-CN" sz="2800" smtClean="0">
                <a:solidFill>
                  <a:schemeClr val="tx2"/>
                </a:solidFill>
                <a:latin typeface="华文新魏" pitchFamily="2" charset="-122"/>
                <a:ea typeface="华文新魏" pitchFamily="2" charset="-122"/>
              </a:rPr>
              <a:t>Malab </a:t>
            </a:r>
            <a:r>
              <a:rPr lang="zh-CN" altLang="en-US" sz="2800" smtClean="0">
                <a:solidFill>
                  <a:schemeClr val="tx2"/>
                </a:solidFill>
                <a:latin typeface="华文新魏" pitchFamily="2" charset="-122"/>
                <a:ea typeface="华文新魏" pitchFamily="2" charset="-122"/>
              </a:rPr>
              <a:t>代码</a:t>
            </a:r>
            <a:endParaRPr lang="zh-CN" altLang="en-US" sz="2400" b="1" smtClean="0">
              <a:solidFill>
                <a:schemeClr val="tx2"/>
              </a:solidFill>
              <a:latin typeface="华文新魏" pitchFamily="2" charset="-122"/>
              <a:ea typeface="华文新魏" pitchFamily="2" charset="-122"/>
            </a:endParaRPr>
          </a:p>
        </p:txBody>
      </p:sp>
      <p:sp>
        <p:nvSpPr>
          <p:cNvPr id="106499" name="Rectangle 3"/>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
        <p:nvSpPr>
          <p:cNvPr id="106500" name="Text Box 5"/>
          <p:cNvSpPr txBox="1">
            <a:spLocks noChangeArrowheads="1"/>
          </p:cNvSpPr>
          <p:nvPr/>
        </p:nvSpPr>
        <p:spPr bwMode="auto">
          <a:xfrm>
            <a:off x="914162" y="2781303"/>
            <a:ext cx="5372818"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lnSpc>
                <a:spcPct val="140000"/>
              </a:lnSpc>
              <a:spcBef>
                <a:spcPct val="0"/>
              </a:spcBef>
              <a:spcAft>
                <a:spcPct val="0"/>
              </a:spcAft>
            </a:pPr>
            <a:r>
              <a:rPr lang="en-US" altLang="zh-CN" sz="1400" b="1" dirty="0" smtClean="0">
                <a:solidFill>
                  <a:srgbClr val="000099"/>
                </a:solidFill>
              </a:rPr>
              <a:t>[</a:t>
            </a:r>
            <a:r>
              <a:rPr lang="en-US" altLang="zh-CN" sz="1400" b="1" dirty="0" err="1" smtClean="0">
                <a:solidFill>
                  <a:srgbClr val="000099"/>
                </a:solidFill>
              </a:rPr>
              <a:t>X,map</a:t>
            </a:r>
            <a:r>
              <a:rPr lang="en-US" altLang="zh-CN" sz="1400" b="1" dirty="0" smtClean="0">
                <a:solidFill>
                  <a:srgbClr val="000099"/>
                </a:solidFill>
              </a:rPr>
              <a:t>]=</a:t>
            </a:r>
            <a:r>
              <a:rPr lang="en-US" altLang="zh-CN" sz="1400" b="1" dirty="0" err="1" smtClean="0">
                <a:solidFill>
                  <a:srgbClr val="000099"/>
                </a:solidFill>
              </a:rPr>
              <a:t>imread</a:t>
            </a:r>
            <a:r>
              <a:rPr lang="en-US" altLang="zh-CN" sz="1400" b="1" dirty="0" smtClean="0">
                <a:solidFill>
                  <a:srgbClr val="000099"/>
                </a:solidFill>
              </a:rPr>
              <a:t>('E:\</a:t>
            </a:r>
            <a:r>
              <a:rPr lang="en-US" altLang="zh-CN" sz="1400" b="1" dirty="0" err="1" smtClean="0">
                <a:solidFill>
                  <a:srgbClr val="000099"/>
                </a:solidFill>
              </a:rPr>
              <a:t>Fusion_img</a:t>
            </a:r>
            <a:r>
              <a:rPr lang="en-US" altLang="zh-CN" sz="1400" b="1" dirty="0" smtClean="0">
                <a:solidFill>
                  <a:srgbClr val="000099"/>
                </a:solidFill>
              </a:rPr>
              <a:t>\TV_002.bmp'); </a:t>
            </a:r>
          </a:p>
          <a:p>
            <a:pPr eaLnBrk="1" fontAlgn="base" hangingPunct="1">
              <a:lnSpc>
                <a:spcPct val="140000"/>
              </a:lnSpc>
              <a:spcBef>
                <a:spcPct val="0"/>
              </a:spcBef>
              <a:spcAft>
                <a:spcPct val="0"/>
              </a:spcAft>
            </a:pPr>
            <a:r>
              <a:rPr lang="en-US" altLang="zh-CN" sz="1400" b="1" dirty="0" smtClean="0">
                <a:solidFill>
                  <a:srgbClr val="000099"/>
                </a:solidFill>
              </a:rPr>
              <a:t>X1=X;map1=map; </a:t>
            </a:r>
          </a:p>
          <a:p>
            <a:pPr eaLnBrk="1" fontAlgn="base" hangingPunct="1">
              <a:lnSpc>
                <a:spcPct val="140000"/>
              </a:lnSpc>
              <a:spcBef>
                <a:spcPct val="0"/>
              </a:spcBef>
              <a:spcAft>
                <a:spcPct val="0"/>
              </a:spcAft>
            </a:pPr>
            <a:r>
              <a:rPr lang="en-US" altLang="zh-CN" sz="1400" b="1" dirty="0" smtClean="0">
                <a:solidFill>
                  <a:srgbClr val="000099"/>
                </a:solidFill>
              </a:rPr>
              <a:t>subplot(2,2,1);image(X1);</a:t>
            </a:r>
            <a:r>
              <a:rPr lang="en-US" altLang="zh-CN" sz="1400" b="1" dirty="0" err="1" smtClean="0">
                <a:solidFill>
                  <a:srgbClr val="000099"/>
                </a:solidFill>
              </a:rPr>
              <a:t>colormap</a:t>
            </a:r>
            <a:r>
              <a:rPr lang="en-US" altLang="zh-CN" sz="1400" b="1" dirty="0" smtClean="0">
                <a:solidFill>
                  <a:srgbClr val="000099"/>
                </a:solidFill>
              </a:rPr>
              <a:t>(map1);</a:t>
            </a:r>
          </a:p>
          <a:p>
            <a:pPr eaLnBrk="1" fontAlgn="base" hangingPunct="1">
              <a:lnSpc>
                <a:spcPct val="140000"/>
              </a:lnSpc>
              <a:spcBef>
                <a:spcPct val="0"/>
              </a:spcBef>
              <a:spcAft>
                <a:spcPct val="0"/>
              </a:spcAft>
            </a:pPr>
            <a:r>
              <a:rPr lang="en-US" altLang="zh-CN" sz="1400" b="1" dirty="0" smtClean="0">
                <a:solidFill>
                  <a:srgbClr val="000099"/>
                </a:solidFill>
              </a:rPr>
              <a:t>title('</a:t>
            </a:r>
            <a:r>
              <a:rPr lang="zh-CN" altLang="en-US" sz="1400" b="1" dirty="0" smtClean="0">
                <a:solidFill>
                  <a:srgbClr val="000099"/>
                </a:solidFill>
              </a:rPr>
              <a:t>电视图像</a:t>
            </a:r>
            <a:r>
              <a:rPr lang="en-US" altLang="zh-CN" sz="1400" b="1" dirty="0" smtClean="0">
                <a:solidFill>
                  <a:srgbClr val="000099"/>
                </a:solidFill>
              </a:rPr>
              <a:t>'); </a:t>
            </a:r>
          </a:p>
          <a:p>
            <a:pPr eaLnBrk="1" fontAlgn="base" hangingPunct="1">
              <a:lnSpc>
                <a:spcPct val="140000"/>
              </a:lnSpc>
              <a:spcBef>
                <a:spcPct val="0"/>
              </a:spcBef>
              <a:spcAft>
                <a:spcPct val="0"/>
              </a:spcAft>
            </a:pPr>
            <a:r>
              <a:rPr lang="en-US" altLang="zh-CN" sz="1400" b="1" dirty="0" smtClean="0">
                <a:solidFill>
                  <a:srgbClr val="000099"/>
                </a:solidFill>
              </a:rPr>
              <a:t>[</a:t>
            </a:r>
            <a:r>
              <a:rPr lang="en-US" altLang="zh-CN" sz="1400" b="1" dirty="0" err="1" smtClean="0">
                <a:solidFill>
                  <a:srgbClr val="000099"/>
                </a:solidFill>
              </a:rPr>
              <a:t>X,map</a:t>
            </a:r>
            <a:r>
              <a:rPr lang="en-US" altLang="zh-CN" sz="1400" b="1" dirty="0" smtClean="0">
                <a:solidFill>
                  <a:srgbClr val="000099"/>
                </a:solidFill>
              </a:rPr>
              <a:t>]=</a:t>
            </a:r>
            <a:r>
              <a:rPr lang="en-US" altLang="zh-CN" sz="1400" b="1" dirty="0" err="1" smtClean="0">
                <a:solidFill>
                  <a:srgbClr val="000099"/>
                </a:solidFill>
              </a:rPr>
              <a:t>imread</a:t>
            </a:r>
            <a:r>
              <a:rPr lang="en-US" altLang="zh-CN" sz="1400" b="1" dirty="0" smtClean="0">
                <a:solidFill>
                  <a:srgbClr val="000099"/>
                </a:solidFill>
              </a:rPr>
              <a:t>('E:\</a:t>
            </a:r>
            <a:r>
              <a:rPr lang="en-US" altLang="zh-CN" sz="1400" b="1" dirty="0" err="1" smtClean="0">
                <a:solidFill>
                  <a:srgbClr val="000099"/>
                </a:solidFill>
              </a:rPr>
              <a:t>Fusion_img</a:t>
            </a:r>
            <a:r>
              <a:rPr lang="en-US" altLang="zh-CN" sz="1400" b="1" dirty="0" smtClean="0">
                <a:solidFill>
                  <a:srgbClr val="000099"/>
                </a:solidFill>
              </a:rPr>
              <a:t>\IR_002.bmp');</a:t>
            </a:r>
          </a:p>
          <a:p>
            <a:pPr eaLnBrk="1" fontAlgn="base" hangingPunct="1">
              <a:lnSpc>
                <a:spcPct val="140000"/>
              </a:lnSpc>
              <a:spcBef>
                <a:spcPct val="0"/>
              </a:spcBef>
              <a:spcAft>
                <a:spcPct val="0"/>
              </a:spcAft>
            </a:pPr>
            <a:r>
              <a:rPr lang="en-US" altLang="zh-CN" sz="1400" b="1" dirty="0" smtClean="0">
                <a:solidFill>
                  <a:srgbClr val="000099"/>
                </a:solidFill>
              </a:rPr>
              <a:t>X2=X;map2=map;</a:t>
            </a:r>
          </a:p>
          <a:p>
            <a:pPr eaLnBrk="1" fontAlgn="base" hangingPunct="1">
              <a:lnSpc>
                <a:spcPct val="140000"/>
              </a:lnSpc>
              <a:spcBef>
                <a:spcPct val="0"/>
              </a:spcBef>
              <a:spcAft>
                <a:spcPct val="0"/>
              </a:spcAft>
            </a:pPr>
            <a:r>
              <a:rPr lang="en-US" altLang="zh-CN" sz="1400" b="1" dirty="0" smtClean="0">
                <a:solidFill>
                  <a:srgbClr val="000099"/>
                </a:solidFill>
              </a:rPr>
              <a:t>subplot(2,2,2); image(X2);</a:t>
            </a:r>
            <a:r>
              <a:rPr lang="en-US" altLang="zh-CN" sz="1400" b="1" dirty="0" err="1" smtClean="0">
                <a:solidFill>
                  <a:srgbClr val="000099"/>
                </a:solidFill>
              </a:rPr>
              <a:t>colormap</a:t>
            </a:r>
            <a:r>
              <a:rPr lang="en-US" altLang="zh-CN" sz="1400" b="1" dirty="0" smtClean="0">
                <a:solidFill>
                  <a:srgbClr val="000099"/>
                </a:solidFill>
              </a:rPr>
              <a:t>(map2);</a:t>
            </a:r>
          </a:p>
          <a:p>
            <a:pPr eaLnBrk="1" fontAlgn="base" hangingPunct="1">
              <a:lnSpc>
                <a:spcPct val="140000"/>
              </a:lnSpc>
              <a:spcBef>
                <a:spcPct val="0"/>
              </a:spcBef>
              <a:spcAft>
                <a:spcPct val="0"/>
              </a:spcAft>
            </a:pPr>
            <a:r>
              <a:rPr lang="en-US" altLang="zh-CN" sz="1400" b="1" dirty="0" smtClean="0">
                <a:solidFill>
                  <a:srgbClr val="000099"/>
                </a:solidFill>
              </a:rPr>
              <a:t>title('</a:t>
            </a:r>
            <a:r>
              <a:rPr lang="zh-CN" altLang="en-US" sz="1400" b="1" dirty="0" smtClean="0">
                <a:solidFill>
                  <a:srgbClr val="000099"/>
                </a:solidFill>
              </a:rPr>
              <a:t>红外图像</a:t>
            </a:r>
            <a:r>
              <a:rPr lang="en-US" altLang="zh-CN" sz="1400" b="1" dirty="0" smtClean="0">
                <a:solidFill>
                  <a:srgbClr val="000099"/>
                </a:solidFill>
              </a:rPr>
              <a:t>'); </a:t>
            </a:r>
          </a:p>
          <a:p>
            <a:pPr eaLnBrk="1" fontAlgn="base" hangingPunct="1">
              <a:lnSpc>
                <a:spcPct val="140000"/>
              </a:lnSpc>
              <a:spcBef>
                <a:spcPct val="0"/>
              </a:spcBef>
              <a:spcAft>
                <a:spcPct val="0"/>
              </a:spcAft>
            </a:pPr>
            <a:r>
              <a:rPr lang="en-US" altLang="zh-CN" sz="1400" b="1" dirty="0" smtClean="0">
                <a:solidFill>
                  <a:srgbClr val="000099"/>
                </a:solidFill>
              </a:rPr>
              <a:t>[c1,l1]=wavedec2(X1,1,'sym4');</a:t>
            </a:r>
          </a:p>
          <a:p>
            <a:pPr eaLnBrk="1" fontAlgn="base" hangingPunct="1">
              <a:lnSpc>
                <a:spcPct val="140000"/>
              </a:lnSpc>
              <a:spcBef>
                <a:spcPct val="0"/>
              </a:spcBef>
              <a:spcAft>
                <a:spcPct val="0"/>
              </a:spcAft>
            </a:pPr>
            <a:r>
              <a:rPr lang="en-US" altLang="zh-CN" sz="1400" b="1" dirty="0" smtClean="0">
                <a:solidFill>
                  <a:srgbClr val="000099"/>
                </a:solidFill>
              </a:rPr>
              <a:t>[c2,l2]=wavedec2(X2,1,'sym4'); </a:t>
            </a:r>
          </a:p>
          <a:p>
            <a:pPr eaLnBrk="1" fontAlgn="base" hangingPunct="1">
              <a:lnSpc>
                <a:spcPct val="140000"/>
              </a:lnSpc>
              <a:spcBef>
                <a:spcPct val="0"/>
              </a:spcBef>
              <a:spcAft>
                <a:spcPct val="0"/>
              </a:spcAft>
            </a:pPr>
            <a:r>
              <a:rPr lang="en-US" altLang="zh-CN" sz="1400" b="1" dirty="0" smtClean="0">
                <a:solidFill>
                  <a:srgbClr val="FF0000"/>
                </a:solidFill>
              </a:rPr>
              <a:t>c=0.5*(1.2*c1+0.8*c2); </a:t>
            </a:r>
          </a:p>
          <a:p>
            <a:pPr eaLnBrk="1" fontAlgn="base" hangingPunct="1">
              <a:lnSpc>
                <a:spcPct val="140000"/>
              </a:lnSpc>
              <a:spcBef>
                <a:spcPct val="0"/>
              </a:spcBef>
              <a:spcAft>
                <a:spcPct val="0"/>
              </a:spcAft>
            </a:pPr>
            <a:r>
              <a:rPr lang="en-US" altLang="zh-CN" sz="1400" b="1" dirty="0" smtClean="0">
                <a:solidFill>
                  <a:srgbClr val="000099"/>
                </a:solidFill>
              </a:rPr>
              <a:t>XX=waverec2(c,l1,'sym4');</a:t>
            </a:r>
          </a:p>
        </p:txBody>
      </p:sp>
      <p:sp>
        <p:nvSpPr>
          <p:cNvPr id="106501" name="Text Box 6"/>
          <p:cNvSpPr txBox="1">
            <a:spLocks noChangeArrowheads="1"/>
          </p:cNvSpPr>
          <p:nvPr/>
        </p:nvSpPr>
        <p:spPr bwMode="auto">
          <a:xfrm>
            <a:off x="6767337" y="2781302"/>
            <a:ext cx="3743409"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lnSpc>
                <a:spcPct val="120000"/>
              </a:lnSpc>
              <a:spcBef>
                <a:spcPct val="0"/>
              </a:spcBef>
              <a:spcAft>
                <a:spcPct val="0"/>
              </a:spcAft>
            </a:pPr>
            <a:r>
              <a:rPr lang="en-US" altLang="zh-CN" sz="1400" b="1" dirty="0" smtClean="0">
                <a:solidFill>
                  <a:srgbClr val="000099"/>
                </a:solidFill>
              </a:rPr>
              <a:t>subplot(2,2,3); image(XX);</a:t>
            </a:r>
            <a:endParaRPr lang="zh-CN" altLang="en-US" sz="1400" b="1" dirty="0" smtClean="0">
              <a:solidFill>
                <a:srgbClr val="000099"/>
              </a:solidFill>
            </a:endParaRPr>
          </a:p>
          <a:p>
            <a:pPr eaLnBrk="1" fontAlgn="base" hangingPunct="1">
              <a:lnSpc>
                <a:spcPct val="120000"/>
              </a:lnSpc>
              <a:spcBef>
                <a:spcPct val="0"/>
              </a:spcBef>
              <a:spcAft>
                <a:spcPct val="0"/>
              </a:spcAft>
            </a:pPr>
            <a:r>
              <a:rPr lang="en-US" altLang="zh-CN" sz="1400" b="1" dirty="0" smtClean="0">
                <a:solidFill>
                  <a:srgbClr val="000099"/>
                </a:solidFill>
              </a:rPr>
              <a:t>title('</a:t>
            </a:r>
            <a:r>
              <a:rPr lang="zh-CN" altLang="en-US" sz="1400" b="1" dirty="0" smtClean="0">
                <a:solidFill>
                  <a:srgbClr val="000099"/>
                </a:solidFill>
              </a:rPr>
              <a:t>融合结果一</a:t>
            </a:r>
            <a:r>
              <a:rPr lang="en-US" altLang="zh-CN" sz="1400" b="1" dirty="0" smtClean="0">
                <a:solidFill>
                  <a:srgbClr val="000099"/>
                </a:solidFill>
              </a:rPr>
              <a:t>'); </a:t>
            </a:r>
          </a:p>
          <a:p>
            <a:pPr eaLnBrk="1" fontAlgn="base" hangingPunct="1">
              <a:lnSpc>
                <a:spcPct val="120000"/>
              </a:lnSpc>
              <a:spcBef>
                <a:spcPct val="0"/>
              </a:spcBef>
              <a:spcAft>
                <a:spcPct val="0"/>
              </a:spcAft>
            </a:pPr>
            <a:r>
              <a:rPr lang="en-US" altLang="zh-CN" sz="1400" b="1" dirty="0" smtClean="0">
                <a:solidFill>
                  <a:srgbClr val="000099"/>
                </a:solidFill>
              </a:rPr>
              <a:t>Csize1=size(c1);</a:t>
            </a:r>
          </a:p>
          <a:p>
            <a:pPr eaLnBrk="1" fontAlgn="base" hangingPunct="1">
              <a:lnSpc>
                <a:spcPct val="120000"/>
              </a:lnSpc>
              <a:spcBef>
                <a:spcPct val="0"/>
              </a:spcBef>
              <a:spcAft>
                <a:spcPct val="0"/>
              </a:spcAft>
            </a:pPr>
            <a:r>
              <a:rPr lang="en-US" altLang="zh-CN" sz="1400" b="1" dirty="0" smtClean="0">
                <a:solidFill>
                  <a:srgbClr val="000099"/>
                </a:solidFill>
              </a:rPr>
              <a:t>for i=1:Csize1</a:t>
            </a:r>
          </a:p>
          <a:p>
            <a:pPr eaLnBrk="1" fontAlgn="base" hangingPunct="1">
              <a:lnSpc>
                <a:spcPct val="120000"/>
              </a:lnSpc>
              <a:spcBef>
                <a:spcPct val="0"/>
              </a:spcBef>
              <a:spcAft>
                <a:spcPct val="0"/>
              </a:spcAft>
            </a:pPr>
            <a:r>
              <a:rPr lang="en-US" altLang="zh-CN" sz="1400" b="1" dirty="0" smtClean="0">
                <a:solidFill>
                  <a:srgbClr val="000099"/>
                </a:solidFill>
              </a:rPr>
              <a:t>    c1(i)=0.8*c1(i);</a:t>
            </a:r>
          </a:p>
          <a:p>
            <a:pPr eaLnBrk="1" fontAlgn="base" hangingPunct="1">
              <a:lnSpc>
                <a:spcPct val="120000"/>
              </a:lnSpc>
              <a:spcBef>
                <a:spcPct val="0"/>
              </a:spcBef>
              <a:spcAft>
                <a:spcPct val="0"/>
              </a:spcAft>
            </a:pPr>
            <a:r>
              <a:rPr lang="en-US" altLang="zh-CN" sz="1400" b="1" dirty="0" smtClean="0">
                <a:solidFill>
                  <a:srgbClr val="000099"/>
                </a:solidFill>
              </a:rPr>
              <a:t>end</a:t>
            </a:r>
          </a:p>
          <a:p>
            <a:pPr eaLnBrk="1" fontAlgn="base" hangingPunct="1">
              <a:lnSpc>
                <a:spcPct val="120000"/>
              </a:lnSpc>
              <a:spcBef>
                <a:spcPct val="0"/>
              </a:spcBef>
              <a:spcAft>
                <a:spcPct val="0"/>
              </a:spcAft>
            </a:pPr>
            <a:r>
              <a:rPr lang="en-US" altLang="zh-CN" sz="1400" b="1" dirty="0" smtClean="0">
                <a:solidFill>
                  <a:srgbClr val="000099"/>
                </a:solidFill>
              </a:rPr>
              <a:t>Csize2=size(c2);</a:t>
            </a:r>
          </a:p>
          <a:p>
            <a:pPr eaLnBrk="1" fontAlgn="base" hangingPunct="1">
              <a:lnSpc>
                <a:spcPct val="120000"/>
              </a:lnSpc>
              <a:spcBef>
                <a:spcPct val="0"/>
              </a:spcBef>
              <a:spcAft>
                <a:spcPct val="0"/>
              </a:spcAft>
            </a:pPr>
            <a:r>
              <a:rPr lang="en-US" altLang="zh-CN" sz="1400" b="1" dirty="0" smtClean="0">
                <a:solidFill>
                  <a:srgbClr val="000099"/>
                </a:solidFill>
              </a:rPr>
              <a:t>for j=1:Csize2</a:t>
            </a:r>
          </a:p>
          <a:p>
            <a:pPr eaLnBrk="1" fontAlgn="base" hangingPunct="1">
              <a:lnSpc>
                <a:spcPct val="120000"/>
              </a:lnSpc>
              <a:spcBef>
                <a:spcPct val="0"/>
              </a:spcBef>
              <a:spcAft>
                <a:spcPct val="0"/>
              </a:spcAft>
            </a:pPr>
            <a:r>
              <a:rPr lang="en-US" altLang="zh-CN" sz="1400" b="1" dirty="0" smtClean="0">
                <a:solidFill>
                  <a:srgbClr val="000099"/>
                </a:solidFill>
              </a:rPr>
              <a:t>    c2(j)=1.2*c2(j);</a:t>
            </a:r>
          </a:p>
          <a:p>
            <a:pPr eaLnBrk="1" fontAlgn="base" hangingPunct="1">
              <a:lnSpc>
                <a:spcPct val="120000"/>
              </a:lnSpc>
              <a:spcBef>
                <a:spcPct val="0"/>
              </a:spcBef>
              <a:spcAft>
                <a:spcPct val="0"/>
              </a:spcAft>
            </a:pPr>
            <a:r>
              <a:rPr lang="en-US" altLang="zh-CN" sz="1400" b="1" dirty="0" smtClean="0">
                <a:solidFill>
                  <a:srgbClr val="000099"/>
                </a:solidFill>
              </a:rPr>
              <a:t>end </a:t>
            </a:r>
          </a:p>
          <a:p>
            <a:pPr eaLnBrk="1" fontAlgn="base" hangingPunct="1">
              <a:lnSpc>
                <a:spcPct val="120000"/>
              </a:lnSpc>
              <a:spcBef>
                <a:spcPct val="0"/>
              </a:spcBef>
              <a:spcAft>
                <a:spcPct val="0"/>
              </a:spcAft>
            </a:pPr>
            <a:r>
              <a:rPr lang="en-US" altLang="zh-CN" sz="1400" b="1" dirty="0" smtClean="0">
                <a:solidFill>
                  <a:srgbClr val="FF0000"/>
                </a:solidFill>
              </a:rPr>
              <a:t>c=0.6*(c1+c2);</a:t>
            </a:r>
          </a:p>
          <a:p>
            <a:pPr eaLnBrk="1" fontAlgn="base" hangingPunct="1">
              <a:lnSpc>
                <a:spcPct val="120000"/>
              </a:lnSpc>
              <a:spcBef>
                <a:spcPct val="0"/>
              </a:spcBef>
              <a:spcAft>
                <a:spcPct val="0"/>
              </a:spcAft>
            </a:pPr>
            <a:r>
              <a:rPr lang="en-US" altLang="zh-CN" sz="1400" b="1" dirty="0" smtClean="0">
                <a:solidFill>
                  <a:srgbClr val="000099"/>
                </a:solidFill>
              </a:rPr>
              <a:t>XXX=waverec2(c,l2,'sym4');</a:t>
            </a:r>
          </a:p>
          <a:p>
            <a:pPr eaLnBrk="1" fontAlgn="base" hangingPunct="1">
              <a:lnSpc>
                <a:spcPct val="120000"/>
              </a:lnSpc>
              <a:spcBef>
                <a:spcPct val="0"/>
              </a:spcBef>
              <a:spcAft>
                <a:spcPct val="0"/>
              </a:spcAft>
            </a:pPr>
            <a:r>
              <a:rPr lang="en-US" altLang="zh-CN" sz="1400" b="1" dirty="0" smtClean="0">
                <a:solidFill>
                  <a:srgbClr val="000099"/>
                </a:solidFill>
              </a:rPr>
              <a:t>subplot(2,2,4); image(XXX);</a:t>
            </a:r>
          </a:p>
          <a:p>
            <a:pPr eaLnBrk="1" fontAlgn="base" hangingPunct="1">
              <a:lnSpc>
                <a:spcPct val="120000"/>
              </a:lnSpc>
              <a:spcBef>
                <a:spcPct val="0"/>
              </a:spcBef>
              <a:spcAft>
                <a:spcPct val="0"/>
              </a:spcAft>
            </a:pPr>
            <a:r>
              <a:rPr lang="en-US" altLang="zh-CN" sz="1400" b="1" dirty="0" smtClean="0">
                <a:solidFill>
                  <a:srgbClr val="000099"/>
                </a:solidFill>
              </a:rPr>
              <a:t>title('</a:t>
            </a:r>
            <a:r>
              <a:rPr lang="zh-CN" altLang="en-US" sz="1400" b="1" dirty="0" smtClean="0">
                <a:solidFill>
                  <a:srgbClr val="000099"/>
                </a:solidFill>
              </a:rPr>
              <a:t>融合结果二</a:t>
            </a:r>
            <a:r>
              <a:rPr lang="en-US" altLang="zh-CN" sz="1400" b="1" dirty="0" smtClean="0">
                <a:solidFill>
                  <a:srgbClr val="000099"/>
                </a:solidFill>
              </a:rPr>
              <a:t>');</a:t>
            </a:r>
            <a:endParaRPr lang="zh-CN" altLang="en-US" sz="1400" b="1" dirty="0" smtClean="0">
              <a:solidFill>
                <a:srgbClr val="000099"/>
              </a:solidFill>
            </a:endParaRPr>
          </a:p>
        </p:txBody>
      </p:sp>
    </p:spTree>
    <p:extLst>
      <p:ext uri="{BB962C8B-B14F-4D97-AF65-F5344CB8AC3E}">
        <p14:creationId xmlns:p14="http://schemas.microsoft.com/office/powerpoint/2010/main" val="24517859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3"/>
          <p:cNvSpPr txBox="1">
            <a:spLocks noChangeArrowheads="1"/>
          </p:cNvSpPr>
          <p:nvPr/>
        </p:nvSpPr>
        <p:spPr bwMode="auto">
          <a:xfrm>
            <a:off x="10591583" y="2303466"/>
            <a:ext cx="553998" cy="407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kumimoji="1" lang="zh-CN" altLang="en-US" smtClean="0">
                <a:solidFill>
                  <a:srgbClr val="333399"/>
                </a:solidFill>
                <a:latin typeface="黑体" pitchFamily="49" charset="-122"/>
                <a:ea typeface="黑体" pitchFamily="49" charset="-122"/>
              </a:rPr>
              <a:t>小波单尺度分解融合举例</a:t>
            </a:r>
          </a:p>
        </p:txBody>
      </p:sp>
      <p:pic>
        <p:nvPicPr>
          <p:cNvPr id="1075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034" y="1911350"/>
            <a:ext cx="8466579" cy="475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4" name="Rectangle 7"/>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Tree>
    <p:extLst>
      <p:ext uri="{BB962C8B-B14F-4D97-AF65-F5344CB8AC3E}">
        <p14:creationId xmlns:p14="http://schemas.microsoft.com/office/powerpoint/2010/main" val="2684326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 xmlns:a16="http://schemas.microsoft.com/office/drawing/2014/main" id="{2427497E-8B8A-4587-95F2-CBF78030862E}"/>
              </a:ext>
            </a:extLst>
          </p:cNvPr>
          <p:cNvSpPr>
            <a:spLocks noChangeArrowheads="1"/>
          </p:cNvSpPr>
          <p:nvPr/>
        </p:nvSpPr>
        <p:spPr bwMode="auto">
          <a:xfrm>
            <a:off x="1971869" y="363894"/>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3600" b="1">
                <a:solidFill>
                  <a:srgbClr val="0000FF"/>
                </a:solidFill>
                <a:latin typeface="楷体_GB2312" pitchFamily="49" charset="-122"/>
                <a:ea typeface="楷体_GB2312" pitchFamily="49" charset="-122"/>
              </a:rPr>
              <a:t>2.</a:t>
            </a:r>
            <a:r>
              <a:rPr lang="zh-CN" altLang="en-US" sz="3600" b="1">
                <a:solidFill>
                  <a:srgbClr val="0000FF"/>
                </a:solidFill>
                <a:latin typeface="楷体_GB2312" pitchFamily="49" charset="-122"/>
                <a:ea typeface="楷体_GB2312" pitchFamily="49" charset="-122"/>
              </a:rPr>
              <a:t>像素的形成</a:t>
            </a:r>
          </a:p>
        </p:txBody>
      </p:sp>
      <p:sp>
        <p:nvSpPr>
          <p:cNvPr id="9" name="Rectangle 3">
            <a:extLst>
              <a:ext uri="{FF2B5EF4-FFF2-40B4-BE49-F238E27FC236}">
                <a16:creationId xmlns="" xmlns:a16="http://schemas.microsoft.com/office/drawing/2014/main" id="{7B43C8F4-769B-4D9E-852D-F6051495B1FD}"/>
              </a:ext>
            </a:extLst>
          </p:cNvPr>
          <p:cNvSpPr>
            <a:spLocks noChangeArrowheads="1"/>
          </p:cNvSpPr>
          <p:nvPr/>
        </p:nvSpPr>
        <p:spPr bwMode="auto">
          <a:xfrm>
            <a:off x="6315269" y="363894"/>
            <a:ext cx="2667000" cy="641350"/>
          </a:xfrm>
          <a:prstGeom prst="rect">
            <a:avLst/>
          </a:prstGeom>
          <a:solidFill>
            <a:srgbClr val="6023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600" b="1">
                <a:solidFill>
                  <a:schemeClr val="bg1"/>
                </a:solidFill>
                <a:ea typeface="黑体" panose="02010609060101010101" pitchFamily="49" charset="-122"/>
              </a:rPr>
              <a:t>光强→电荷</a:t>
            </a:r>
          </a:p>
        </p:txBody>
      </p:sp>
      <p:sp>
        <p:nvSpPr>
          <p:cNvPr id="10" name="Rectangle 9">
            <a:extLst>
              <a:ext uri="{FF2B5EF4-FFF2-40B4-BE49-F238E27FC236}">
                <a16:creationId xmlns="" xmlns:a16="http://schemas.microsoft.com/office/drawing/2014/main" id="{5703EA1C-42EB-4538-A0E1-FAF6C6FA0405}"/>
              </a:ext>
            </a:extLst>
          </p:cNvPr>
          <p:cNvSpPr>
            <a:spLocks noChangeArrowheads="1"/>
          </p:cNvSpPr>
          <p:nvPr/>
        </p:nvSpPr>
        <p:spPr bwMode="auto">
          <a:xfrm>
            <a:off x="905069" y="1248132"/>
            <a:ext cx="3708400"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0"/>
              </a:spcBef>
              <a:buClrTx/>
              <a:buSzTx/>
              <a:buFontTx/>
              <a:buNone/>
            </a:pPr>
            <a:r>
              <a:rPr lang="zh-CN" altLang="en-US" sz="2400" b="1" dirty="0">
                <a:solidFill>
                  <a:schemeClr val="folHlink"/>
                </a:solidFill>
                <a:ea typeface="华文行楷" panose="02010800040101010101" pitchFamily="2" charset="-122"/>
              </a:rPr>
              <a:t>光照射：光生电子空穴对与光强成正比，空穴被排入衬底，电子被收集在势阱，形成信号电荷并存储起来。 </a:t>
            </a:r>
          </a:p>
          <a:p>
            <a:pPr eaLnBrk="1" hangingPunct="1">
              <a:lnSpc>
                <a:spcPct val="85000"/>
              </a:lnSpc>
              <a:spcBef>
                <a:spcPct val="0"/>
              </a:spcBef>
              <a:buClrTx/>
              <a:buSzTx/>
              <a:buFontTx/>
              <a:buNone/>
            </a:pPr>
            <a:r>
              <a:rPr lang="zh-CN" altLang="en-US" sz="2400" b="1" dirty="0">
                <a:solidFill>
                  <a:srgbClr val="FF0066"/>
                </a:solidFill>
                <a:ea typeface="隶书" pitchFamily="49" charset="-122"/>
              </a:rPr>
              <a:t>存储电荷量正比于照射光强，构成像素。</a:t>
            </a:r>
          </a:p>
          <a:p>
            <a:pPr eaLnBrk="1" hangingPunct="1">
              <a:spcBef>
                <a:spcPct val="0"/>
              </a:spcBef>
              <a:buClrTx/>
              <a:buSzTx/>
              <a:buFontTx/>
              <a:buNone/>
            </a:pPr>
            <a:r>
              <a:rPr lang="en-US" altLang="zh-CN" sz="2400" b="1" dirty="0">
                <a:solidFill>
                  <a:srgbClr val="6023E9"/>
                </a:solidFill>
                <a:ea typeface="华文行楷" panose="02010800040101010101" pitchFamily="2" charset="-122"/>
              </a:rPr>
              <a:t>MOS</a:t>
            </a:r>
            <a:r>
              <a:rPr lang="zh-CN" altLang="en-US" sz="2400" b="1" dirty="0">
                <a:solidFill>
                  <a:srgbClr val="6023E9"/>
                </a:solidFill>
                <a:ea typeface="华文行楷" panose="02010800040101010101" pitchFamily="2" charset="-122"/>
              </a:rPr>
              <a:t>阵列上若干独立像素感生出与图像明暗对应成正比的电荷。</a:t>
            </a:r>
          </a:p>
        </p:txBody>
      </p:sp>
      <p:graphicFrame>
        <p:nvGraphicFramePr>
          <p:cNvPr id="11" name="Object 11">
            <a:extLst>
              <a:ext uri="{FF2B5EF4-FFF2-40B4-BE49-F238E27FC236}">
                <a16:creationId xmlns="" xmlns:a16="http://schemas.microsoft.com/office/drawing/2014/main" id="{31BBA591-4365-4706-BD82-0749AE954F47}"/>
              </a:ext>
            </a:extLst>
          </p:cNvPr>
          <p:cNvGraphicFramePr>
            <a:graphicFrameLocks noChangeAspect="1"/>
          </p:cNvGraphicFramePr>
          <p:nvPr>
            <p:extLst>
              <p:ext uri="{D42A27DB-BD31-4B8C-83A1-F6EECF244321}">
                <p14:modId xmlns:p14="http://schemas.microsoft.com/office/powerpoint/2010/main" val="1254476896"/>
              </p:ext>
            </p:extLst>
          </p:nvPr>
        </p:nvGraphicFramePr>
        <p:xfrm>
          <a:off x="4469007" y="1032232"/>
          <a:ext cx="5580062" cy="4186237"/>
        </p:xfrm>
        <a:graphic>
          <a:graphicData uri="http://schemas.openxmlformats.org/presentationml/2006/ole">
            <mc:AlternateContent xmlns:mc="http://schemas.openxmlformats.org/markup-compatibility/2006">
              <mc:Choice xmlns:v="urn:schemas-microsoft-com:vml" Requires="v">
                <p:oleObj spid="_x0000_s7181" name="幻灯片" r:id="rId4" imgW="4572000" imgH="3429000" progId="PowerPoint.Slide.8">
                  <p:embed/>
                </p:oleObj>
              </mc:Choice>
              <mc:Fallback>
                <p:oleObj name="幻灯片" r:id="rId4" imgW="4572000" imgH="3429000" progId="PowerPoint.Slide.8">
                  <p:embed/>
                  <p:pic>
                    <p:nvPicPr>
                      <p:cNvPr id="64523" name="Object 11">
                        <a:extLst>
                          <a:ext uri="{FF2B5EF4-FFF2-40B4-BE49-F238E27FC236}">
                            <a16:creationId xmlns="" xmlns:a16="http://schemas.microsoft.com/office/drawing/2014/main" id="{BFE504E3-65F7-474A-990B-B109B8D844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9007" y="1032232"/>
                        <a:ext cx="5580062" cy="418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ppt_h/2"/>
                                          </p:val>
                                        </p:tav>
                                        <p:tav tm="100000">
                                          <p:val>
                                            <p:strVal val="#ppt_y"/>
                                          </p:val>
                                        </p:tav>
                                      </p:tavLst>
                                    </p:anim>
                                    <p:anim calcmode="lin" valueType="num">
                                      <p:cBhvr>
                                        <p:cTn id="17" dur="500" fill="hold"/>
                                        <p:tgtEl>
                                          <p:spTgt spid="10">
                                            <p:txEl>
                                              <p:pRg st="0" end="0"/>
                                            </p:txEl>
                                          </p:spTgt>
                                        </p:tgtEl>
                                        <p:attrNameLst>
                                          <p:attrName>ppt_w</p:attrName>
                                        </p:attrNameLst>
                                      </p:cBhvr>
                                      <p:tavLst>
                                        <p:tav tm="0">
                                          <p:val>
                                            <p:strVal val="#ppt_w"/>
                                          </p:val>
                                        </p:tav>
                                        <p:tav tm="100000">
                                          <p:val>
                                            <p:strVal val="#ppt_w"/>
                                          </p:val>
                                        </p:tav>
                                      </p:tavLst>
                                    </p:anim>
                                    <p:anim calcmode="lin" valueType="num">
                                      <p:cBhvr>
                                        <p:cTn id="18" dur="500" fill="hold"/>
                                        <p:tgtEl>
                                          <p:spTgt spid="1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 calcmode="lin" valueType="num">
                                      <p:cBhvr>
                                        <p:cTn id="2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10">
                                            <p:txEl>
                                              <p:pRg st="1" end="1"/>
                                            </p:txEl>
                                          </p:spTgt>
                                        </p:tgtEl>
                                        <p:attrNameLst>
                                          <p:attrName>ppt_y</p:attrName>
                                        </p:attrNameLst>
                                      </p:cBhvr>
                                      <p:tavLst>
                                        <p:tav tm="0">
                                          <p:val>
                                            <p:strVal val="#ppt_y-#ppt_h/2"/>
                                          </p:val>
                                        </p:tav>
                                        <p:tav tm="100000">
                                          <p:val>
                                            <p:strVal val="#ppt_y"/>
                                          </p:val>
                                        </p:tav>
                                      </p:tavLst>
                                    </p:anim>
                                    <p:anim calcmode="lin" valueType="num">
                                      <p:cBhvr>
                                        <p:cTn id="25" dur="500" fill="hold"/>
                                        <p:tgtEl>
                                          <p:spTgt spid="10">
                                            <p:txEl>
                                              <p:pRg st="1" end="1"/>
                                            </p:txEl>
                                          </p:spTgt>
                                        </p:tgtEl>
                                        <p:attrNameLst>
                                          <p:attrName>ppt_w</p:attrName>
                                        </p:attrNameLst>
                                      </p:cBhvr>
                                      <p:tavLst>
                                        <p:tav tm="0">
                                          <p:val>
                                            <p:strVal val="#ppt_w"/>
                                          </p:val>
                                        </p:tav>
                                        <p:tav tm="100000">
                                          <p:val>
                                            <p:strVal val="#ppt_w"/>
                                          </p:val>
                                        </p:tav>
                                      </p:tavLst>
                                    </p:anim>
                                    <p:anim calcmode="lin" valueType="num">
                                      <p:cBhvr>
                                        <p:cTn id="26" dur="500" fill="hold"/>
                                        <p:tgtEl>
                                          <p:spTgt spid="10">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grpId="0"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 calcmode="lin" valueType="num">
                                      <p:cBhvr>
                                        <p:cTn id="3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2" dur="500" fill="hold"/>
                                        <p:tgtEl>
                                          <p:spTgt spid="10">
                                            <p:txEl>
                                              <p:pRg st="2" end="2"/>
                                            </p:txEl>
                                          </p:spTgt>
                                        </p:tgtEl>
                                        <p:attrNameLst>
                                          <p:attrName>ppt_y</p:attrName>
                                        </p:attrNameLst>
                                      </p:cBhvr>
                                      <p:tavLst>
                                        <p:tav tm="0">
                                          <p:val>
                                            <p:strVal val="#ppt_y-#ppt_h/2"/>
                                          </p:val>
                                        </p:tav>
                                        <p:tav tm="100000">
                                          <p:val>
                                            <p:strVal val="#ppt_y"/>
                                          </p:val>
                                        </p:tav>
                                      </p:tavLst>
                                    </p:anim>
                                    <p:anim calcmode="lin" valueType="num">
                                      <p:cBhvr>
                                        <p:cTn id="33" dur="500" fill="hold"/>
                                        <p:tgtEl>
                                          <p:spTgt spid="10">
                                            <p:txEl>
                                              <p:pRg st="2" end="2"/>
                                            </p:txEl>
                                          </p:spTgt>
                                        </p:tgtEl>
                                        <p:attrNameLst>
                                          <p:attrName>ppt_w</p:attrName>
                                        </p:attrNameLst>
                                      </p:cBhvr>
                                      <p:tavLst>
                                        <p:tav tm="0">
                                          <p:val>
                                            <p:strVal val="#ppt_w"/>
                                          </p:val>
                                        </p:tav>
                                        <p:tav tm="100000">
                                          <p:val>
                                            <p:strVal val="#ppt_w"/>
                                          </p:val>
                                        </p:tav>
                                      </p:tavLst>
                                    </p:anim>
                                    <p:anim calcmode="lin" valueType="num">
                                      <p:cBhvr>
                                        <p:cTn id="34" dur="500" fill="hold"/>
                                        <p:tgtEl>
                                          <p:spTgt spid="1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ppt_x</p:attrName>
                                        </p:attrNameLst>
                                      </p:cBhvr>
                                      <p:tavLst>
                                        <p:tav tm="0">
                                          <p:val>
                                            <p:strVal val="#ppt_x-#ppt_w/2"/>
                                          </p:val>
                                        </p:tav>
                                        <p:tav tm="100000">
                                          <p:val>
                                            <p:strVal val="#ppt_x"/>
                                          </p:val>
                                        </p:tav>
                                      </p:tavLst>
                                    </p:anim>
                                    <p:anim calcmode="lin" valueType="num">
                                      <p:cBhvr>
                                        <p:cTn id="40" dur="500" fill="hold"/>
                                        <p:tgtEl>
                                          <p:spTgt spid="9"/>
                                        </p:tgtEl>
                                        <p:attrNameLst>
                                          <p:attrName>ppt_y</p:attrName>
                                        </p:attrNameLst>
                                      </p:cBhvr>
                                      <p:tavLst>
                                        <p:tav tm="0">
                                          <p:val>
                                            <p:strVal val="#ppt_y"/>
                                          </p:val>
                                        </p:tav>
                                        <p:tav tm="100000">
                                          <p:val>
                                            <p:strVal val="#ppt_y"/>
                                          </p:val>
                                        </p:tav>
                                      </p:tavLst>
                                    </p:anim>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autoUpdateAnimBg="0"/>
      <p:bldP spid="10"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731" name="Text Box 3"/>
          <p:cNvSpPr txBox="1">
            <a:spLocks noChangeArrowheads="1"/>
          </p:cNvSpPr>
          <p:nvPr/>
        </p:nvSpPr>
        <p:spPr bwMode="auto">
          <a:xfrm>
            <a:off x="3356159" y="3587750"/>
            <a:ext cx="2016659" cy="596900"/>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en-US" altLang="zh-CN" sz="1600" dirty="0" smtClean="0">
                <a:solidFill>
                  <a:srgbClr val="000000"/>
                </a:solidFill>
                <a:latin typeface="Arial" pitchFamily="34" charset="0"/>
              </a:rPr>
              <a:t>Panchromatic Image</a:t>
            </a:r>
          </a:p>
        </p:txBody>
      </p:sp>
      <p:sp>
        <p:nvSpPr>
          <p:cNvPr id="1609732" name="Text Box 4"/>
          <p:cNvSpPr txBox="1">
            <a:spLocks noChangeArrowheads="1"/>
          </p:cNvSpPr>
          <p:nvPr/>
        </p:nvSpPr>
        <p:spPr bwMode="auto">
          <a:xfrm>
            <a:off x="526913" y="3554413"/>
            <a:ext cx="1919316" cy="596900"/>
          </a:xfrm>
          <a:prstGeom prst="rect">
            <a:avLst/>
          </a:prstGeom>
          <a:solidFill>
            <a:schemeClr val="bg1"/>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en-US" altLang="zh-CN" sz="1600" dirty="0" smtClean="0">
                <a:solidFill>
                  <a:srgbClr val="000000"/>
                </a:solidFill>
                <a:latin typeface="Arial" pitchFamily="34" charset="0"/>
              </a:rPr>
              <a:t>Multispectral Image</a:t>
            </a:r>
          </a:p>
        </p:txBody>
      </p:sp>
      <p:grpSp>
        <p:nvGrpSpPr>
          <p:cNvPr id="1609733" name="Group 5"/>
          <p:cNvGrpSpPr>
            <a:grpSpLocks/>
          </p:cNvGrpSpPr>
          <p:nvPr/>
        </p:nvGrpSpPr>
        <p:grpSpPr bwMode="auto">
          <a:xfrm>
            <a:off x="1102497" y="4164014"/>
            <a:ext cx="863375" cy="2016125"/>
            <a:chOff x="250" y="2205"/>
            <a:chExt cx="589" cy="1270"/>
          </a:xfrm>
        </p:grpSpPr>
        <p:sp>
          <p:nvSpPr>
            <p:cNvPr id="108586" name="Text Box 6"/>
            <p:cNvSpPr txBox="1">
              <a:spLocks noChangeArrowheads="1"/>
            </p:cNvSpPr>
            <p:nvPr/>
          </p:nvSpPr>
          <p:spPr bwMode="auto">
            <a:xfrm>
              <a:off x="250" y="2795"/>
              <a:ext cx="589" cy="6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smtClean="0">
                  <a:solidFill>
                    <a:srgbClr val="000000"/>
                  </a:solidFill>
                  <a:latin typeface="Arial" pitchFamily="34" charset="0"/>
                </a:rPr>
                <a:t>R</a:t>
              </a:r>
            </a:p>
            <a:p>
              <a:pPr algn="ctr" fontAlgn="base">
                <a:spcBef>
                  <a:spcPct val="50000"/>
                </a:spcBef>
                <a:spcAft>
                  <a:spcPct val="0"/>
                </a:spcAft>
              </a:pPr>
              <a:r>
                <a:rPr lang="de-DE" altLang="zh-CN" sz="1600" smtClean="0">
                  <a:solidFill>
                    <a:srgbClr val="000000"/>
                  </a:solidFill>
                  <a:latin typeface="Arial" pitchFamily="34" charset="0"/>
                </a:rPr>
                <a:t>G</a:t>
              </a:r>
            </a:p>
            <a:p>
              <a:pPr algn="ctr" fontAlgn="base">
                <a:spcBef>
                  <a:spcPct val="50000"/>
                </a:spcBef>
                <a:spcAft>
                  <a:spcPct val="0"/>
                </a:spcAft>
              </a:pPr>
              <a:r>
                <a:rPr lang="de-DE" altLang="zh-CN" sz="1600" smtClean="0">
                  <a:solidFill>
                    <a:srgbClr val="000000"/>
                  </a:solidFill>
                  <a:latin typeface="Arial" pitchFamily="34" charset="0"/>
                </a:rPr>
                <a:t>B</a:t>
              </a:r>
            </a:p>
          </p:txBody>
        </p:sp>
        <p:sp>
          <p:nvSpPr>
            <p:cNvPr id="108587" name="Line 7"/>
            <p:cNvSpPr>
              <a:spLocks noChangeShapeType="1"/>
            </p:cNvSpPr>
            <p:nvPr/>
          </p:nvSpPr>
          <p:spPr bwMode="auto">
            <a:xfrm>
              <a:off x="520" y="2205"/>
              <a:ext cx="1" cy="58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grpSp>
      <p:sp>
        <p:nvSpPr>
          <p:cNvPr id="108549" name="Text Box 8"/>
          <p:cNvSpPr txBox="1">
            <a:spLocks noChangeArrowheads="1"/>
          </p:cNvSpPr>
          <p:nvPr/>
        </p:nvSpPr>
        <p:spPr bwMode="auto">
          <a:xfrm>
            <a:off x="912047" y="2852741"/>
            <a:ext cx="10749866" cy="396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fontAlgn="base">
              <a:spcBef>
                <a:spcPct val="50000"/>
              </a:spcBef>
              <a:spcAft>
                <a:spcPct val="0"/>
              </a:spcAft>
            </a:pPr>
            <a:r>
              <a:rPr lang="en-US" altLang="zh-CN" sz="2000" u="sng" dirty="0" smtClean="0">
                <a:solidFill>
                  <a:srgbClr val="333399"/>
                </a:solidFill>
                <a:latin typeface="Arial" pitchFamily="34" charset="0"/>
              </a:rPr>
              <a:t>Basis</a:t>
            </a:r>
            <a:r>
              <a:rPr lang="en-US" altLang="zh-CN" sz="2000" dirty="0" smtClean="0">
                <a:solidFill>
                  <a:srgbClr val="333399"/>
                </a:solidFill>
                <a:latin typeface="Arial" pitchFamily="34" charset="0"/>
              </a:rPr>
              <a:t>: IHS transform and filtering in the Fourier domain.</a:t>
            </a:r>
          </a:p>
        </p:txBody>
      </p:sp>
      <p:grpSp>
        <p:nvGrpSpPr>
          <p:cNvPr id="1609737" name="Group 9"/>
          <p:cNvGrpSpPr>
            <a:grpSpLocks/>
          </p:cNvGrpSpPr>
          <p:nvPr/>
        </p:nvGrpSpPr>
        <p:grpSpPr bwMode="auto">
          <a:xfrm>
            <a:off x="5421490" y="3500441"/>
            <a:ext cx="2494901" cy="663575"/>
            <a:chOff x="2472" y="1787"/>
            <a:chExt cx="1179" cy="418"/>
          </a:xfrm>
        </p:grpSpPr>
        <p:grpSp>
          <p:nvGrpSpPr>
            <p:cNvPr id="108582" name="Group 10"/>
            <p:cNvGrpSpPr>
              <a:grpSpLocks/>
            </p:cNvGrpSpPr>
            <p:nvPr/>
          </p:nvGrpSpPr>
          <p:grpSpPr bwMode="auto">
            <a:xfrm>
              <a:off x="2472" y="1787"/>
              <a:ext cx="499" cy="227"/>
              <a:chOff x="2472" y="1706"/>
              <a:chExt cx="499" cy="227"/>
            </a:xfrm>
          </p:grpSpPr>
          <p:sp>
            <p:nvSpPr>
              <p:cNvPr id="108584" name="Line 11"/>
              <p:cNvSpPr>
                <a:spLocks noChangeShapeType="1"/>
              </p:cNvSpPr>
              <p:nvPr/>
            </p:nvSpPr>
            <p:spPr bwMode="auto">
              <a:xfrm>
                <a:off x="2472" y="1933"/>
                <a:ext cx="49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08585" name="Text Box 12"/>
              <p:cNvSpPr txBox="1">
                <a:spLocks noChangeArrowheads="1"/>
              </p:cNvSpPr>
              <p:nvPr/>
            </p:nvSpPr>
            <p:spPr bwMode="auto">
              <a:xfrm>
                <a:off x="2517" y="1706"/>
                <a:ext cx="454" cy="2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i="1" smtClean="0">
                    <a:solidFill>
                      <a:srgbClr val="000000"/>
                    </a:solidFill>
                    <a:latin typeface="Arial" pitchFamily="34" charset="0"/>
                  </a:rPr>
                  <a:t>FFT</a:t>
                </a:r>
              </a:p>
            </p:txBody>
          </p:sp>
        </p:grpSp>
        <p:sp>
          <p:nvSpPr>
            <p:cNvPr id="108583" name="Text Box 13"/>
            <p:cNvSpPr txBox="1">
              <a:spLocks noChangeArrowheads="1"/>
            </p:cNvSpPr>
            <p:nvPr/>
          </p:nvSpPr>
          <p:spPr bwMode="auto">
            <a:xfrm>
              <a:off x="2971" y="1833"/>
              <a:ext cx="680" cy="3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en-US" altLang="zh-CN" sz="1600" smtClean="0">
                  <a:solidFill>
                    <a:srgbClr val="000000"/>
                  </a:solidFill>
                  <a:latin typeface="Arial" pitchFamily="34" charset="0"/>
                </a:rPr>
                <a:t>Fourier</a:t>
              </a:r>
              <a:br>
                <a:rPr lang="en-US" altLang="zh-CN" sz="1600" smtClean="0">
                  <a:solidFill>
                    <a:srgbClr val="000000"/>
                  </a:solidFill>
                  <a:latin typeface="Arial" pitchFamily="34" charset="0"/>
                </a:rPr>
              </a:br>
              <a:r>
                <a:rPr lang="en-US" altLang="zh-CN" sz="1600" smtClean="0">
                  <a:solidFill>
                    <a:srgbClr val="000000"/>
                  </a:solidFill>
                  <a:latin typeface="Arial" pitchFamily="34" charset="0"/>
                </a:rPr>
                <a:t>Spectrum</a:t>
              </a:r>
            </a:p>
          </p:txBody>
        </p:sp>
      </p:grpSp>
      <p:grpSp>
        <p:nvGrpSpPr>
          <p:cNvPr id="1609742" name="Group 14"/>
          <p:cNvGrpSpPr>
            <a:grpSpLocks/>
          </p:cNvGrpSpPr>
          <p:nvPr/>
        </p:nvGrpSpPr>
        <p:grpSpPr bwMode="auto">
          <a:xfrm>
            <a:off x="3885190" y="4884738"/>
            <a:ext cx="2494901" cy="647700"/>
            <a:chOff x="1746" y="2659"/>
            <a:chExt cx="1179" cy="408"/>
          </a:xfrm>
        </p:grpSpPr>
        <p:grpSp>
          <p:nvGrpSpPr>
            <p:cNvPr id="108578" name="Group 15"/>
            <p:cNvGrpSpPr>
              <a:grpSpLocks/>
            </p:cNvGrpSpPr>
            <p:nvPr/>
          </p:nvGrpSpPr>
          <p:grpSpPr bwMode="auto">
            <a:xfrm>
              <a:off x="1746" y="2659"/>
              <a:ext cx="499" cy="227"/>
              <a:chOff x="2472" y="1706"/>
              <a:chExt cx="499" cy="227"/>
            </a:xfrm>
          </p:grpSpPr>
          <p:sp>
            <p:nvSpPr>
              <p:cNvPr id="108580" name="Line 16"/>
              <p:cNvSpPr>
                <a:spLocks noChangeShapeType="1"/>
              </p:cNvSpPr>
              <p:nvPr/>
            </p:nvSpPr>
            <p:spPr bwMode="auto">
              <a:xfrm>
                <a:off x="2472" y="1933"/>
                <a:ext cx="49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08581" name="Text Box 17"/>
              <p:cNvSpPr txBox="1">
                <a:spLocks noChangeArrowheads="1"/>
              </p:cNvSpPr>
              <p:nvPr/>
            </p:nvSpPr>
            <p:spPr bwMode="auto">
              <a:xfrm>
                <a:off x="2517" y="1706"/>
                <a:ext cx="454" cy="2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i="1" smtClean="0">
                    <a:solidFill>
                      <a:srgbClr val="000000"/>
                    </a:solidFill>
                    <a:latin typeface="Arial" pitchFamily="34" charset="0"/>
                  </a:rPr>
                  <a:t>FFT</a:t>
                </a:r>
              </a:p>
            </p:txBody>
          </p:sp>
        </p:grpSp>
        <p:sp>
          <p:nvSpPr>
            <p:cNvPr id="108579" name="Text Box 18"/>
            <p:cNvSpPr txBox="1">
              <a:spLocks noChangeArrowheads="1"/>
            </p:cNvSpPr>
            <p:nvPr/>
          </p:nvSpPr>
          <p:spPr bwMode="auto">
            <a:xfrm>
              <a:off x="2245" y="2695"/>
              <a:ext cx="680" cy="3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en-US" altLang="zh-CN" sz="1600" dirty="0" smtClean="0">
                  <a:solidFill>
                    <a:srgbClr val="000000"/>
                  </a:solidFill>
                  <a:latin typeface="Arial" pitchFamily="34" charset="0"/>
                </a:rPr>
                <a:t>Fourier</a:t>
              </a:r>
              <a:br>
                <a:rPr lang="en-US" altLang="zh-CN" sz="1600" dirty="0" smtClean="0">
                  <a:solidFill>
                    <a:srgbClr val="000000"/>
                  </a:solidFill>
                  <a:latin typeface="Arial" pitchFamily="34" charset="0"/>
                </a:rPr>
              </a:br>
              <a:r>
                <a:rPr lang="en-US" altLang="zh-CN" sz="1600" dirty="0" smtClean="0">
                  <a:solidFill>
                    <a:srgbClr val="000000"/>
                  </a:solidFill>
                  <a:latin typeface="Arial" pitchFamily="34" charset="0"/>
                </a:rPr>
                <a:t>Spectrum</a:t>
              </a:r>
            </a:p>
          </p:txBody>
        </p:sp>
      </p:grpSp>
      <p:grpSp>
        <p:nvGrpSpPr>
          <p:cNvPr id="1609747" name="Group 19"/>
          <p:cNvGrpSpPr>
            <a:grpSpLocks/>
          </p:cNvGrpSpPr>
          <p:nvPr/>
        </p:nvGrpSpPr>
        <p:grpSpPr bwMode="auto">
          <a:xfrm>
            <a:off x="7916388" y="3500441"/>
            <a:ext cx="2207108" cy="504825"/>
            <a:chOff x="3651" y="1787"/>
            <a:chExt cx="1043" cy="318"/>
          </a:xfrm>
        </p:grpSpPr>
        <p:grpSp>
          <p:nvGrpSpPr>
            <p:cNvPr id="108574" name="Group 20"/>
            <p:cNvGrpSpPr>
              <a:grpSpLocks/>
            </p:cNvGrpSpPr>
            <p:nvPr/>
          </p:nvGrpSpPr>
          <p:grpSpPr bwMode="auto">
            <a:xfrm>
              <a:off x="3651" y="1787"/>
              <a:ext cx="544" cy="227"/>
              <a:chOff x="3651" y="1706"/>
              <a:chExt cx="544" cy="227"/>
            </a:xfrm>
          </p:grpSpPr>
          <p:sp>
            <p:nvSpPr>
              <p:cNvPr id="108576" name="Line 21"/>
              <p:cNvSpPr>
                <a:spLocks noChangeShapeType="1"/>
              </p:cNvSpPr>
              <p:nvPr/>
            </p:nvSpPr>
            <p:spPr bwMode="auto">
              <a:xfrm>
                <a:off x="3651" y="1933"/>
                <a:ext cx="5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08577" name="Text Box 22"/>
              <p:cNvSpPr txBox="1">
                <a:spLocks noChangeArrowheads="1"/>
              </p:cNvSpPr>
              <p:nvPr/>
            </p:nvSpPr>
            <p:spPr bwMode="auto">
              <a:xfrm>
                <a:off x="3696" y="1706"/>
                <a:ext cx="454" cy="2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i="1" smtClean="0">
                    <a:solidFill>
                      <a:srgbClr val="000000"/>
                    </a:solidFill>
                    <a:latin typeface="Arial" pitchFamily="34" charset="0"/>
                  </a:rPr>
                  <a:t>HPF</a:t>
                </a:r>
              </a:p>
            </p:txBody>
          </p:sp>
        </p:grpSp>
        <p:sp>
          <p:nvSpPr>
            <p:cNvPr id="108575" name="Text Box 23"/>
            <p:cNvSpPr txBox="1">
              <a:spLocks noChangeArrowheads="1"/>
            </p:cNvSpPr>
            <p:nvPr/>
          </p:nvSpPr>
          <p:spPr bwMode="auto">
            <a:xfrm>
              <a:off x="4195" y="1887"/>
              <a:ext cx="499" cy="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smtClean="0">
                  <a:solidFill>
                    <a:srgbClr val="000000"/>
                  </a:solidFill>
                  <a:latin typeface="Arial" pitchFamily="34" charset="0"/>
                </a:rPr>
                <a:t>Pan</a:t>
              </a:r>
              <a:r>
                <a:rPr lang="de-DE" altLang="zh-CN" sz="1600" i="1" baseline="30000" smtClean="0">
                  <a:solidFill>
                    <a:srgbClr val="000000"/>
                  </a:solidFill>
                  <a:latin typeface="Arial" pitchFamily="34" charset="0"/>
                </a:rPr>
                <a:t>HP</a:t>
              </a:r>
            </a:p>
          </p:txBody>
        </p:sp>
      </p:grpSp>
      <p:grpSp>
        <p:nvGrpSpPr>
          <p:cNvPr id="1609752" name="Group 24"/>
          <p:cNvGrpSpPr>
            <a:grpSpLocks/>
          </p:cNvGrpSpPr>
          <p:nvPr/>
        </p:nvGrpSpPr>
        <p:grpSpPr bwMode="auto">
          <a:xfrm>
            <a:off x="6380089" y="4884741"/>
            <a:ext cx="1824092" cy="490537"/>
            <a:chOff x="2925" y="2659"/>
            <a:chExt cx="862" cy="309"/>
          </a:xfrm>
        </p:grpSpPr>
        <p:grpSp>
          <p:nvGrpSpPr>
            <p:cNvPr id="108570" name="Group 25"/>
            <p:cNvGrpSpPr>
              <a:grpSpLocks/>
            </p:cNvGrpSpPr>
            <p:nvPr/>
          </p:nvGrpSpPr>
          <p:grpSpPr bwMode="auto">
            <a:xfrm>
              <a:off x="2925" y="2659"/>
              <a:ext cx="500" cy="237"/>
              <a:chOff x="3651" y="1706"/>
              <a:chExt cx="544" cy="227"/>
            </a:xfrm>
          </p:grpSpPr>
          <p:sp>
            <p:nvSpPr>
              <p:cNvPr id="108572" name="Line 26"/>
              <p:cNvSpPr>
                <a:spLocks noChangeShapeType="1"/>
              </p:cNvSpPr>
              <p:nvPr/>
            </p:nvSpPr>
            <p:spPr bwMode="auto">
              <a:xfrm>
                <a:off x="3651" y="1933"/>
                <a:ext cx="5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08573" name="Text Box 27"/>
              <p:cNvSpPr txBox="1">
                <a:spLocks noChangeArrowheads="1"/>
              </p:cNvSpPr>
              <p:nvPr/>
            </p:nvSpPr>
            <p:spPr bwMode="auto">
              <a:xfrm>
                <a:off x="3696" y="1706"/>
                <a:ext cx="454" cy="20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i="1" smtClean="0">
                    <a:solidFill>
                      <a:srgbClr val="000000"/>
                    </a:solidFill>
                    <a:latin typeface="Arial" pitchFamily="34" charset="0"/>
                  </a:rPr>
                  <a:t>LPF</a:t>
                </a:r>
              </a:p>
            </p:txBody>
          </p:sp>
        </p:grpSp>
        <p:sp>
          <p:nvSpPr>
            <p:cNvPr id="108571" name="Text Box 28"/>
            <p:cNvSpPr txBox="1">
              <a:spLocks noChangeArrowheads="1"/>
            </p:cNvSpPr>
            <p:nvPr/>
          </p:nvSpPr>
          <p:spPr bwMode="auto">
            <a:xfrm>
              <a:off x="3424" y="2750"/>
              <a:ext cx="363" cy="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smtClean="0">
                  <a:solidFill>
                    <a:srgbClr val="000000"/>
                  </a:solidFill>
                  <a:latin typeface="Arial" pitchFamily="34" charset="0"/>
                </a:rPr>
                <a:t>I</a:t>
              </a:r>
              <a:r>
                <a:rPr lang="de-DE" altLang="zh-CN" sz="1600" i="1" baseline="30000" smtClean="0">
                  <a:solidFill>
                    <a:srgbClr val="000000"/>
                  </a:solidFill>
                  <a:latin typeface="Arial" pitchFamily="34" charset="0"/>
                </a:rPr>
                <a:t>LP</a:t>
              </a:r>
            </a:p>
          </p:txBody>
        </p:sp>
      </p:grpSp>
      <p:sp>
        <p:nvSpPr>
          <p:cNvPr id="1609757" name="Oval 29"/>
          <p:cNvSpPr>
            <a:spLocks noChangeArrowheads="1"/>
          </p:cNvSpPr>
          <p:nvPr/>
        </p:nvSpPr>
        <p:spPr bwMode="auto">
          <a:xfrm>
            <a:off x="2924473" y="4956225"/>
            <a:ext cx="672925" cy="649188"/>
          </a:xfrm>
          <a:prstGeom prst="ellipse">
            <a:avLst/>
          </a:prstGeom>
          <a:noFill/>
          <a:ln w="9525">
            <a:solidFill>
              <a:schemeClr val="hlink"/>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grpSp>
        <p:nvGrpSpPr>
          <p:cNvPr id="1609758" name="Group 30"/>
          <p:cNvGrpSpPr>
            <a:grpSpLocks/>
          </p:cNvGrpSpPr>
          <p:nvPr/>
        </p:nvGrpSpPr>
        <p:grpSpPr bwMode="auto">
          <a:xfrm>
            <a:off x="1965874" y="5084763"/>
            <a:ext cx="1917201" cy="1079500"/>
            <a:chOff x="839" y="2785"/>
            <a:chExt cx="906" cy="680"/>
          </a:xfrm>
        </p:grpSpPr>
        <p:sp>
          <p:nvSpPr>
            <p:cNvPr id="108568" name="Text Box 31"/>
            <p:cNvSpPr txBox="1">
              <a:spLocks noChangeArrowheads="1"/>
            </p:cNvSpPr>
            <p:nvPr/>
          </p:nvSpPr>
          <p:spPr bwMode="auto">
            <a:xfrm>
              <a:off x="1156" y="2785"/>
              <a:ext cx="589" cy="6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smtClean="0">
                  <a:solidFill>
                    <a:srgbClr val="000000"/>
                  </a:solidFill>
                  <a:latin typeface="Arial" pitchFamily="34" charset="0"/>
                </a:rPr>
                <a:t>I</a:t>
              </a:r>
            </a:p>
            <a:p>
              <a:pPr algn="ctr" fontAlgn="base">
                <a:spcBef>
                  <a:spcPct val="50000"/>
                </a:spcBef>
                <a:spcAft>
                  <a:spcPct val="0"/>
                </a:spcAft>
              </a:pPr>
              <a:r>
                <a:rPr lang="de-DE" altLang="zh-CN" sz="1600" smtClean="0">
                  <a:solidFill>
                    <a:srgbClr val="000000"/>
                  </a:solidFill>
                  <a:latin typeface="Arial" pitchFamily="34" charset="0"/>
                </a:rPr>
                <a:t>H</a:t>
              </a:r>
            </a:p>
            <a:p>
              <a:pPr algn="ctr" fontAlgn="base">
                <a:spcBef>
                  <a:spcPct val="50000"/>
                </a:spcBef>
                <a:spcAft>
                  <a:spcPct val="0"/>
                </a:spcAft>
              </a:pPr>
              <a:r>
                <a:rPr lang="de-DE" altLang="zh-CN" sz="1600" smtClean="0">
                  <a:solidFill>
                    <a:srgbClr val="000000"/>
                  </a:solidFill>
                  <a:latin typeface="Arial" pitchFamily="34" charset="0"/>
                </a:rPr>
                <a:t>S</a:t>
              </a:r>
            </a:p>
          </p:txBody>
        </p:sp>
        <p:sp>
          <p:nvSpPr>
            <p:cNvPr id="108569" name="Line 32"/>
            <p:cNvSpPr>
              <a:spLocks noChangeShapeType="1"/>
            </p:cNvSpPr>
            <p:nvPr/>
          </p:nvSpPr>
          <p:spPr bwMode="auto">
            <a:xfrm>
              <a:off x="839" y="3158"/>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grpSp>
      <p:grpSp>
        <p:nvGrpSpPr>
          <p:cNvPr id="1609774" name="Group 46"/>
          <p:cNvGrpSpPr>
            <a:grpSpLocks/>
          </p:cNvGrpSpPr>
          <p:nvPr/>
        </p:nvGrpSpPr>
        <p:grpSpPr bwMode="auto">
          <a:xfrm>
            <a:off x="10125613" y="5029203"/>
            <a:ext cx="1726750" cy="1560513"/>
            <a:chOff x="4740" y="2750"/>
            <a:chExt cx="816" cy="983"/>
          </a:xfrm>
        </p:grpSpPr>
        <p:sp>
          <p:nvSpPr>
            <p:cNvPr id="108565" name="Line 35"/>
            <p:cNvSpPr>
              <a:spLocks noChangeShapeType="1"/>
            </p:cNvSpPr>
            <p:nvPr/>
          </p:nvSpPr>
          <p:spPr bwMode="auto">
            <a:xfrm>
              <a:off x="4875" y="3113"/>
              <a:ext cx="27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08566" name="Text Box 36"/>
            <p:cNvSpPr txBox="1">
              <a:spLocks noChangeArrowheads="1"/>
            </p:cNvSpPr>
            <p:nvPr/>
          </p:nvSpPr>
          <p:spPr bwMode="auto">
            <a:xfrm>
              <a:off x="5148" y="2750"/>
              <a:ext cx="408" cy="684"/>
            </a:xfrm>
            <a:prstGeom prst="rect">
              <a:avLst/>
            </a:prstGeom>
            <a:solidFill>
              <a:schemeClr val="bg1"/>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smtClean="0">
                  <a:solidFill>
                    <a:srgbClr val="000000"/>
                  </a:solidFill>
                  <a:latin typeface="Arial" pitchFamily="34" charset="0"/>
                </a:rPr>
                <a:t>R‘</a:t>
              </a:r>
            </a:p>
            <a:p>
              <a:pPr algn="ctr" fontAlgn="base">
                <a:spcBef>
                  <a:spcPct val="50000"/>
                </a:spcBef>
                <a:spcAft>
                  <a:spcPct val="0"/>
                </a:spcAft>
              </a:pPr>
              <a:r>
                <a:rPr lang="de-DE" altLang="zh-CN" sz="1600" smtClean="0">
                  <a:solidFill>
                    <a:srgbClr val="000000"/>
                  </a:solidFill>
                  <a:latin typeface="Arial" pitchFamily="34" charset="0"/>
                </a:rPr>
                <a:t>G‘</a:t>
              </a:r>
            </a:p>
            <a:p>
              <a:pPr algn="ctr" fontAlgn="base">
                <a:spcBef>
                  <a:spcPct val="50000"/>
                </a:spcBef>
                <a:spcAft>
                  <a:spcPct val="0"/>
                </a:spcAft>
              </a:pPr>
              <a:r>
                <a:rPr lang="de-DE" altLang="zh-CN" sz="1600" smtClean="0">
                  <a:solidFill>
                    <a:srgbClr val="000000"/>
                  </a:solidFill>
                  <a:latin typeface="Arial" pitchFamily="34" charset="0"/>
                </a:rPr>
                <a:t>B‘</a:t>
              </a:r>
            </a:p>
          </p:txBody>
        </p:sp>
        <p:sp>
          <p:nvSpPr>
            <p:cNvPr id="108567" name="Text Box 37"/>
            <p:cNvSpPr txBox="1">
              <a:spLocks noChangeArrowheads="1"/>
            </p:cNvSpPr>
            <p:nvPr/>
          </p:nvSpPr>
          <p:spPr bwMode="auto">
            <a:xfrm>
              <a:off x="4740" y="3521"/>
              <a:ext cx="499" cy="2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i="1" smtClean="0">
                  <a:solidFill>
                    <a:srgbClr val="000000"/>
                  </a:solidFill>
                  <a:latin typeface="Arial" pitchFamily="34" charset="0"/>
                </a:rPr>
                <a:t>IHS</a:t>
              </a:r>
              <a:r>
                <a:rPr lang="de-DE" altLang="zh-CN" sz="1600" i="1" baseline="30000" smtClean="0">
                  <a:solidFill>
                    <a:srgbClr val="000000"/>
                  </a:solidFill>
                  <a:latin typeface="Arial" pitchFamily="34" charset="0"/>
                </a:rPr>
                <a:t>-1</a:t>
              </a:r>
            </a:p>
          </p:txBody>
        </p:sp>
      </p:grpSp>
      <p:grpSp>
        <p:nvGrpSpPr>
          <p:cNvPr id="1609766" name="Group 38"/>
          <p:cNvGrpSpPr>
            <a:grpSpLocks/>
          </p:cNvGrpSpPr>
          <p:nvPr/>
        </p:nvGrpSpPr>
        <p:grpSpPr bwMode="auto">
          <a:xfrm>
            <a:off x="8204180" y="4021138"/>
            <a:ext cx="2209225" cy="2087562"/>
            <a:chOff x="3787" y="2115"/>
            <a:chExt cx="1044" cy="1315"/>
          </a:xfrm>
        </p:grpSpPr>
        <p:grpSp>
          <p:nvGrpSpPr>
            <p:cNvPr id="108560" name="Group 39"/>
            <p:cNvGrpSpPr>
              <a:grpSpLocks/>
            </p:cNvGrpSpPr>
            <p:nvPr/>
          </p:nvGrpSpPr>
          <p:grpSpPr bwMode="auto">
            <a:xfrm>
              <a:off x="3787" y="2115"/>
              <a:ext cx="1044" cy="1315"/>
              <a:chOff x="3787" y="2115"/>
              <a:chExt cx="1044" cy="1315"/>
            </a:xfrm>
          </p:grpSpPr>
          <p:sp>
            <p:nvSpPr>
              <p:cNvPr id="108562" name="Text Box 40"/>
              <p:cNvSpPr txBox="1">
                <a:spLocks noChangeArrowheads="1"/>
              </p:cNvSpPr>
              <p:nvPr/>
            </p:nvSpPr>
            <p:spPr bwMode="auto">
              <a:xfrm>
                <a:off x="4059" y="2750"/>
                <a:ext cx="772" cy="6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smtClean="0">
                    <a:solidFill>
                      <a:srgbClr val="000000"/>
                    </a:solidFill>
                    <a:latin typeface="Arial" pitchFamily="34" charset="0"/>
                  </a:rPr>
                  <a:t>I</a:t>
                </a:r>
                <a:r>
                  <a:rPr lang="de-DE" altLang="zh-CN" sz="1600" i="1" baseline="30000" smtClean="0">
                    <a:solidFill>
                      <a:srgbClr val="000000"/>
                    </a:solidFill>
                    <a:latin typeface="Arial" pitchFamily="34" charset="0"/>
                  </a:rPr>
                  <a:t>LP</a:t>
                </a:r>
                <a:r>
                  <a:rPr lang="de-DE" altLang="zh-CN" sz="1600" smtClean="0">
                    <a:solidFill>
                      <a:srgbClr val="000000"/>
                    </a:solidFill>
                    <a:latin typeface="Arial" pitchFamily="34" charset="0"/>
                  </a:rPr>
                  <a:t>+Pan</a:t>
                </a:r>
                <a:r>
                  <a:rPr lang="de-DE" altLang="zh-CN" sz="1600" i="1" baseline="30000" smtClean="0">
                    <a:solidFill>
                      <a:srgbClr val="000000"/>
                    </a:solidFill>
                    <a:latin typeface="Arial" pitchFamily="34" charset="0"/>
                  </a:rPr>
                  <a:t>HP</a:t>
                </a:r>
              </a:p>
              <a:p>
                <a:pPr algn="ctr" fontAlgn="base">
                  <a:spcBef>
                    <a:spcPct val="50000"/>
                  </a:spcBef>
                  <a:spcAft>
                    <a:spcPct val="0"/>
                  </a:spcAft>
                </a:pPr>
                <a:r>
                  <a:rPr lang="de-DE" altLang="zh-CN" sz="1600" smtClean="0">
                    <a:solidFill>
                      <a:srgbClr val="000000"/>
                    </a:solidFill>
                    <a:latin typeface="Arial" pitchFamily="34" charset="0"/>
                  </a:rPr>
                  <a:t>H</a:t>
                </a:r>
              </a:p>
              <a:p>
                <a:pPr algn="ctr" fontAlgn="base">
                  <a:spcBef>
                    <a:spcPct val="50000"/>
                  </a:spcBef>
                  <a:spcAft>
                    <a:spcPct val="0"/>
                  </a:spcAft>
                </a:pPr>
                <a:r>
                  <a:rPr lang="de-DE" altLang="zh-CN" sz="1600" smtClean="0">
                    <a:solidFill>
                      <a:srgbClr val="000000"/>
                    </a:solidFill>
                    <a:latin typeface="Arial" pitchFamily="34" charset="0"/>
                  </a:rPr>
                  <a:t>S</a:t>
                </a:r>
              </a:p>
            </p:txBody>
          </p:sp>
          <p:sp>
            <p:nvSpPr>
              <p:cNvPr id="108563" name="Line 41"/>
              <p:cNvSpPr>
                <a:spLocks noChangeShapeType="1"/>
              </p:cNvSpPr>
              <p:nvPr/>
            </p:nvSpPr>
            <p:spPr bwMode="auto">
              <a:xfrm>
                <a:off x="4468" y="2115"/>
                <a:ext cx="0" cy="6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sp>
            <p:nvSpPr>
              <p:cNvPr id="108564" name="Line 42"/>
              <p:cNvSpPr>
                <a:spLocks noChangeShapeType="1"/>
              </p:cNvSpPr>
              <p:nvPr/>
            </p:nvSpPr>
            <p:spPr bwMode="auto">
              <a:xfrm>
                <a:off x="3787" y="2886"/>
                <a:ext cx="2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zh-CN" altLang="en-US" sz="2400" smtClean="0">
                  <a:solidFill>
                    <a:srgbClr val="000000"/>
                  </a:solidFill>
                  <a:latin typeface="Times New Roman" pitchFamily="18" charset="0"/>
                </a:endParaRPr>
              </a:p>
            </p:txBody>
          </p:sp>
        </p:grpSp>
        <p:sp>
          <p:nvSpPr>
            <p:cNvPr id="108561" name="Text Box 43"/>
            <p:cNvSpPr txBox="1">
              <a:spLocks noChangeArrowheads="1"/>
            </p:cNvSpPr>
            <p:nvPr/>
          </p:nvSpPr>
          <p:spPr bwMode="auto">
            <a:xfrm>
              <a:off x="3878" y="2296"/>
              <a:ext cx="499" cy="2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fontAlgn="base">
                <a:spcBef>
                  <a:spcPct val="50000"/>
                </a:spcBef>
                <a:spcAft>
                  <a:spcPct val="0"/>
                </a:spcAft>
              </a:pPr>
              <a:r>
                <a:rPr lang="de-DE" altLang="zh-CN" sz="1600" i="1" smtClean="0">
                  <a:solidFill>
                    <a:srgbClr val="000000"/>
                  </a:solidFill>
                  <a:latin typeface="Arial" pitchFamily="34" charset="0"/>
                </a:rPr>
                <a:t>FFT</a:t>
              </a:r>
              <a:r>
                <a:rPr lang="de-DE" altLang="zh-CN" sz="1600" i="1" baseline="30000" smtClean="0">
                  <a:solidFill>
                    <a:srgbClr val="000000"/>
                  </a:solidFill>
                  <a:latin typeface="Arial" pitchFamily="34" charset="0"/>
                </a:rPr>
                <a:t>-1</a:t>
              </a:r>
            </a:p>
          </p:txBody>
        </p:sp>
      </p:grpSp>
      <p:sp>
        <p:nvSpPr>
          <p:cNvPr id="108558" name="Text Box 44"/>
          <p:cNvSpPr txBox="1">
            <a:spLocks noChangeArrowheads="1"/>
          </p:cNvSpPr>
          <p:nvPr/>
        </p:nvSpPr>
        <p:spPr bwMode="auto">
          <a:xfrm>
            <a:off x="717367" y="2128838"/>
            <a:ext cx="767938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None/>
            </a:pPr>
            <a:r>
              <a:rPr lang="en-US" altLang="zh-CN" sz="2800" dirty="0" smtClean="0">
                <a:solidFill>
                  <a:srgbClr val="000099"/>
                </a:solidFill>
                <a:latin typeface="华文新魏" pitchFamily="2" charset="-122"/>
                <a:ea typeface="华文新魏" pitchFamily="2" charset="-122"/>
                <a:cs typeface="Angsana New" pitchFamily="18" charset="-34"/>
              </a:rPr>
              <a:t>4</a:t>
            </a:r>
            <a:r>
              <a:rPr lang="zh-CN" altLang="en-US" sz="2800" dirty="0" smtClean="0">
                <a:solidFill>
                  <a:srgbClr val="000099"/>
                </a:solidFill>
                <a:latin typeface="华文新魏" pitchFamily="2" charset="-122"/>
                <a:ea typeface="华文新魏" pitchFamily="2" charset="-122"/>
                <a:cs typeface="Angsana New" pitchFamily="18" charset="-34"/>
              </a:rPr>
              <a:t>、 </a:t>
            </a:r>
            <a:r>
              <a:rPr lang="en-US" altLang="zh-CN" sz="2800" dirty="0" smtClean="0">
                <a:solidFill>
                  <a:srgbClr val="333399"/>
                </a:solidFill>
                <a:ea typeface="华文新魏" pitchFamily="2" charset="-122"/>
                <a:cs typeface="Angsana New" pitchFamily="18" charset="-34"/>
              </a:rPr>
              <a:t>Ehlers Fusion</a:t>
            </a:r>
            <a:endParaRPr lang="zh-CN" altLang="en-US" sz="2800" dirty="0" smtClean="0">
              <a:solidFill>
                <a:srgbClr val="333399"/>
              </a:solidFill>
              <a:ea typeface="华文新魏" pitchFamily="2" charset="-122"/>
              <a:cs typeface="Angsana New" pitchFamily="18" charset="-34"/>
            </a:endParaRPr>
          </a:p>
        </p:txBody>
      </p:sp>
      <p:sp>
        <p:nvSpPr>
          <p:cNvPr id="108559" name="Rectangle 45"/>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五、图像融合方法</a:t>
            </a:r>
          </a:p>
        </p:txBody>
      </p:sp>
    </p:spTree>
    <p:extLst>
      <p:ext uri="{BB962C8B-B14F-4D97-AF65-F5344CB8AC3E}">
        <p14:creationId xmlns:p14="http://schemas.microsoft.com/office/powerpoint/2010/main" val="2288337311"/>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其他融合算法</a:t>
            </a:r>
            <a:endParaRPr lang="zh-CN" altLang="en-US" dirty="0"/>
          </a:p>
        </p:txBody>
      </p:sp>
      <p:sp>
        <p:nvSpPr>
          <p:cNvPr id="3" name="内容占位符 2"/>
          <p:cNvSpPr>
            <a:spLocks noGrp="1"/>
          </p:cNvSpPr>
          <p:nvPr>
            <p:ph idx="1"/>
          </p:nvPr>
        </p:nvSpPr>
        <p:spPr>
          <a:xfrm>
            <a:off x="815201" y="2017713"/>
            <a:ext cx="11121807" cy="4114800"/>
          </a:xfrm>
        </p:spPr>
        <p:txBody>
          <a:bodyPr/>
          <a:lstStyle/>
          <a:p>
            <a:r>
              <a:rPr lang="zh-CN" altLang="en-US" dirty="0" smtClean="0"/>
              <a:t>主成分分析法</a:t>
            </a:r>
            <a:endParaRPr lang="en-US" altLang="zh-CN" dirty="0"/>
          </a:p>
          <a:p>
            <a:r>
              <a:rPr lang="zh-CN" altLang="en-US" dirty="0" smtClean="0"/>
              <a:t>基于 </a:t>
            </a:r>
            <a:r>
              <a:rPr lang="en-US" altLang="zh-CN" dirty="0" smtClean="0"/>
              <a:t>PCA </a:t>
            </a:r>
            <a:r>
              <a:rPr lang="zh-CN" altLang="en-US" dirty="0" smtClean="0"/>
              <a:t>变换的图像融合一般按照如下步骤：首先对多光谱图像进行 </a:t>
            </a:r>
            <a:r>
              <a:rPr lang="en-US" altLang="zh-CN" dirty="0" smtClean="0"/>
              <a:t>PCA </a:t>
            </a:r>
            <a:r>
              <a:rPr lang="zh-CN" altLang="en-US" dirty="0" smtClean="0"/>
              <a:t>变换得到各个主成分，然后将高分辨率的全色图像与第一主成分进行直方图配准，使之具有相同的均值和方差，使用匹配后的全色图像替代第一主成分，最后进行逆</a:t>
            </a:r>
            <a:r>
              <a:rPr lang="en-US" altLang="zh-CN" dirty="0" smtClean="0"/>
              <a:t>PCA </a:t>
            </a:r>
            <a:r>
              <a:rPr lang="zh-CN" altLang="en-US" dirty="0" smtClean="0"/>
              <a:t>变换，得到融合图像。</a:t>
            </a:r>
            <a:endParaRPr lang="zh-CN" altLang="en-US" dirty="0"/>
          </a:p>
        </p:txBody>
      </p:sp>
    </p:spTree>
    <p:extLst>
      <p:ext uri="{BB962C8B-B14F-4D97-AF65-F5344CB8AC3E}">
        <p14:creationId xmlns:p14="http://schemas.microsoft.com/office/powerpoint/2010/main" val="4855439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3230" y="1988840"/>
            <a:ext cx="11320358" cy="4114800"/>
          </a:xfrm>
        </p:spPr>
        <p:txBody>
          <a:bodyPr/>
          <a:lstStyle/>
          <a:p>
            <a:r>
              <a:rPr lang="zh-CN" altLang="en-US" sz="2400" b="1" dirty="0" smtClean="0">
                <a:solidFill>
                  <a:srgbClr val="FF0000"/>
                </a:solidFill>
              </a:rPr>
              <a:t>非下采样轮廓波变换法</a:t>
            </a:r>
            <a:endParaRPr lang="en-US" altLang="zh-CN" sz="2400" b="1" dirty="0" smtClean="0">
              <a:solidFill>
                <a:srgbClr val="FF0000"/>
              </a:solidFill>
            </a:endParaRPr>
          </a:p>
          <a:p>
            <a:r>
              <a:rPr lang="en-US" altLang="zh-CN" sz="2400" dirty="0" smtClean="0"/>
              <a:t>NSCT </a:t>
            </a:r>
            <a:r>
              <a:rPr lang="zh-CN" altLang="en-US" sz="2400" dirty="0" smtClean="0"/>
              <a:t>变换是一种表示二维信号的数学工具，具有多方向性和平移不变性等优点，</a:t>
            </a:r>
            <a:r>
              <a:rPr lang="en-US" altLang="zh-CN" sz="2400" dirty="0" smtClean="0"/>
              <a:t>NSCT </a:t>
            </a:r>
            <a:r>
              <a:rPr lang="zh-CN" altLang="en-US" sz="2400" dirty="0" smtClean="0"/>
              <a:t>变换包括两个部分：非下采样金字塔（</a:t>
            </a:r>
            <a:r>
              <a:rPr lang="en-US" altLang="zh-CN" sz="2400" dirty="0" smtClean="0"/>
              <a:t>NSP</a:t>
            </a:r>
            <a:r>
              <a:rPr lang="zh-CN" altLang="en-US" sz="2400" dirty="0" smtClean="0"/>
              <a:t>）和非下采样方向滤波器组（</a:t>
            </a:r>
            <a:r>
              <a:rPr lang="en-US" altLang="zh-CN" sz="2400" dirty="0" smtClean="0"/>
              <a:t>NSDFB</a:t>
            </a:r>
            <a:r>
              <a:rPr lang="zh-CN" altLang="en-US" sz="2400" dirty="0" smtClean="0"/>
              <a:t>），分解时首先由 </a:t>
            </a:r>
            <a:r>
              <a:rPr lang="en-US" altLang="zh-CN" sz="2400" dirty="0" smtClean="0"/>
              <a:t>NSP </a:t>
            </a:r>
            <a:r>
              <a:rPr lang="zh-CN" altLang="en-US" sz="2400" dirty="0" smtClean="0"/>
              <a:t>对输入图像进行塔形分解，分解为低通和高通部分，然后由 </a:t>
            </a:r>
            <a:r>
              <a:rPr lang="en-US" altLang="zh-CN" sz="2400" dirty="0" smtClean="0"/>
              <a:t>NSDFB </a:t>
            </a:r>
            <a:r>
              <a:rPr lang="zh-CN" altLang="en-US" sz="2400" dirty="0" smtClean="0"/>
              <a:t>将高频子带分解为多个方向子带，低频部分则继续上述分解过程</a:t>
            </a:r>
            <a:r>
              <a:rPr lang="en-US" altLang="zh-CN" sz="2400" dirty="0" smtClean="0"/>
              <a:t> </a:t>
            </a:r>
            <a:r>
              <a:rPr lang="zh-CN" altLang="en-US" sz="2400" dirty="0" smtClean="0"/>
              <a:t>。基于 </a:t>
            </a:r>
            <a:r>
              <a:rPr lang="en-US" altLang="zh-CN" sz="2400" dirty="0" smtClean="0"/>
              <a:t>NSCT </a:t>
            </a:r>
            <a:r>
              <a:rPr lang="zh-CN" altLang="en-US" sz="2400" dirty="0" smtClean="0"/>
              <a:t>的图像融合流程也是首先对经过配准的两幅图像进行 </a:t>
            </a:r>
            <a:r>
              <a:rPr lang="en-US" altLang="zh-CN" sz="2400" dirty="0" smtClean="0"/>
              <a:t>NSCT </a:t>
            </a:r>
            <a:r>
              <a:rPr lang="zh-CN" altLang="en-US" sz="2400" dirty="0" smtClean="0"/>
              <a:t>分解，得到分解系数，对分解系数按照一定融合规则进行融合，对融合后的系数进行逆变换，得到融合图像。</a:t>
            </a:r>
            <a:endParaRPr lang="zh-CN" altLang="en-US" sz="2400" dirty="0"/>
          </a:p>
        </p:txBody>
      </p:sp>
      <p:sp>
        <p:nvSpPr>
          <p:cNvPr id="5" name="标题 1"/>
          <p:cNvSpPr>
            <a:spLocks noGrp="1"/>
          </p:cNvSpPr>
          <p:nvPr>
            <p:ph type="title"/>
          </p:nvPr>
        </p:nvSpPr>
        <p:spPr>
          <a:xfrm>
            <a:off x="1534185" y="214314"/>
            <a:ext cx="10388010" cy="1462087"/>
          </a:xfrm>
        </p:spPr>
        <p:txBody>
          <a:bodyPr/>
          <a:lstStyle/>
          <a:p>
            <a:r>
              <a:rPr lang="en-US" altLang="zh-CN" dirty="0" smtClean="0"/>
              <a:t>5.</a:t>
            </a:r>
            <a:r>
              <a:rPr lang="zh-CN" altLang="en-US" dirty="0" smtClean="0"/>
              <a:t>其他融合算法</a:t>
            </a:r>
            <a:endParaRPr lang="zh-CN" altLang="en-US" dirty="0"/>
          </a:p>
        </p:txBody>
      </p:sp>
    </p:spTree>
    <p:extLst>
      <p:ext uri="{BB962C8B-B14F-4D97-AF65-F5344CB8AC3E}">
        <p14:creationId xmlns:p14="http://schemas.microsoft.com/office/powerpoint/2010/main" val="25617304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534185" y="982666"/>
            <a:ext cx="10388010" cy="693737"/>
          </a:xfrm>
        </p:spPr>
        <p:txBody>
          <a:bodyPr/>
          <a:lstStyle/>
          <a:p>
            <a:pPr eaLnBrk="1" hangingPunct="1"/>
            <a:r>
              <a:rPr lang="zh-CN" altLang="en-US" sz="4000" smtClean="0"/>
              <a:t>主要内容</a:t>
            </a:r>
            <a:endParaRPr lang="en-US" altLang="zh-CN" sz="4000" smtClean="0"/>
          </a:p>
        </p:txBody>
      </p:sp>
      <p:sp>
        <p:nvSpPr>
          <p:cNvPr id="116739" name="Rectangle 3"/>
          <p:cNvSpPr>
            <a:spLocks noChangeArrowheads="1"/>
          </p:cNvSpPr>
          <p:nvPr/>
        </p:nvSpPr>
        <p:spPr bwMode="auto">
          <a:xfrm>
            <a:off x="624255" y="2347914"/>
            <a:ext cx="10629247" cy="3673475"/>
          </a:xfrm>
          <a:prstGeom prst="rect">
            <a:avLst/>
          </a:prstGeom>
          <a:noFill/>
          <a:ln>
            <a:noFill/>
          </a:ln>
          <a:effectLst>
            <a:outerShdw dist="17961" dir="13500000" algn="ctr" rotWithShape="0">
              <a:srgbClr val="FFFF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图像传感器</a:t>
            </a:r>
            <a:endParaRPr kumimoji="1" lang="en-US" altLang="zh-CN" sz="3600" b="1" smtClean="0">
              <a:solidFill>
                <a:srgbClr val="333399"/>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信息融合概述</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图像融合简介</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图像配准方法</a:t>
            </a: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333399"/>
                </a:solidFill>
                <a:latin typeface="Arial" pitchFamily="34" charset="0"/>
                <a:ea typeface="楷体_GB2312" pitchFamily="49" charset="-122"/>
              </a:rPr>
              <a:t>图像融合方法</a:t>
            </a:r>
            <a:endParaRPr kumimoji="1" lang="en-US" altLang="zh-CN" sz="3600" b="1" smtClean="0">
              <a:solidFill>
                <a:srgbClr val="333399"/>
              </a:solidFill>
              <a:latin typeface="Arial" pitchFamily="34" charset="0"/>
              <a:ea typeface="楷体_GB2312" pitchFamily="49" charset="-122"/>
            </a:endParaRPr>
          </a:p>
          <a:p>
            <a:pPr marL="457200" indent="-457200" algn="just" fontAlgn="base">
              <a:spcBef>
                <a:spcPct val="20000"/>
              </a:spcBef>
              <a:spcAft>
                <a:spcPct val="0"/>
              </a:spcAft>
              <a:buClr>
                <a:srgbClr val="800000"/>
              </a:buClr>
              <a:buFont typeface="Wingdings" pitchFamily="2" charset="2"/>
              <a:buChar char="u"/>
            </a:pPr>
            <a:r>
              <a:rPr kumimoji="1" lang="zh-CN" altLang="en-US" sz="3600" b="1" smtClean="0">
                <a:solidFill>
                  <a:srgbClr val="800000"/>
                </a:solidFill>
                <a:latin typeface="Arial" pitchFamily="34" charset="0"/>
                <a:ea typeface="楷体_GB2312" pitchFamily="49" charset="-122"/>
              </a:rPr>
              <a:t>融合效果评价</a:t>
            </a:r>
          </a:p>
        </p:txBody>
      </p:sp>
    </p:spTree>
    <p:extLst>
      <p:ext uri="{BB962C8B-B14F-4D97-AF65-F5344CB8AC3E}">
        <p14:creationId xmlns:p14="http://schemas.microsoft.com/office/powerpoint/2010/main" val="28014995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6"/>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六、融合效果评价</a:t>
            </a:r>
          </a:p>
        </p:txBody>
      </p:sp>
      <p:sp>
        <p:nvSpPr>
          <p:cNvPr id="117763" name="Text Box 8"/>
          <p:cNvSpPr txBox="1">
            <a:spLocks noChangeArrowheads="1"/>
          </p:cNvSpPr>
          <p:nvPr/>
        </p:nvSpPr>
        <p:spPr bwMode="auto">
          <a:xfrm>
            <a:off x="814707" y="2241550"/>
            <a:ext cx="10269508"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z="2800" smtClean="0">
                <a:solidFill>
                  <a:srgbClr val="333399"/>
                </a:solidFill>
                <a:ea typeface="华文新魏" pitchFamily="2" charset="-122"/>
              </a:rPr>
              <a:t>    经过各种方法融合后的图像质量，需要客观的评价，评价方法大致可以分为：</a:t>
            </a:r>
          </a:p>
          <a:p>
            <a:pPr eaLnBrk="1" fontAlgn="base" hangingPunct="1">
              <a:spcBef>
                <a:spcPct val="0"/>
              </a:spcBef>
              <a:spcAft>
                <a:spcPct val="0"/>
              </a:spcAft>
            </a:pPr>
            <a:endParaRPr lang="zh-CN" altLang="en-US" sz="2800" smtClean="0">
              <a:solidFill>
                <a:srgbClr val="333399"/>
              </a:solidFill>
              <a:ea typeface="华文新魏" pitchFamily="2" charset="-122"/>
            </a:endParaRPr>
          </a:p>
          <a:p>
            <a:pPr eaLnBrk="1" fontAlgn="base" hangingPunct="1">
              <a:spcBef>
                <a:spcPct val="0"/>
              </a:spcBef>
              <a:spcAft>
                <a:spcPct val="0"/>
              </a:spcAft>
              <a:buFont typeface="Wingdings" pitchFamily="2" charset="2"/>
              <a:buChar char="Ø"/>
            </a:pPr>
            <a:r>
              <a:rPr lang="zh-CN" altLang="en-US" sz="2800" smtClean="0">
                <a:solidFill>
                  <a:srgbClr val="FF0000"/>
                </a:solidFill>
                <a:latin typeface="华文新魏" pitchFamily="2" charset="-122"/>
                <a:ea typeface="华文新魏" pitchFamily="2" charset="-122"/>
              </a:rPr>
              <a:t>主观评价</a:t>
            </a:r>
          </a:p>
          <a:p>
            <a:pPr eaLnBrk="1" fontAlgn="base" hangingPunct="1">
              <a:spcBef>
                <a:spcPct val="0"/>
              </a:spcBef>
              <a:spcAft>
                <a:spcPct val="0"/>
              </a:spcAft>
              <a:buFont typeface="Wingdings" pitchFamily="2" charset="2"/>
              <a:buNone/>
            </a:pPr>
            <a:endParaRPr lang="zh-CN" altLang="en-US" sz="2800" smtClean="0">
              <a:solidFill>
                <a:srgbClr val="FF0000"/>
              </a:solidFill>
              <a:latin typeface="华文新魏" pitchFamily="2" charset="-122"/>
              <a:ea typeface="华文新魏" pitchFamily="2" charset="-122"/>
            </a:endParaRPr>
          </a:p>
          <a:p>
            <a:pPr eaLnBrk="1" fontAlgn="base" hangingPunct="1">
              <a:spcBef>
                <a:spcPct val="0"/>
              </a:spcBef>
              <a:spcAft>
                <a:spcPct val="0"/>
              </a:spcAft>
              <a:buFont typeface="Wingdings" pitchFamily="2" charset="2"/>
              <a:buChar char="Ø"/>
            </a:pPr>
            <a:r>
              <a:rPr lang="zh-CN" altLang="en-US" sz="2800" smtClean="0">
                <a:solidFill>
                  <a:srgbClr val="333399"/>
                </a:solidFill>
                <a:latin typeface="华文新魏" pitchFamily="2" charset="-122"/>
                <a:ea typeface="华文新魏" pitchFamily="2" charset="-122"/>
              </a:rPr>
              <a:t>定量评价</a:t>
            </a:r>
          </a:p>
        </p:txBody>
      </p:sp>
      <p:sp>
        <p:nvSpPr>
          <p:cNvPr id="1570819" name="AutoShape 3"/>
          <p:cNvSpPr>
            <a:spLocks noChangeArrowheads="1"/>
          </p:cNvSpPr>
          <p:nvPr/>
        </p:nvSpPr>
        <p:spPr bwMode="auto">
          <a:xfrm>
            <a:off x="3984646" y="4292603"/>
            <a:ext cx="6813892" cy="2232025"/>
          </a:xfrm>
          <a:prstGeom prst="wedgeRoundRectCallout">
            <a:avLst>
              <a:gd name="adj1" fmla="val -59690"/>
              <a:gd name="adj2" fmla="val -72190"/>
              <a:gd name="adj3" fmla="val 16667"/>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2000" smtClean="0">
                <a:solidFill>
                  <a:srgbClr val="333399"/>
                </a:solidFill>
                <a:latin typeface="隶书" pitchFamily="49" charset="-122"/>
                <a:ea typeface="隶书" pitchFamily="49" charset="-122"/>
              </a:rPr>
              <a:t>  </a:t>
            </a:r>
            <a:r>
              <a:rPr lang="zh-CN" altLang="en-US" sz="2000" smtClean="0">
                <a:solidFill>
                  <a:srgbClr val="1C1C1C"/>
                </a:solidFill>
                <a:latin typeface="隶书" pitchFamily="49" charset="-122"/>
                <a:ea typeface="隶书" pitchFamily="49" charset="-122"/>
              </a:rPr>
              <a:t>依靠人的主观感觉对融合图像效果进行评价。由于受到人的视觉特性、心理状态、感兴趣目标不同等因素的影响，采用主观评价方法对图像融合效果进行客观的评价十分困难。</a:t>
            </a:r>
            <a:r>
              <a:rPr lang="zh-CN" altLang="en-US" smtClean="0">
                <a:solidFill>
                  <a:srgbClr val="333399"/>
                </a:solidFill>
                <a:latin typeface="Arial" pitchFamily="34" charset="0"/>
              </a:rPr>
              <a:t> </a:t>
            </a:r>
          </a:p>
        </p:txBody>
      </p:sp>
    </p:spTree>
    <p:extLst>
      <p:ext uri="{BB962C8B-B14F-4D97-AF65-F5344CB8AC3E}">
        <p14:creationId xmlns:p14="http://schemas.microsoft.com/office/powerpoint/2010/main" val="349770199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六、融合效果评价</a:t>
            </a:r>
          </a:p>
        </p:txBody>
      </p:sp>
      <p:sp>
        <p:nvSpPr>
          <p:cNvPr id="118787" name="Text Box 3"/>
          <p:cNvSpPr txBox="1">
            <a:spLocks noChangeArrowheads="1"/>
          </p:cNvSpPr>
          <p:nvPr/>
        </p:nvSpPr>
        <p:spPr bwMode="auto">
          <a:xfrm>
            <a:off x="814707" y="2241550"/>
            <a:ext cx="10269508"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pPr>
            <a:r>
              <a:rPr lang="zh-CN" altLang="en-US" sz="2800" smtClean="0">
                <a:solidFill>
                  <a:srgbClr val="333399"/>
                </a:solidFill>
                <a:ea typeface="华文新魏" pitchFamily="2" charset="-122"/>
              </a:rPr>
              <a:t>    经过各种方法融合后的图像质量，需要客观的评价，评价方法大致可以分为：</a:t>
            </a:r>
          </a:p>
          <a:p>
            <a:pPr eaLnBrk="1" fontAlgn="base" hangingPunct="1">
              <a:spcBef>
                <a:spcPct val="0"/>
              </a:spcBef>
              <a:spcAft>
                <a:spcPct val="0"/>
              </a:spcAft>
            </a:pPr>
            <a:endParaRPr lang="zh-CN" altLang="en-US" sz="2800" smtClean="0">
              <a:solidFill>
                <a:srgbClr val="333399"/>
              </a:solidFill>
              <a:ea typeface="华文新魏" pitchFamily="2" charset="-122"/>
            </a:endParaRPr>
          </a:p>
          <a:p>
            <a:pPr eaLnBrk="1" fontAlgn="base" hangingPunct="1">
              <a:spcBef>
                <a:spcPct val="0"/>
              </a:spcBef>
              <a:spcAft>
                <a:spcPct val="0"/>
              </a:spcAft>
              <a:buFont typeface="Wingdings" pitchFamily="2" charset="2"/>
              <a:buChar char="Ø"/>
            </a:pPr>
            <a:r>
              <a:rPr lang="zh-CN" altLang="en-US" sz="2800" smtClean="0">
                <a:solidFill>
                  <a:srgbClr val="333399"/>
                </a:solidFill>
                <a:latin typeface="华文新魏" pitchFamily="2" charset="-122"/>
                <a:ea typeface="华文新魏" pitchFamily="2" charset="-122"/>
              </a:rPr>
              <a:t>主观评价</a:t>
            </a:r>
          </a:p>
          <a:p>
            <a:pPr eaLnBrk="1" fontAlgn="base" hangingPunct="1">
              <a:spcBef>
                <a:spcPct val="0"/>
              </a:spcBef>
              <a:spcAft>
                <a:spcPct val="0"/>
              </a:spcAft>
              <a:buFont typeface="Wingdings" pitchFamily="2" charset="2"/>
              <a:buNone/>
            </a:pPr>
            <a:endParaRPr lang="zh-CN" altLang="en-US" sz="2800" smtClean="0">
              <a:solidFill>
                <a:srgbClr val="333399"/>
              </a:solidFill>
              <a:latin typeface="华文新魏" pitchFamily="2" charset="-122"/>
              <a:ea typeface="华文新魏" pitchFamily="2" charset="-122"/>
            </a:endParaRPr>
          </a:p>
          <a:p>
            <a:pPr eaLnBrk="1" fontAlgn="base" hangingPunct="1">
              <a:spcBef>
                <a:spcPct val="0"/>
              </a:spcBef>
              <a:spcAft>
                <a:spcPct val="0"/>
              </a:spcAft>
              <a:buFont typeface="Wingdings" pitchFamily="2" charset="2"/>
              <a:buChar char="Ø"/>
            </a:pPr>
            <a:r>
              <a:rPr lang="zh-CN" altLang="en-US" sz="2800" smtClean="0">
                <a:solidFill>
                  <a:srgbClr val="FF0000"/>
                </a:solidFill>
                <a:latin typeface="华文新魏" pitchFamily="2" charset="-122"/>
                <a:ea typeface="华文新魏" pitchFamily="2" charset="-122"/>
              </a:rPr>
              <a:t>定量评价</a:t>
            </a:r>
          </a:p>
        </p:txBody>
      </p:sp>
      <p:sp>
        <p:nvSpPr>
          <p:cNvPr id="1627141" name="AutoShape 5"/>
          <p:cNvSpPr>
            <a:spLocks noChangeArrowheads="1"/>
          </p:cNvSpPr>
          <p:nvPr/>
        </p:nvSpPr>
        <p:spPr bwMode="auto">
          <a:xfrm>
            <a:off x="5038473" y="4508503"/>
            <a:ext cx="5662725" cy="1871663"/>
          </a:xfrm>
          <a:prstGeom prst="wedgeRoundRectCallout">
            <a:avLst>
              <a:gd name="adj1" fmla="val -82065"/>
              <a:gd name="adj2" fmla="val -42792"/>
              <a:gd name="adj3" fmla="val 16667"/>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zh-CN" altLang="en-US" sz="2000" smtClean="0">
                <a:solidFill>
                  <a:srgbClr val="000000"/>
                </a:solidFill>
                <a:latin typeface="隶书" pitchFamily="49" charset="-122"/>
                <a:ea typeface="隶书" pitchFamily="49" charset="-122"/>
              </a:rPr>
              <a:t>    </a:t>
            </a:r>
            <a:r>
              <a:rPr lang="zh-CN" altLang="en-US" sz="2400" smtClean="0">
                <a:solidFill>
                  <a:srgbClr val="000000"/>
                </a:solidFill>
                <a:latin typeface="隶书" pitchFamily="49" charset="-122"/>
                <a:ea typeface="隶书" pitchFamily="49" charset="-122"/>
              </a:rPr>
              <a:t>定量评价可以对图像融合质量进行客观定量的分析，通过不同的评价指标来区分融合结果的优劣。</a:t>
            </a:r>
            <a:endParaRPr lang="en-US" altLang="zh-CN" sz="2400" smtClean="0">
              <a:solidFill>
                <a:srgbClr val="000000"/>
              </a:solidFill>
              <a:latin typeface="隶书" pitchFamily="49" charset="-122"/>
              <a:ea typeface="隶书" pitchFamily="49" charset="-122"/>
            </a:endParaRPr>
          </a:p>
        </p:txBody>
      </p:sp>
    </p:spTree>
    <p:extLst>
      <p:ext uri="{BB962C8B-B14F-4D97-AF65-F5344CB8AC3E}">
        <p14:creationId xmlns:p14="http://schemas.microsoft.com/office/powerpoint/2010/main" val="33711744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0" name="Object 5"/>
          <p:cNvGraphicFramePr>
            <a:graphicFrameLocks noChangeAspect="1"/>
          </p:cNvGraphicFramePr>
          <p:nvPr/>
        </p:nvGraphicFramePr>
        <p:xfrm>
          <a:off x="3980414" y="2492375"/>
          <a:ext cx="3455616" cy="852488"/>
        </p:xfrm>
        <a:graphic>
          <a:graphicData uri="http://schemas.openxmlformats.org/presentationml/2006/ole">
            <mc:AlternateContent xmlns:mc="http://schemas.openxmlformats.org/markup-compatibility/2006">
              <mc:Choice xmlns:v="urn:schemas-microsoft-com:vml" Requires="v">
                <p:oleObj spid="_x0000_s37891" name="Equation" r:id="rId3" imgW="1358310" imgH="444307" progId="Equation.DSMT4">
                  <p:embed/>
                </p:oleObj>
              </mc:Choice>
              <mc:Fallback>
                <p:oleObj name="Equation" r:id="rId3" imgW="1358310" imgH="4443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0414" y="2492375"/>
                        <a:ext cx="3455616"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1" name="Rectangle 13"/>
          <p:cNvSpPr>
            <a:spLocks noChangeArrowheads="1"/>
          </p:cNvSpPr>
          <p:nvPr/>
        </p:nvSpPr>
        <p:spPr bwMode="auto">
          <a:xfrm>
            <a:off x="1295063" y="981076"/>
            <a:ext cx="10388011"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fontAlgn="base">
              <a:spcBef>
                <a:spcPct val="0"/>
              </a:spcBef>
              <a:spcAft>
                <a:spcPct val="0"/>
              </a:spcAft>
            </a:pPr>
            <a:r>
              <a:rPr lang="zh-CN" altLang="en-US" sz="3600" smtClean="0">
                <a:solidFill>
                  <a:srgbClr val="333399"/>
                </a:solidFill>
                <a:latin typeface="Times New Roman" pitchFamily="18" charset="0"/>
              </a:rPr>
              <a:t>六、融合效果评价</a:t>
            </a:r>
          </a:p>
        </p:txBody>
      </p:sp>
      <p:sp>
        <p:nvSpPr>
          <p:cNvPr id="119812" name="Text Box 14"/>
          <p:cNvSpPr txBox="1">
            <a:spLocks noChangeArrowheads="1"/>
          </p:cNvSpPr>
          <p:nvPr/>
        </p:nvSpPr>
        <p:spPr bwMode="auto">
          <a:xfrm>
            <a:off x="814707" y="2060575"/>
            <a:ext cx="76793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buSzPct val="80000"/>
              <a:buFont typeface="Wingdings" pitchFamily="2" charset="2"/>
              <a:buChar char="n"/>
            </a:pPr>
            <a:r>
              <a:rPr lang="zh-CN" altLang="en-US" b="1" smtClean="0">
                <a:solidFill>
                  <a:srgbClr val="333399"/>
                </a:solidFill>
                <a:ea typeface="华文新魏" pitchFamily="2" charset="-122"/>
              </a:rPr>
              <a:t> 一般定量评价采用的指标：</a:t>
            </a:r>
          </a:p>
        </p:txBody>
      </p:sp>
      <p:sp>
        <p:nvSpPr>
          <p:cNvPr id="119813" name="Text Box 16"/>
          <p:cNvSpPr txBox="1">
            <a:spLocks noChangeArrowheads="1"/>
          </p:cNvSpPr>
          <p:nvPr/>
        </p:nvSpPr>
        <p:spPr bwMode="auto">
          <a:xfrm>
            <a:off x="1102497" y="2636838"/>
            <a:ext cx="182409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lang="en-US" altLang="zh-CN" smtClean="0">
                <a:solidFill>
                  <a:srgbClr val="333399"/>
                </a:solidFill>
              </a:rPr>
              <a:t>1</a:t>
            </a:r>
            <a:r>
              <a:rPr lang="zh-CN" altLang="en-US" smtClean="0">
                <a:solidFill>
                  <a:srgbClr val="333399"/>
                </a:solidFill>
              </a:rPr>
              <a:t>、熵：</a:t>
            </a:r>
          </a:p>
        </p:txBody>
      </p:sp>
      <p:sp>
        <p:nvSpPr>
          <p:cNvPr id="119814" name="内容占位符 2"/>
          <p:cNvSpPr>
            <a:spLocks noGrp="1"/>
          </p:cNvSpPr>
          <p:nvPr>
            <p:ph idx="1"/>
          </p:nvPr>
        </p:nvSpPr>
        <p:spPr>
          <a:xfrm>
            <a:off x="526913" y="4076700"/>
            <a:ext cx="11314869" cy="1843088"/>
          </a:xfrm>
        </p:spPr>
        <p:txBody>
          <a:bodyPr/>
          <a:lstStyle/>
          <a:p>
            <a:r>
              <a:rPr lang="zh-CN" altLang="en-US" smtClean="0"/>
              <a:t>熵：在某种程度上可以认为，如果融合图像的熵越大，表示融合图像的信息量增加，融合图像所含的信息越丰富，融合质量越好</a:t>
            </a:r>
            <a:r>
              <a:rPr lang="en-US" altLang="zh-CN" smtClean="0"/>
              <a:t>.</a:t>
            </a:r>
            <a:endParaRPr lang="zh-CN" altLang="en-US" smtClean="0"/>
          </a:p>
        </p:txBody>
      </p:sp>
    </p:spTree>
    <p:extLst>
      <p:ext uri="{BB962C8B-B14F-4D97-AF65-F5344CB8AC3E}">
        <p14:creationId xmlns:p14="http://schemas.microsoft.com/office/powerpoint/2010/main" val="31037743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en-US" altLang="zh-CN" smtClean="0"/>
              <a:t>2.</a:t>
            </a:r>
            <a:r>
              <a:rPr lang="zh-CN" altLang="en-US" smtClean="0"/>
              <a:t>标准差</a:t>
            </a:r>
          </a:p>
        </p:txBody>
      </p:sp>
      <p:sp>
        <p:nvSpPr>
          <p:cNvPr id="120835" name="内容占位符 2"/>
          <p:cNvSpPr>
            <a:spLocks noGrp="1"/>
          </p:cNvSpPr>
          <p:nvPr>
            <p:ph idx="1"/>
          </p:nvPr>
        </p:nvSpPr>
        <p:spPr>
          <a:xfrm>
            <a:off x="334348" y="3213103"/>
            <a:ext cx="11602662" cy="2919413"/>
          </a:xfrm>
        </p:spPr>
        <p:txBody>
          <a:bodyPr/>
          <a:lstStyle/>
          <a:p>
            <a:r>
              <a:rPr lang="zh-CN" altLang="en-US" smtClean="0"/>
              <a:t>标准差反映了图像灰度相对于灰度平均值的离散情况，在某种程度上，标准差也可用来评价图像反差的大小。若标准差大，则图像灰度级分布分散，图像的反差大，可以看出更多的信息。标准差小，图像反差小，对比度不大，色调单一均匀，看不出太多的信息。</a:t>
            </a:r>
          </a:p>
        </p:txBody>
      </p:sp>
      <p:pic>
        <p:nvPicPr>
          <p:cNvPr id="114690" name="Picture 2"/>
          <p:cNvPicPr>
            <a:picLocks noChangeAspect="1" noChangeArrowheads="1"/>
          </p:cNvPicPr>
          <p:nvPr/>
        </p:nvPicPr>
        <p:blipFill rotWithShape="1">
          <a:blip r:embed="rId2"/>
          <a:srcRect l="4383" t="9287"/>
          <a:stretch/>
        </p:blipFill>
        <p:spPr bwMode="auto">
          <a:xfrm>
            <a:off x="2899080" y="2154238"/>
            <a:ext cx="5683886" cy="9144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22396928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en-US" altLang="zh-CN" smtClean="0"/>
              <a:t>3.</a:t>
            </a:r>
            <a:r>
              <a:rPr lang="zh-CN" altLang="en-US" smtClean="0"/>
              <a:t>平均梯度</a:t>
            </a:r>
          </a:p>
        </p:txBody>
      </p:sp>
      <p:sp>
        <p:nvSpPr>
          <p:cNvPr id="121859" name="内容占位符 2"/>
          <p:cNvSpPr>
            <a:spLocks noGrp="1"/>
          </p:cNvSpPr>
          <p:nvPr>
            <p:ph idx="1"/>
          </p:nvPr>
        </p:nvSpPr>
        <p:spPr>
          <a:xfrm>
            <a:off x="334348" y="3213103"/>
            <a:ext cx="11602662" cy="2919413"/>
          </a:xfrm>
        </p:spPr>
        <p:txBody>
          <a:bodyPr/>
          <a:lstStyle/>
          <a:p>
            <a:r>
              <a:rPr lang="zh-CN" altLang="en-US" smtClean="0"/>
              <a:t>平均梯度是敏感反映图像对微小细节反差和纹理变化特征的表达能力，同时也反映了图像的清晰度。</a:t>
            </a:r>
            <a:endParaRPr lang="en-US" altLang="zh-CN" smtClean="0"/>
          </a:p>
          <a:p>
            <a:r>
              <a:rPr lang="zh-CN" altLang="en-US" smtClean="0"/>
              <a:t>一般来说，平均梯度越大，图像层次越多，表示图像越清晰。因此，可以用来评价融合图像在微小细节表达能力上的差异。</a:t>
            </a:r>
          </a:p>
        </p:txBody>
      </p:sp>
      <p:pic>
        <p:nvPicPr>
          <p:cNvPr id="121860" name="Picture 1" descr="C:\Users\KANG\AppData\Roaming\Tencent\Users\277702187\QQ\WinTemp\RichOle\@Q9]M{5ZQ9A1NH)8@)GY_[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438" y="2060578"/>
            <a:ext cx="800949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7215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smtClean="0"/>
              <a:t>4.</a:t>
            </a:r>
            <a:r>
              <a:rPr lang="zh-CN" altLang="en-US" smtClean="0"/>
              <a:t>交叉熵</a:t>
            </a:r>
          </a:p>
        </p:txBody>
      </p:sp>
      <p:sp>
        <p:nvSpPr>
          <p:cNvPr id="122883" name="内容占位符 2"/>
          <p:cNvSpPr>
            <a:spLocks noGrp="1"/>
          </p:cNvSpPr>
          <p:nvPr>
            <p:ph idx="1"/>
          </p:nvPr>
        </p:nvSpPr>
        <p:spPr>
          <a:xfrm>
            <a:off x="361857" y="3789363"/>
            <a:ext cx="11602660" cy="2919412"/>
          </a:xfrm>
        </p:spPr>
        <p:txBody>
          <a:bodyPr/>
          <a:lstStyle/>
          <a:p>
            <a:r>
              <a:rPr lang="zh-CN" altLang="en-US" smtClean="0"/>
              <a:t>对融合前的源图像（</a:t>
            </a:r>
            <a:r>
              <a:rPr lang="en-US" altLang="zh-CN" smtClean="0"/>
              <a:t>A</a:t>
            </a:r>
            <a:r>
              <a:rPr lang="zh-CN" altLang="en-US" smtClean="0"/>
              <a:t>和</a:t>
            </a:r>
            <a:r>
              <a:rPr lang="en-US" altLang="zh-CN" smtClean="0"/>
              <a:t>B</a:t>
            </a:r>
            <a:r>
              <a:rPr lang="zh-CN" altLang="en-US" smtClean="0"/>
              <a:t>）和融合结果图像（</a:t>
            </a:r>
            <a:r>
              <a:rPr lang="en-US" altLang="zh-CN" smtClean="0"/>
              <a:t>F</a:t>
            </a:r>
            <a:r>
              <a:rPr lang="zh-CN" altLang="en-US" smtClean="0"/>
              <a:t>）求交叉熵，即可以得到融合图像与源图像的差异。差异越小，则该融合方法从源图像提取的信息量越多。因此，使用交叉熵可以准确地确定各种融合效果的优劣。</a:t>
            </a:r>
          </a:p>
        </p:txBody>
      </p:sp>
      <p:pic>
        <p:nvPicPr>
          <p:cNvPr id="130051" name="Picture 3"/>
          <p:cNvPicPr>
            <a:picLocks noChangeAspect="1" noChangeArrowheads="1"/>
          </p:cNvPicPr>
          <p:nvPr/>
        </p:nvPicPr>
        <p:blipFill>
          <a:blip r:embed="rId2"/>
          <a:srcRect/>
          <a:stretch>
            <a:fillRect/>
          </a:stretch>
        </p:blipFill>
        <p:spPr bwMode="auto">
          <a:xfrm>
            <a:off x="4175099" y="2027240"/>
            <a:ext cx="3838633" cy="17732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298685194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BEAUTIFY_FLAG" val="#wm#"/>
  <p:tag name="KSO_WM_UNIT_TYPE" val="i"/>
  <p:tag name="KSO_WM_UNIT_INDEX" val="3"/>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4"/>
  <p:tag name="KSO_WM_UNIT_LAYERLEVEL" val="1"/>
  <p:tag name="KSO_WM_TAG_VERSION" val="1.0"/>
  <p:tag name="KSO_WM_BEAUTIFY_FLAG" val="#wm#"/>
  <p:tag name="KSO_WM_UNIT_TYPE" val="i"/>
  <p:tag name="KSO_WM_UNIT_INDEX" val="4"/>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193369_7"/>
  <p:tag name="KSO_WM_TEMPLATE_SUBCATEGORY" val="0"/>
  <p:tag name="KSO_WM_SLIDE_ITEM_CNT" val="0"/>
  <p:tag name="KSO_WM_SLIDE_INDEX" val="7"/>
  <p:tag name="KSO_WM_TAG_VERSION" val="1.0"/>
  <p:tag name="KSO_WM_BEAUTIFY_FLAG" val="#wm#"/>
  <p:tag name="KSO_WM_TEMPLATE_CATEGORY" val="custom"/>
  <p:tag name="KSO_WM_TEMPLATE_INDEX" val="20193369"/>
  <p:tag name="KSO_WM_SLIDE_TYPE" val="sectionTitle"/>
  <p:tag name="KSO_WM_SLIDE_SUBTYPE" val="pureTxt"/>
  <p:tag name="KSO_WM_SLIDE_LAYOUT" val="a_e_f"/>
  <p:tag name="KSO_WM_SLIDE_LAYOUT_CNT" val="1_1_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193369_7*a*1"/>
  <p:tag name="KSO_WM_TEMPLATE_CATEGORY" val="custom"/>
  <p:tag name="KSO_WM_TEMPLATE_INDEX" val="2019336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193369_7*f*1"/>
  <p:tag name="KSO_WM_TEMPLATE_CATEGORY" val="custom"/>
  <p:tag name="KSO_WM_TEMPLATE_INDEX" val="2019336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7.xml><?xml version="1.0" encoding="utf-8"?>
<p:tagLst xmlns:a="http://schemas.openxmlformats.org/drawingml/2006/main" xmlns:r="http://schemas.openxmlformats.org/officeDocument/2006/relationships" xmlns:p="http://schemas.openxmlformats.org/presentationml/2006/main">
  <p:tag name="TIMING" val="|12.2|3.4|10.2|12.5"/>
</p:tagLst>
</file>

<file path=ppt/tags/tag148.xml><?xml version="1.0" encoding="utf-8"?>
<p:tagLst xmlns:a="http://schemas.openxmlformats.org/drawingml/2006/main" xmlns:r="http://schemas.openxmlformats.org/officeDocument/2006/relationships" xmlns:p="http://schemas.openxmlformats.org/presentationml/2006/main">
  <p:tag name="TIMING" val="|12.2|3.4|10.2|12.5"/>
</p:tagLst>
</file>

<file path=ppt/tags/tag149.xml><?xml version="1.0" encoding="utf-8"?>
<p:tagLst xmlns:a="http://schemas.openxmlformats.org/drawingml/2006/main" xmlns:r="http://schemas.openxmlformats.org/officeDocument/2006/relationships" xmlns:p="http://schemas.openxmlformats.org/presentationml/2006/main">
  <p:tag name="TIMING" val="|12.2|3.4|10.2|12.5"/>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TIMING" val="|7.6|8.2"/>
</p:tagLst>
</file>

<file path=ppt/tags/tag151.xml><?xml version="1.0" encoding="utf-8"?>
<p:tagLst xmlns:a="http://schemas.openxmlformats.org/drawingml/2006/main" xmlns:r="http://schemas.openxmlformats.org/officeDocument/2006/relationships" xmlns:p="http://schemas.openxmlformats.org/presentationml/2006/main">
  <p:tag name="TIMING" val="|7.6|8.2"/>
</p:tagLst>
</file>

<file path=ppt/tags/tag152.xml><?xml version="1.0" encoding="utf-8"?>
<p:tagLst xmlns:a="http://schemas.openxmlformats.org/drawingml/2006/main" xmlns:r="http://schemas.openxmlformats.org/officeDocument/2006/relationships" xmlns:p="http://schemas.openxmlformats.org/presentationml/2006/main">
  <p:tag name="TIMING" val="|7.6|8.2"/>
</p:tagLst>
</file>

<file path=ppt/tags/tag153.xml><?xml version="1.0" encoding="utf-8"?>
<p:tagLst xmlns:a="http://schemas.openxmlformats.org/drawingml/2006/main" xmlns:r="http://schemas.openxmlformats.org/officeDocument/2006/relationships" xmlns:p="http://schemas.openxmlformats.org/presentationml/2006/main">
  <p:tag name="TIMING" val="|7.6|8.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BEAUTIFY_FLAG" val="#wm#"/>
  <p:tag name="KSO_WM_UNIT_TYPE" val="i"/>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3"/>
  <p:tag name="KSO_WM_UNIT_LAYERLEVEL" val="1"/>
  <p:tag name="KSO_WM_TAG_VERSION" val="1.0"/>
  <p:tag name="KSO_WM_BEAUTIFY_FLAG" val="#wm#"/>
  <p:tag name="KSO_WM_UNIT_TYPE" val="i"/>
  <p:tag name="KSO_WM_UNIT_INDEX" val="3"/>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4"/>
  <p:tag name="KSO_WM_UNIT_LAYERLEVEL" val="1"/>
  <p:tag name="KSO_WM_TAG_VERSION" val="1.0"/>
  <p:tag name="KSO_WM_BEAUTIFY_FLAG" val="#wm#"/>
  <p:tag name="KSO_WM_UNIT_TYPE" val="i"/>
  <p:tag name="KSO_WM_UNIT_INDEX" val="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BEAUTIFY_FLAG" val="#wm#"/>
  <p:tag name="KSO_WM_UNIT_TYPE" val="i"/>
  <p:tag name="KSO_WM_UNIT_INDEX" val="3"/>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BEAUTIFY_FLAG" val="#wm#"/>
  <p:tag name="KSO_WM_UNIT_TYPE" val="i"/>
  <p:tag name="KSO_WM_UNIT_INDEX" val="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TYPE" val="i"/>
  <p:tag name="KSO_WM_UNIT_INDEX"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3"/>
  <p:tag name="KSO_WM_UNIT_LAYERLEVEL" val="1"/>
  <p:tag name="KSO_WM_TAG_VERSION" val="1.0"/>
  <p:tag name="KSO_WM_BEAUTIFY_FLAG" val="#wm#"/>
  <p:tag name="KSO_WM_UNIT_TYPE" val="i"/>
  <p:tag name="KSO_WM_UNIT_INDEX" val="3"/>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4"/>
  <p:tag name="KSO_WM_UNIT_LAYERLEVEL" val="1"/>
  <p:tag name="KSO_WM_TAG_VERSION" val="1.0"/>
  <p:tag name="KSO_WM_BEAUTIFY_FLAG" val="#wm#"/>
  <p:tag name="KSO_WM_UNIT_TYPE" val="i"/>
  <p:tag name="KSO_WM_UNIT_INDEX" val="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193369"/>
  <p:tag name="KSO_WM_TEMPLATE_THUMBS_INDEX" val="1、3、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BEAUTIFY_FLAG" val="#wm#"/>
  <p:tag name="KSO_WM_UNIT_TYPE" val="i"/>
  <p:tag name="KSO_WM_UNIT_INDEX" val="4"/>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BEAUTIFY_FLAG" val="#wm#"/>
  <p:tag name="KSO_WM_UNIT_TYPE" val="i"/>
  <p:tag name="KSO_WM_UNIT_INDEX" val="3"/>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4"/>
  <p:tag name="KSO_WM_UNIT_LAYERLEVEL" val="1"/>
  <p:tag name="KSO_WM_TAG_VERSION" val="1.0"/>
  <p:tag name="KSO_WM_BEAUTIFY_FLAG" val="#wm#"/>
  <p:tag name="KSO_WM_UNIT_TYPE" val="i"/>
  <p:tag name="KSO_WM_UNIT_INDEX" val="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3"/>
  <p:tag name="KSO_WM_UNIT_LAYERLEVEL" val="1"/>
  <p:tag name="KSO_WM_TAG_VERSION" val="1.0"/>
  <p:tag name="KSO_WM_BEAUTIFY_FLAG" val="#wm#"/>
  <p:tag name="KSO_WM_UNIT_TYPE" val="i"/>
  <p:tag name="KSO_WM_UNIT_INDEX" val="3"/>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4"/>
  <p:tag name="KSO_WM_UNIT_LAYERLEVEL" val="1"/>
  <p:tag name="KSO_WM_TAG_VERSION" val="1.0"/>
  <p:tag name="KSO_WM_BEAUTIFY_FLAG" val="#wm#"/>
  <p:tag name="KSO_WM_UNIT_TYPE" val="i"/>
  <p:tag name="KSO_WM_UNIT_INDEX" val="4"/>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3"/>
  <p:tag name="KSO_WM_UNIT_LAYERLEVEL" val="1"/>
  <p:tag name="KSO_WM_TAG_VERSION" val="1.0"/>
  <p:tag name="KSO_WM_BEAUTIFY_FLAG" val="#wm#"/>
  <p:tag name="KSO_WM_UNIT_TYPE" val="i"/>
  <p:tag name="KSO_WM_UNIT_INDEX" val="3"/>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4"/>
  <p:tag name="KSO_WM_UNIT_LAYERLEVEL" val="1"/>
  <p:tag name="KSO_WM_TAG_VERSION" val="1.0"/>
  <p:tag name="KSO_WM_BEAUTIFY_FLAG" val="#wm#"/>
  <p:tag name="KSO_WM_UNIT_TYPE" val="i"/>
  <p:tag name="KSO_WM_UNIT_INDEX" val="4"/>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noFill/>
          <a:prstDash val="solid"/>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noFill/>
          <a:prstDash val="solid"/>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10412</TotalTime>
  <Words>6468</Words>
  <Application>Microsoft Office PowerPoint</Application>
  <PresentationFormat>自定义</PresentationFormat>
  <Paragraphs>677</Paragraphs>
  <Slides>122</Slides>
  <Notes>6</Notes>
  <HiddenSlides>0</HiddenSlides>
  <MMClips>0</MMClips>
  <ScaleCrop>false</ScaleCrop>
  <HeadingPairs>
    <vt:vector size="6" baseType="variant">
      <vt:variant>
        <vt:lpstr>主题</vt:lpstr>
      </vt:variant>
      <vt:variant>
        <vt:i4>3</vt:i4>
      </vt:variant>
      <vt:variant>
        <vt:lpstr>嵌入 OLE 服务器</vt:lpstr>
      </vt:variant>
      <vt:variant>
        <vt:i4>8</vt:i4>
      </vt:variant>
      <vt:variant>
        <vt:lpstr>幻灯片标题</vt:lpstr>
      </vt:variant>
      <vt:variant>
        <vt:i4>122</vt:i4>
      </vt:variant>
    </vt:vector>
  </HeadingPairs>
  <TitlesOfParts>
    <vt:vector size="133" baseType="lpstr">
      <vt:lpstr>Office 主题</vt:lpstr>
      <vt:lpstr>Office 主题​​</vt:lpstr>
      <vt:lpstr>Blends</vt:lpstr>
      <vt:lpstr>Microsoft Drawing</vt:lpstr>
      <vt:lpstr>幻灯片</vt:lpstr>
      <vt:lpstr>Slide</vt:lpstr>
      <vt:lpstr>Bitmap Image</vt:lpstr>
      <vt:lpstr>SmartDraw Drawing</vt:lpstr>
      <vt:lpstr>MathType 5.0 Equation</vt:lpstr>
      <vt:lpstr>Microsoft 公式 3.0</vt:lpstr>
      <vt:lpstr>Microsoft Photo Editor 3.0 照片</vt:lpstr>
      <vt:lpstr>第11章</vt:lpstr>
      <vt:lpstr> 第11章 固态图像传感器</vt:lpstr>
      <vt:lpstr> 固态传感器的概念及敏感器件</vt:lpstr>
      <vt:lpstr>PowerPoint 演示文稿</vt:lpstr>
      <vt:lpstr>PowerPoint 演示文稿</vt:lpstr>
      <vt:lpstr>PowerPoint 演示文稿</vt:lpstr>
      <vt:lpstr>PowerPoint 演示文稿</vt:lpstr>
      <vt:lpstr> 电荷耦合图像传感器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面阵CCD图像传感器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CCD图像传感器的应用 </vt:lpstr>
      <vt:lpstr>2.线阵CCD在图像扫描中的应用</vt:lpstr>
      <vt:lpstr>3.线阵CCD用于字符识别</vt:lpstr>
      <vt:lpstr>4.数码相机的结构解剖 （索尼F828）</vt:lpstr>
      <vt:lpstr>5.尺寸测量</vt:lpstr>
      <vt:lpstr>6.工件伤痕和表面污垢测试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国内出版物</vt:lpstr>
      <vt:lpstr>参考书</vt:lpstr>
      <vt:lpstr>国内出版物</vt:lpstr>
      <vt:lpstr>PowerPoint 演示文稿</vt:lpstr>
      <vt:lpstr>PowerPoint 演示文稿</vt:lpstr>
      <vt:lpstr>PowerPoint 演示文稿</vt:lpstr>
      <vt:lpstr>PowerPoint 演示文稿</vt:lpstr>
      <vt:lpstr>PowerPoint 演示文稿</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5.其他融合算法</vt:lpstr>
      <vt:lpstr>5.其他融合算法</vt:lpstr>
      <vt:lpstr>主要内容</vt:lpstr>
      <vt:lpstr>PowerPoint 演示文稿</vt:lpstr>
      <vt:lpstr>PowerPoint 演示文稿</vt:lpstr>
      <vt:lpstr>PowerPoint 演示文稿</vt:lpstr>
      <vt:lpstr>2.标准差</vt:lpstr>
      <vt:lpstr>3.平均梯度</vt:lpstr>
      <vt:lpstr>4.交叉熵</vt:lpstr>
      <vt:lpstr>5.交互信息量</vt:lpstr>
      <vt:lpstr>6.均方根误差</vt:lpstr>
      <vt:lpstr>7.峰值信噪比</vt:lpstr>
      <vt:lpstr>PowerPoint 演示文稿</vt:lpstr>
      <vt:lpstr>PowerPoint 演示文稿</vt:lpstr>
      <vt:lpstr>PowerPoint 演示文稿</vt:lpstr>
      <vt:lpstr>融合实例二 全色图像和多光谱图像融合实例</vt:lpstr>
      <vt:lpstr>融合实例二 全色图像和多光谱图像融合实例</vt:lpstr>
      <vt:lpstr>融合实例二 全色图像和多光谱图像融合实例</vt:lpstr>
      <vt:lpstr>融合实例二 全色图像和多光谱图像融合实例</vt:lpstr>
      <vt:lpstr>PowerPoint 演示文稿</vt:lpstr>
      <vt:lpstr>2.2多光谱图像</vt:lpstr>
      <vt:lpstr>2.3高光谱图像</vt:lpstr>
      <vt:lpstr>3 融合实验</vt:lpstr>
      <vt:lpstr>3 融合实验</vt:lpstr>
      <vt:lpstr>3 融合实验</vt:lpstr>
      <vt:lpstr>3 融合实验</vt:lpstr>
      <vt:lpstr>4 结论</vt:lpstr>
      <vt:lpstr>PowerPoint 演示文稿</vt:lpstr>
      <vt:lpstr>PowerPoint 演示文稿</vt:lpstr>
      <vt:lpstr>PowerPoint 演示文稿</vt:lpstr>
      <vt:lpstr>主要内容</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第11章</dc:title>
  <dc:creator/>
  <cp:lastModifiedBy>KANG</cp:lastModifiedBy>
  <cp:revision>125</cp:revision>
  <dcterms:created xsi:type="dcterms:W3CDTF">2019-07-04T08:38:00Z</dcterms:created>
  <dcterms:modified xsi:type="dcterms:W3CDTF">2020-11-16T11:42:25Z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2052-11.1.0.8808</vt:lpwstr>
  </property>
</Properties>
</file>